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5"/>
  </p:notesMasterIdLst>
  <p:sldIdLst>
    <p:sldId id="256" r:id="rId2"/>
    <p:sldId id="270" r:id="rId3"/>
    <p:sldId id="257" r:id="rId4"/>
    <p:sldId id="271" r:id="rId5"/>
    <p:sldId id="259" r:id="rId6"/>
    <p:sldId id="273" r:id="rId7"/>
    <p:sldId id="260" r:id="rId8"/>
    <p:sldId id="275" r:id="rId9"/>
    <p:sldId id="276" r:id="rId10"/>
    <p:sldId id="268" r:id="rId11"/>
    <p:sldId id="280" r:id="rId12"/>
    <p:sldId id="269" r:id="rId13"/>
    <p:sldId id="279" r:id="rId14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00"/>
    <a:srgbClr val="996633"/>
    <a:srgbClr val="FF5D5D"/>
    <a:srgbClr val="FF2D2D"/>
    <a:srgbClr val="FF6969"/>
    <a:srgbClr val="378D83"/>
    <a:srgbClr val="3C9A8F"/>
    <a:srgbClr val="359B41"/>
    <a:srgbClr val="638127"/>
    <a:srgbClr val="7497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294" autoAdjust="0"/>
    <p:restoredTop sz="94434" autoAdjust="0"/>
  </p:normalViewPr>
  <p:slideViewPr>
    <p:cSldViewPr snapToGrid="0" showGuides="1">
      <p:cViewPr>
        <p:scale>
          <a:sx n="81" d="100"/>
          <a:sy n="81" d="100"/>
        </p:scale>
        <p:origin x="-84" y="-36"/>
      </p:cViewPr>
      <p:guideLst>
        <p:guide orient="horz" pos="2160"/>
        <p:guide pos="38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00"/>
    </p:cViewPr>
  </p:sorterViewPr>
  <p:notesViewPr>
    <p:cSldViewPr snapToGrid="0" showGuides="1">
      <p:cViewPr varScale="1">
        <p:scale>
          <a:sx n="54" d="100"/>
          <a:sy n="54" d="100"/>
        </p:scale>
        <p:origin x="2820" y="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file:///C:\Users\Fmendoza\Documents\NAG_Revision\Planilla_iCAT_Niveles_3y4x_1_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PE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26027492311380357"/>
          <c:w val="1"/>
          <c:h val="0.73752825189981597"/>
        </c:manualLayout>
      </c:layout>
      <c:pie3DChart>
        <c:varyColors val="1"/>
        <c:ser>
          <c:idx val="0"/>
          <c:order val="0"/>
          <c:dPt>
            <c:idx val="0"/>
            <c:bubble3D val="0"/>
            <c:explosion val="12"/>
            <c:spPr>
              <a:solidFill>
                <a:schemeClr val="accent1">
                  <a:shade val="6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explosion val="13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explosion val="11"/>
            <c:spPr>
              <a:solidFill>
                <a:schemeClr val="accent1">
                  <a:tint val="6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7D443244-5D08-4349-A325-F32EC3F56B60}" type="CATEGORYNAME">
                      <a:rPr lang="en-US" sz="1800" b="1">
                        <a:solidFill>
                          <a:srgbClr val="FFFF00"/>
                        </a:solidFill>
                      </a:rPr>
                      <a:pPr>
                        <a:defRPr sz="1800" b="1" i="0" u="none" strike="noStrike" kern="1200" baseline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[NOMBRE DE CATEGORÍA]</a:t>
                    </a:fld>
                    <a:r>
                      <a:rPr lang="en-US" sz="1800" b="1">
                        <a:solidFill>
                          <a:srgbClr val="FFFF00"/>
                        </a:solidFill>
                      </a:rPr>
                      <a:t>
</a:t>
                    </a:r>
                    <a:fld id="{A3564207-4EB7-4A89-8C9F-29366DFEBE0B}" type="PERCENTAGE">
                      <a:rPr lang="en-US" sz="1800" b="1">
                        <a:solidFill>
                          <a:srgbClr val="FFFF00"/>
                        </a:solidFill>
                      </a:rPr>
                      <a:pPr>
                        <a:defRPr sz="1800" b="1" i="0" u="none" strike="noStrike" kern="1200" baseline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[PORCENTAJE]</a:t>
                    </a:fld>
                    <a:endParaRPr lang="en-US" sz="1800" b="1">
                      <a:solidFill>
                        <a:srgbClr val="FFFF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7.2253289458243802E-2"/>
                  <c:y val="-0.194178453072617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21299DB6-0216-42DB-A0D2-1AD036DB978A}" type="CATEGORYNAME">
                      <a:rPr lang="en-US" sz="1800" b="1">
                        <a:solidFill>
                          <a:srgbClr val="FFFF00"/>
                        </a:solidFill>
                      </a:rPr>
                      <a:pPr>
                        <a:defRPr sz="1800" b="1" i="0" u="none" strike="noStrike" kern="1200" baseline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[NOMBRE DE CATEGORÍA]</a:t>
                    </a:fld>
                    <a:r>
                      <a:rPr lang="en-US" sz="1800" b="1">
                        <a:solidFill>
                          <a:srgbClr val="FFFF00"/>
                        </a:solidFill>
                      </a:rPr>
                      <a:t>
</a:t>
                    </a:r>
                    <a:fld id="{330CDBF0-9D1B-49F0-9441-85872E80D31B}" type="PERCENTAGE">
                      <a:rPr lang="en-US" sz="1800" b="1">
                        <a:solidFill>
                          <a:srgbClr val="FFFF00"/>
                        </a:solidFill>
                      </a:rPr>
                      <a:pPr>
                        <a:defRPr sz="1800" b="1" i="0" u="none" strike="noStrike" kern="1200" baseline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[PORCENTAJE]</a:t>
                    </a:fld>
                    <a:endParaRPr lang="en-US" sz="1800" b="1">
                      <a:solidFill>
                        <a:srgbClr val="FFFF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showDataLabelsRange val="0"/>
                </c:ext>
              </c:extLst>
            </c:dLbl>
            <c:dLbl>
              <c:idx val="2"/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rgbClr val="FFFF00"/>
                        </a:solidFill>
                        <a:effectLst/>
                        <a:latin typeface="+mn-lt"/>
                        <a:ea typeface="+mn-ea"/>
                        <a:cs typeface="+mn-cs"/>
                      </a:defRPr>
                    </a:pPr>
                    <a:fld id="{3319B002-0A8F-4BE8-B4E6-01759C70A905}" type="CATEGORYNAME">
                      <a:rPr lang="en-US" sz="1600" b="1">
                        <a:solidFill>
                          <a:srgbClr val="FFFF00"/>
                        </a:solidFill>
                        <a:effectLst/>
                      </a:rPr>
                      <a:pPr>
                        <a:defRPr sz="1600" b="1" i="0" u="none" strike="noStrike" kern="1200" baseline="0"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+mn-cs"/>
                        </a:defRPr>
                      </a:pPr>
                      <a:t>[NOMBRE DE CATEGORÍA]</a:t>
                    </a:fld>
                    <a:r>
                      <a:rPr lang="en-US" sz="1600" b="1">
                        <a:solidFill>
                          <a:srgbClr val="FFFF00"/>
                        </a:solidFill>
                        <a:effectLst/>
                      </a:rPr>
                      <a:t>
</a:t>
                    </a:r>
                    <a:fld id="{B50CB633-33CB-46A3-B2C3-6CD3F2403833}" type="PERCENTAGE">
                      <a:rPr lang="en-US" sz="1600" b="1">
                        <a:solidFill>
                          <a:srgbClr val="FFFF00"/>
                        </a:solidFill>
                        <a:effectLst/>
                      </a:rPr>
                      <a:pPr>
                        <a:defRPr sz="1600" b="1" i="0" u="none" strike="noStrike" kern="1200" baseline="0"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+mn-cs"/>
                        </a:defRPr>
                      </a:pPr>
                      <a:t>[PORCENTAJE]</a:t>
                    </a:fld>
                    <a:endParaRPr lang="en-US" sz="1600" b="1">
                      <a:solidFill>
                        <a:srgbClr val="FFFF00"/>
                      </a:solidFill>
                      <a:effectLst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FFFF00"/>
                    </a:solidFill>
                    <a:latin typeface="+mn-lt"/>
                    <a:ea typeface="+mn-ea"/>
                    <a:cs typeface="+mn-cs"/>
                  </a:defRPr>
                </a:pPr>
                <a:endParaRPr lang="es-PE"/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Resumen_2!$E$22:$G$22</c:f>
              <c:strCache>
                <c:ptCount val="3"/>
                <c:pt idx="0">
                  <c:v>Cumple</c:v>
                </c:pt>
                <c:pt idx="1">
                  <c:v>Cumple Parcialmente</c:v>
                </c:pt>
                <c:pt idx="2">
                  <c:v>No Cumple</c:v>
                </c:pt>
              </c:strCache>
            </c:strRef>
          </c:cat>
          <c:val>
            <c:numRef>
              <c:f>Resumen_2!$E$23:$G$23</c:f>
              <c:numCache>
                <c:formatCode>General</c:formatCode>
                <c:ptCount val="3"/>
                <c:pt idx="0">
                  <c:v>41</c:v>
                </c:pt>
                <c:pt idx="1">
                  <c:v>28</c:v>
                </c:pt>
                <c:pt idx="2">
                  <c:v>45</c:v>
                </c:pt>
              </c:numCache>
            </c:numRef>
          </c:val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A2BBEE-56F1-40A5-88C4-37607D13E4E0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s-ES"/>
        </a:p>
      </dgm:t>
    </dgm:pt>
    <dgm:pt modelId="{DF1A58DC-8E33-4AF2-B129-FEB69B96B46D}">
      <dgm:prSet phldrT="[Texto]"/>
      <dgm:spPr>
        <a:solidFill>
          <a:schemeClr val="accent3">
            <a:lumMod val="50000"/>
          </a:schemeClr>
        </a:solidFill>
      </dgm:spPr>
      <dgm:t>
        <a:bodyPr/>
        <a:lstStyle/>
        <a:p>
          <a:r>
            <a:rPr lang="es-SV" dirty="0" smtClean="0"/>
            <a:t>Antecedentes de Auditoría de desempeño en la CCR</a:t>
          </a:r>
          <a:endParaRPr lang="es-ES" dirty="0"/>
        </a:p>
      </dgm:t>
    </dgm:pt>
    <dgm:pt modelId="{A3E2C6A0-59F6-40B6-9559-136D263C6C42}" type="parTrans" cxnId="{2BC24E65-DFC9-4037-8279-71E5F9A0D8C1}">
      <dgm:prSet/>
      <dgm:spPr/>
      <dgm:t>
        <a:bodyPr/>
        <a:lstStyle/>
        <a:p>
          <a:endParaRPr lang="es-ES">
            <a:solidFill>
              <a:schemeClr val="bg1"/>
            </a:solidFill>
          </a:endParaRPr>
        </a:p>
      </dgm:t>
    </dgm:pt>
    <dgm:pt modelId="{0A41713B-C50F-4A63-8911-F2ACC9B1ECF9}" type="sibTrans" cxnId="{2BC24E65-DFC9-4037-8279-71E5F9A0D8C1}">
      <dgm:prSet/>
      <dgm:spPr/>
      <dgm:t>
        <a:bodyPr/>
        <a:lstStyle/>
        <a:p>
          <a:endParaRPr lang="es-ES">
            <a:solidFill>
              <a:schemeClr val="bg1"/>
            </a:solidFill>
          </a:endParaRPr>
        </a:p>
      </dgm:t>
    </dgm:pt>
    <dgm:pt modelId="{4274B665-1CA5-4918-ADA8-FA5EBD82DAC6}">
      <dgm:prSet phldrT="[Texto]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s-SV" dirty="0" smtClean="0"/>
            <a:t>Identificación de Necesidades para Realizar Auditoría de Desempeño </a:t>
          </a:r>
          <a:endParaRPr lang="es-ES" dirty="0"/>
        </a:p>
      </dgm:t>
    </dgm:pt>
    <dgm:pt modelId="{FCCC8449-B209-4944-8E83-5E055B4C20A8}" type="parTrans" cxnId="{0F166AAF-28A1-4ACA-BA44-107E23F82C22}">
      <dgm:prSet/>
      <dgm:spPr/>
      <dgm:t>
        <a:bodyPr/>
        <a:lstStyle/>
        <a:p>
          <a:endParaRPr lang="es-ES">
            <a:solidFill>
              <a:schemeClr val="bg1"/>
            </a:solidFill>
          </a:endParaRPr>
        </a:p>
      </dgm:t>
    </dgm:pt>
    <dgm:pt modelId="{DE84CB67-7695-4825-B629-6F35D251D406}" type="sibTrans" cxnId="{0F166AAF-28A1-4ACA-BA44-107E23F82C22}">
      <dgm:prSet/>
      <dgm:spPr/>
      <dgm:t>
        <a:bodyPr/>
        <a:lstStyle/>
        <a:p>
          <a:endParaRPr lang="es-ES">
            <a:solidFill>
              <a:schemeClr val="bg1"/>
            </a:solidFill>
          </a:endParaRPr>
        </a:p>
      </dgm:t>
    </dgm:pt>
    <dgm:pt modelId="{81828259-47C5-4BBC-9E15-EE8777D43306}">
      <dgm:prSet phldrT="[Texto]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es-SV" dirty="0" smtClean="0"/>
            <a:t>Proceso de Implementación de las ISSAI en Auditoría de Desempeño</a:t>
          </a:r>
          <a:endParaRPr lang="es-ES" dirty="0"/>
        </a:p>
      </dgm:t>
    </dgm:pt>
    <dgm:pt modelId="{76281A14-45A9-44DE-B79B-4812495150BD}" type="parTrans" cxnId="{44F7936F-8AC0-4FC0-BE6A-8589BB07545A}">
      <dgm:prSet/>
      <dgm:spPr/>
      <dgm:t>
        <a:bodyPr/>
        <a:lstStyle/>
        <a:p>
          <a:endParaRPr lang="es-ES">
            <a:solidFill>
              <a:schemeClr val="bg1"/>
            </a:solidFill>
          </a:endParaRPr>
        </a:p>
      </dgm:t>
    </dgm:pt>
    <dgm:pt modelId="{0E7F6DAD-5C24-409A-BB2E-9676A9E5D153}" type="sibTrans" cxnId="{44F7936F-8AC0-4FC0-BE6A-8589BB07545A}">
      <dgm:prSet/>
      <dgm:spPr/>
      <dgm:t>
        <a:bodyPr/>
        <a:lstStyle/>
        <a:p>
          <a:endParaRPr lang="es-ES">
            <a:solidFill>
              <a:schemeClr val="bg1"/>
            </a:solidFill>
          </a:endParaRPr>
        </a:p>
      </dgm:t>
    </dgm:pt>
    <dgm:pt modelId="{D64537BF-14AE-4046-8BE8-4E5141C9D38E}" type="pres">
      <dgm:prSet presAssocID="{EBA2BBEE-56F1-40A5-88C4-37607D13E4E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s-ES"/>
        </a:p>
      </dgm:t>
    </dgm:pt>
    <dgm:pt modelId="{A0E9583B-BC4B-4ED7-8654-D593DDC6C9CB}" type="pres">
      <dgm:prSet presAssocID="{EBA2BBEE-56F1-40A5-88C4-37607D13E4E0}" presName="Name1" presStyleCnt="0"/>
      <dgm:spPr/>
      <dgm:t>
        <a:bodyPr/>
        <a:lstStyle/>
        <a:p>
          <a:endParaRPr lang="es-ES"/>
        </a:p>
      </dgm:t>
    </dgm:pt>
    <dgm:pt modelId="{8386EFD5-F37B-41F2-8634-E254DC7B9EFD}" type="pres">
      <dgm:prSet presAssocID="{EBA2BBEE-56F1-40A5-88C4-37607D13E4E0}" presName="cycle" presStyleCnt="0"/>
      <dgm:spPr/>
      <dgm:t>
        <a:bodyPr/>
        <a:lstStyle/>
        <a:p>
          <a:endParaRPr lang="es-ES"/>
        </a:p>
      </dgm:t>
    </dgm:pt>
    <dgm:pt modelId="{F7C58293-A503-4E03-8D93-BCB97216A00A}" type="pres">
      <dgm:prSet presAssocID="{EBA2BBEE-56F1-40A5-88C4-37607D13E4E0}" presName="srcNode" presStyleLbl="node1" presStyleIdx="0" presStyleCnt="3"/>
      <dgm:spPr/>
      <dgm:t>
        <a:bodyPr/>
        <a:lstStyle/>
        <a:p>
          <a:endParaRPr lang="es-ES"/>
        </a:p>
      </dgm:t>
    </dgm:pt>
    <dgm:pt modelId="{8D0781FE-87C5-41A1-B2A8-959E9D89B735}" type="pres">
      <dgm:prSet presAssocID="{EBA2BBEE-56F1-40A5-88C4-37607D13E4E0}" presName="conn" presStyleLbl="parChTrans1D2" presStyleIdx="0" presStyleCnt="1"/>
      <dgm:spPr/>
      <dgm:t>
        <a:bodyPr/>
        <a:lstStyle/>
        <a:p>
          <a:endParaRPr lang="es-ES"/>
        </a:p>
      </dgm:t>
    </dgm:pt>
    <dgm:pt modelId="{98FE3D3E-8D41-4387-92A8-722A7C793B21}" type="pres">
      <dgm:prSet presAssocID="{EBA2BBEE-56F1-40A5-88C4-37607D13E4E0}" presName="extraNode" presStyleLbl="node1" presStyleIdx="0" presStyleCnt="3"/>
      <dgm:spPr/>
      <dgm:t>
        <a:bodyPr/>
        <a:lstStyle/>
        <a:p>
          <a:endParaRPr lang="es-ES"/>
        </a:p>
      </dgm:t>
    </dgm:pt>
    <dgm:pt modelId="{55E2A774-C509-475F-BD2C-5E06E3A40502}" type="pres">
      <dgm:prSet presAssocID="{EBA2BBEE-56F1-40A5-88C4-37607D13E4E0}" presName="dstNode" presStyleLbl="node1" presStyleIdx="0" presStyleCnt="3"/>
      <dgm:spPr/>
      <dgm:t>
        <a:bodyPr/>
        <a:lstStyle/>
        <a:p>
          <a:endParaRPr lang="es-ES"/>
        </a:p>
      </dgm:t>
    </dgm:pt>
    <dgm:pt modelId="{7D1BBEB2-2E2F-4D14-8AE6-FEB2718DDEF8}" type="pres">
      <dgm:prSet presAssocID="{DF1A58DC-8E33-4AF2-B129-FEB69B96B46D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C2FE202-4B4C-4894-AE01-224F7B19D25E}" type="pres">
      <dgm:prSet presAssocID="{DF1A58DC-8E33-4AF2-B129-FEB69B96B46D}" presName="accent_1" presStyleCnt="0"/>
      <dgm:spPr/>
      <dgm:t>
        <a:bodyPr/>
        <a:lstStyle/>
        <a:p>
          <a:endParaRPr lang="es-ES"/>
        </a:p>
      </dgm:t>
    </dgm:pt>
    <dgm:pt modelId="{8AC0D7A4-C49F-4C70-B94B-666062BC1868}" type="pres">
      <dgm:prSet presAssocID="{DF1A58DC-8E33-4AF2-B129-FEB69B96B46D}" presName="accentRepeatNode" presStyleLbl="solidFgAcc1" presStyleIdx="0" presStyleCnt="3"/>
      <dgm:spPr/>
      <dgm:t>
        <a:bodyPr/>
        <a:lstStyle/>
        <a:p>
          <a:endParaRPr lang="es-ES"/>
        </a:p>
      </dgm:t>
    </dgm:pt>
    <dgm:pt modelId="{B54BBED3-90EA-4C14-8A91-EBC54691BE00}" type="pres">
      <dgm:prSet presAssocID="{4274B665-1CA5-4918-ADA8-FA5EBD82DAC6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18BB130-71FF-4F83-84F8-0D70E72E1E36}" type="pres">
      <dgm:prSet presAssocID="{4274B665-1CA5-4918-ADA8-FA5EBD82DAC6}" presName="accent_2" presStyleCnt="0"/>
      <dgm:spPr/>
      <dgm:t>
        <a:bodyPr/>
        <a:lstStyle/>
        <a:p>
          <a:endParaRPr lang="es-ES"/>
        </a:p>
      </dgm:t>
    </dgm:pt>
    <dgm:pt modelId="{550C2B36-5F73-4FE4-B0D5-E5D37267A96E}" type="pres">
      <dgm:prSet presAssocID="{4274B665-1CA5-4918-ADA8-FA5EBD82DAC6}" presName="accentRepeatNode" presStyleLbl="solidFgAcc1" presStyleIdx="1" presStyleCnt="3"/>
      <dgm:spPr/>
      <dgm:t>
        <a:bodyPr/>
        <a:lstStyle/>
        <a:p>
          <a:endParaRPr lang="es-ES"/>
        </a:p>
      </dgm:t>
    </dgm:pt>
    <dgm:pt modelId="{2611E44D-BE46-4B5E-BB93-EA869A993BCF}" type="pres">
      <dgm:prSet presAssocID="{81828259-47C5-4BBC-9E15-EE8777D43306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72A3A70-F253-4EAE-A2F6-F493F839F2CD}" type="pres">
      <dgm:prSet presAssocID="{81828259-47C5-4BBC-9E15-EE8777D43306}" presName="accent_3" presStyleCnt="0"/>
      <dgm:spPr/>
      <dgm:t>
        <a:bodyPr/>
        <a:lstStyle/>
        <a:p>
          <a:endParaRPr lang="es-ES"/>
        </a:p>
      </dgm:t>
    </dgm:pt>
    <dgm:pt modelId="{13094585-E259-4C8C-AA4A-6DFC7A4FC410}" type="pres">
      <dgm:prSet presAssocID="{81828259-47C5-4BBC-9E15-EE8777D43306}" presName="accentRepeatNode" presStyleLbl="solidFgAcc1" presStyleIdx="2" presStyleCnt="3"/>
      <dgm:spPr>
        <a:solidFill>
          <a:schemeClr val="bg1"/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es-ES"/>
        </a:p>
      </dgm:t>
    </dgm:pt>
  </dgm:ptLst>
  <dgm:cxnLst>
    <dgm:cxn modelId="{44F7936F-8AC0-4FC0-BE6A-8589BB07545A}" srcId="{EBA2BBEE-56F1-40A5-88C4-37607D13E4E0}" destId="{81828259-47C5-4BBC-9E15-EE8777D43306}" srcOrd="2" destOrd="0" parTransId="{76281A14-45A9-44DE-B79B-4812495150BD}" sibTransId="{0E7F6DAD-5C24-409A-BB2E-9676A9E5D153}"/>
    <dgm:cxn modelId="{7488E881-A2E0-4EB4-9D56-B4DAD98ACE95}" type="presOf" srcId="{EBA2BBEE-56F1-40A5-88C4-37607D13E4E0}" destId="{D64537BF-14AE-4046-8BE8-4E5141C9D38E}" srcOrd="0" destOrd="0" presId="urn:microsoft.com/office/officeart/2008/layout/VerticalCurvedList"/>
    <dgm:cxn modelId="{0F166AAF-28A1-4ACA-BA44-107E23F82C22}" srcId="{EBA2BBEE-56F1-40A5-88C4-37607D13E4E0}" destId="{4274B665-1CA5-4918-ADA8-FA5EBD82DAC6}" srcOrd="1" destOrd="0" parTransId="{FCCC8449-B209-4944-8E83-5E055B4C20A8}" sibTransId="{DE84CB67-7695-4825-B629-6F35D251D406}"/>
    <dgm:cxn modelId="{A910C415-A360-42F4-A23D-7481A22118EB}" type="presOf" srcId="{0A41713B-C50F-4A63-8911-F2ACC9B1ECF9}" destId="{8D0781FE-87C5-41A1-B2A8-959E9D89B735}" srcOrd="0" destOrd="0" presId="urn:microsoft.com/office/officeart/2008/layout/VerticalCurvedList"/>
    <dgm:cxn modelId="{51558E09-6885-4F8E-AB33-BFFC1AD92D28}" type="presOf" srcId="{81828259-47C5-4BBC-9E15-EE8777D43306}" destId="{2611E44D-BE46-4B5E-BB93-EA869A993BCF}" srcOrd="0" destOrd="0" presId="urn:microsoft.com/office/officeart/2008/layout/VerticalCurvedList"/>
    <dgm:cxn modelId="{4B9FFE9E-F251-44CF-8A5C-0BA8230BC1F5}" type="presOf" srcId="{DF1A58DC-8E33-4AF2-B129-FEB69B96B46D}" destId="{7D1BBEB2-2E2F-4D14-8AE6-FEB2718DDEF8}" srcOrd="0" destOrd="0" presId="urn:microsoft.com/office/officeart/2008/layout/VerticalCurvedList"/>
    <dgm:cxn modelId="{2BC24E65-DFC9-4037-8279-71E5F9A0D8C1}" srcId="{EBA2BBEE-56F1-40A5-88C4-37607D13E4E0}" destId="{DF1A58DC-8E33-4AF2-B129-FEB69B96B46D}" srcOrd="0" destOrd="0" parTransId="{A3E2C6A0-59F6-40B6-9559-136D263C6C42}" sibTransId="{0A41713B-C50F-4A63-8911-F2ACC9B1ECF9}"/>
    <dgm:cxn modelId="{76A7ED0C-D54A-4CFC-A85E-E3963E7138FB}" type="presOf" srcId="{4274B665-1CA5-4918-ADA8-FA5EBD82DAC6}" destId="{B54BBED3-90EA-4C14-8A91-EBC54691BE00}" srcOrd="0" destOrd="0" presId="urn:microsoft.com/office/officeart/2008/layout/VerticalCurvedList"/>
    <dgm:cxn modelId="{76EDFFC1-F23D-45C5-B31F-4F1932E43864}" type="presParOf" srcId="{D64537BF-14AE-4046-8BE8-4E5141C9D38E}" destId="{A0E9583B-BC4B-4ED7-8654-D593DDC6C9CB}" srcOrd="0" destOrd="0" presId="urn:microsoft.com/office/officeart/2008/layout/VerticalCurvedList"/>
    <dgm:cxn modelId="{495DC657-AEE8-4048-9314-998ADF7099BA}" type="presParOf" srcId="{A0E9583B-BC4B-4ED7-8654-D593DDC6C9CB}" destId="{8386EFD5-F37B-41F2-8634-E254DC7B9EFD}" srcOrd="0" destOrd="0" presId="urn:microsoft.com/office/officeart/2008/layout/VerticalCurvedList"/>
    <dgm:cxn modelId="{6AAE9ABC-72E7-45F3-97BD-5826C23C56CC}" type="presParOf" srcId="{8386EFD5-F37B-41F2-8634-E254DC7B9EFD}" destId="{F7C58293-A503-4E03-8D93-BCB97216A00A}" srcOrd="0" destOrd="0" presId="urn:microsoft.com/office/officeart/2008/layout/VerticalCurvedList"/>
    <dgm:cxn modelId="{4D2BCC71-A076-4CE5-B0FF-D59998D05E80}" type="presParOf" srcId="{8386EFD5-F37B-41F2-8634-E254DC7B9EFD}" destId="{8D0781FE-87C5-41A1-B2A8-959E9D89B735}" srcOrd="1" destOrd="0" presId="urn:microsoft.com/office/officeart/2008/layout/VerticalCurvedList"/>
    <dgm:cxn modelId="{8DD382CA-C03E-4849-86E7-138729F0868E}" type="presParOf" srcId="{8386EFD5-F37B-41F2-8634-E254DC7B9EFD}" destId="{98FE3D3E-8D41-4387-92A8-722A7C793B21}" srcOrd="2" destOrd="0" presId="urn:microsoft.com/office/officeart/2008/layout/VerticalCurvedList"/>
    <dgm:cxn modelId="{4A2DA267-369B-4DE5-8DA5-949383485921}" type="presParOf" srcId="{8386EFD5-F37B-41F2-8634-E254DC7B9EFD}" destId="{55E2A774-C509-475F-BD2C-5E06E3A40502}" srcOrd="3" destOrd="0" presId="urn:microsoft.com/office/officeart/2008/layout/VerticalCurvedList"/>
    <dgm:cxn modelId="{D63ACE1B-1592-4BBF-9027-5AA53EBD6244}" type="presParOf" srcId="{A0E9583B-BC4B-4ED7-8654-D593DDC6C9CB}" destId="{7D1BBEB2-2E2F-4D14-8AE6-FEB2718DDEF8}" srcOrd="1" destOrd="0" presId="urn:microsoft.com/office/officeart/2008/layout/VerticalCurvedList"/>
    <dgm:cxn modelId="{1CAE56F3-E858-41CC-9D1D-1A1B54761183}" type="presParOf" srcId="{A0E9583B-BC4B-4ED7-8654-D593DDC6C9CB}" destId="{8C2FE202-4B4C-4894-AE01-224F7B19D25E}" srcOrd="2" destOrd="0" presId="urn:microsoft.com/office/officeart/2008/layout/VerticalCurvedList"/>
    <dgm:cxn modelId="{E20726DE-336B-469E-A8D4-62C607D57880}" type="presParOf" srcId="{8C2FE202-4B4C-4894-AE01-224F7B19D25E}" destId="{8AC0D7A4-C49F-4C70-B94B-666062BC1868}" srcOrd="0" destOrd="0" presId="urn:microsoft.com/office/officeart/2008/layout/VerticalCurvedList"/>
    <dgm:cxn modelId="{A0A19D47-5323-474F-9EDA-17142A607913}" type="presParOf" srcId="{A0E9583B-BC4B-4ED7-8654-D593DDC6C9CB}" destId="{B54BBED3-90EA-4C14-8A91-EBC54691BE00}" srcOrd="3" destOrd="0" presId="urn:microsoft.com/office/officeart/2008/layout/VerticalCurvedList"/>
    <dgm:cxn modelId="{2B2278FB-819D-4769-9E47-7C87FC59736C}" type="presParOf" srcId="{A0E9583B-BC4B-4ED7-8654-D593DDC6C9CB}" destId="{818BB130-71FF-4F83-84F8-0D70E72E1E36}" srcOrd="4" destOrd="0" presId="urn:microsoft.com/office/officeart/2008/layout/VerticalCurvedList"/>
    <dgm:cxn modelId="{375BFAE5-7FAC-429C-8F3D-DEE9D76B02BB}" type="presParOf" srcId="{818BB130-71FF-4F83-84F8-0D70E72E1E36}" destId="{550C2B36-5F73-4FE4-B0D5-E5D37267A96E}" srcOrd="0" destOrd="0" presId="urn:microsoft.com/office/officeart/2008/layout/VerticalCurvedList"/>
    <dgm:cxn modelId="{F6120477-E466-4C8A-A5BF-EFF7B360AD7A}" type="presParOf" srcId="{A0E9583B-BC4B-4ED7-8654-D593DDC6C9CB}" destId="{2611E44D-BE46-4B5E-BB93-EA869A993BCF}" srcOrd="5" destOrd="0" presId="urn:microsoft.com/office/officeart/2008/layout/VerticalCurvedList"/>
    <dgm:cxn modelId="{CA741861-8447-4628-8E30-9195FE7A88BD}" type="presParOf" srcId="{A0E9583B-BC4B-4ED7-8654-D593DDC6C9CB}" destId="{D72A3A70-F253-4EAE-A2F6-F493F839F2CD}" srcOrd="6" destOrd="0" presId="urn:microsoft.com/office/officeart/2008/layout/VerticalCurvedList"/>
    <dgm:cxn modelId="{9F85CF1D-6901-4CC3-80C0-C3A954B505D9}" type="presParOf" srcId="{D72A3A70-F253-4EAE-A2F6-F493F839F2CD}" destId="{13094585-E259-4C8C-AA4A-6DFC7A4FC41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DD5D190-3364-4621-9A08-36ECB8E2F762}" type="doc">
      <dgm:prSet loTypeId="urn:microsoft.com/office/officeart/2005/8/layout/h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ABCAE4D4-4053-400C-877A-8097084C0126}">
      <dgm:prSet phldrT="[Texto]" custT="1"/>
      <dgm:spPr/>
      <dgm:t>
        <a:bodyPr/>
        <a:lstStyle/>
        <a:p>
          <a:r>
            <a:rPr lang="es-SV" sz="2000" dirty="0" smtClean="0">
              <a:solidFill>
                <a:srgbClr val="2683C6"/>
              </a:solidFill>
            </a:rPr>
            <a:t>Constitución de la República</a:t>
          </a:r>
          <a:endParaRPr lang="es-ES" sz="2000" dirty="0">
            <a:solidFill>
              <a:srgbClr val="2683C6"/>
            </a:solidFill>
          </a:endParaRPr>
        </a:p>
      </dgm:t>
    </dgm:pt>
    <dgm:pt modelId="{E3A0C690-9659-406C-A7AB-F2A5F6F03D36}" type="parTrans" cxnId="{E89B4143-181B-44D3-95D1-38BA7D17EE99}">
      <dgm:prSet/>
      <dgm:spPr/>
      <dgm:t>
        <a:bodyPr/>
        <a:lstStyle/>
        <a:p>
          <a:endParaRPr lang="es-ES"/>
        </a:p>
      </dgm:t>
    </dgm:pt>
    <dgm:pt modelId="{7B5D86D8-6E13-4EC1-9E37-8E76FECD86CE}" type="sibTrans" cxnId="{E89B4143-181B-44D3-95D1-38BA7D17EE99}">
      <dgm:prSet/>
      <dgm:spPr/>
      <dgm:t>
        <a:bodyPr/>
        <a:lstStyle/>
        <a:p>
          <a:endParaRPr lang="es-ES"/>
        </a:p>
      </dgm:t>
    </dgm:pt>
    <dgm:pt modelId="{6E859C91-FB0E-43BE-81F4-3CCB5906F15F}">
      <dgm:prSet phldrT="[Texto]" custT="1"/>
      <dgm:spPr>
        <a:solidFill>
          <a:schemeClr val="accent1">
            <a:lumMod val="5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pPr algn="just">
            <a:lnSpc>
              <a:spcPct val="120000"/>
            </a:lnSpc>
          </a:pPr>
          <a:r>
            <a:rPr lang="es-ES" sz="1600" dirty="0" smtClean="0"/>
            <a:t>Potestad de fiscalizar la hacienda publica en general  y el Presupuesto en Particular.</a:t>
          </a:r>
          <a:endParaRPr lang="es-ES" sz="1600" dirty="0"/>
        </a:p>
      </dgm:t>
    </dgm:pt>
    <dgm:pt modelId="{B3D74FE5-6E12-4603-897A-FAE247BBF12D}" type="parTrans" cxnId="{11007BB9-194D-43AE-8D79-D2F8B9C0969A}">
      <dgm:prSet/>
      <dgm:spPr/>
      <dgm:t>
        <a:bodyPr/>
        <a:lstStyle/>
        <a:p>
          <a:endParaRPr lang="es-ES"/>
        </a:p>
      </dgm:t>
    </dgm:pt>
    <dgm:pt modelId="{3C452AD5-7806-4624-9E87-7236E40E5F62}" type="sibTrans" cxnId="{11007BB9-194D-43AE-8D79-D2F8B9C0969A}">
      <dgm:prSet/>
      <dgm:spPr/>
      <dgm:t>
        <a:bodyPr/>
        <a:lstStyle/>
        <a:p>
          <a:endParaRPr lang="es-ES"/>
        </a:p>
      </dgm:t>
    </dgm:pt>
    <dgm:pt modelId="{052A10CB-3143-441B-B11A-B4FC3E4DD6AE}">
      <dgm:prSet phldrT="[Texto]" custT="1"/>
      <dgm:spPr/>
      <dgm:t>
        <a:bodyPr/>
        <a:lstStyle/>
        <a:p>
          <a:r>
            <a:rPr lang="es-SV" sz="2000" dirty="0" smtClean="0">
              <a:solidFill>
                <a:schemeClr val="accent2"/>
              </a:solidFill>
            </a:rPr>
            <a:t>Ley de la Corte de Cuentas</a:t>
          </a:r>
          <a:endParaRPr lang="es-ES" sz="2000" dirty="0">
            <a:solidFill>
              <a:schemeClr val="accent2"/>
            </a:solidFill>
          </a:endParaRPr>
        </a:p>
      </dgm:t>
    </dgm:pt>
    <dgm:pt modelId="{F5BDCB03-B44E-4271-855B-6A69853A9988}" type="parTrans" cxnId="{45A1CCFA-9881-4DD5-BCE7-3D487A26AE24}">
      <dgm:prSet/>
      <dgm:spPr/>
      <dgm:t>
        <a:bodyPr/>
        <a:lstStyle/>
        <a:p>
          <a:endParaRPr lang="es-ES"/>
        </a:p>
      </dgm:t>
    </dgm:pt>
    <dgm:pt modelId="{66873012-5AA4-434E-BCC4-EA5A70FA3414}" type="sibTrans" cxnId="{45A1CCFA-9881-4DD5-BCE7-3D487A26AE24}">
      <dgm:prSet/>
      <dgm:spPr/>
      <dgm:t>
        <a:bodyPr/>
        <a:lstStyle/>
        <a:p>
          <a:endParaRPr lang="es-ES"/>
        </a:p>
      </dgm:t>
    </dgm:pt>
    <dgm:pt modelId="{FFDC22A2-96B0-4B3B-B12D-79B1E7D9D992}">
      <dgm:prSet phldrT="[Texto]" custT="1"/>
      <dgm:spPr>
        <a:solidFill>
          <a:srgbClr val="996633"/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pPr marL="171450" indent="0" algn="just">
            <a:lnSpc>
              <a:spcPct val="120000"/>
            </a:lnSpc>
          </a:pPr>
          <a:r>
            <a:rPr lang="es-ES" sz="1600" i="0" dirty="0" smtClean="0"/>
            <a:t>Practicar auditoría externa financiera y operacional o de gestión a las entidades y organismos que administren recursos del Estado.</a:t>
          </a:r>
          <a:endParaRPr lang="es-ES" sz="1600" i="0" dirty="0"/>
        </a:p>
      </dgm:t>
    </dgm:pt>
    <dgm:pt modelId="{045B0ACF-5B08-424A-BA4B-A563DF349D59}" type="parTrans" cxnId="{22F4DA5E-8514-4A88-82B0-2366C2DCB20C}">
      <dgm:prSet/>
      <dgm:spPr/>
      <dgm:t>
        <a:bodyPr/>
        <a:lstStyle/>
        <a:p>
          <a:endParaRPr lang="es-ES"/>
        </a:p>
      </dgm:t>
    </dgm:pt>
    <dgm:pt modelId="{7A0012C8-BA78-4FAA-9B74-D7D0B5E6C9BB}" type="sibTrans" cxnId="{22F4DA5E-8514-4A88-82B0-2366C2DCB20C}">
      <dgm:prSet/>
      <dgm:spPr/>
      <dgm:t>
        <a:bodyPr/>
        <a:lstStyle/>
        <a:p>
          <a:endParaRPr lang="es-ES"/>
        </a:p>
      </dgm:t>
    </dgm:pt>
    <dgm:pt modelId="{3BA0F640-6037-4E7E-9143-C8F3F123491E}">
      <dgm:prSet phldrT="[Texto]" custT="1"/>
      <dgm:spPr>
        <a:solidFill>
          <a:schemeClr val="accent1">
            <a:lumMod val="5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pPr algn="just">
            <a:lnSpc>
              <a:spcPct val="90000"/>
            </a:lnSpc>
          </a:pPr>
          <a:endParaRPr lang="es-ES" sz="2000" dirty="0"/>
        </a:p>
      </dgm:t>
    </dgm:pt>
    <dgm:pt modelId="{9F3EE9FA-876C-470D-98C6-AD60068C181F}" type="parTrans" cxnId="{2783BD87-2FBD-425E-AF7B-875A1DA22540}">
      <dgm:prSet/>
      <dgm:spPr/>
      <dgm:t>
        <a:bodyPr/>
        <a:lstStyle/>
        <a:p>
          <a:endParaRPr lang="es-ES"/>
        </a:p>
      </dgm:t>
    </dgm:pt>
    <dgm:pt modelId="{9AF2FCF3-A287-4C29-9E07-C7BC4CA140FA}" type="sibTrans" cxnId="{2783BD87-2FBD-425E-AF7B-875A1DA22540}">
      <dgm:prSet/>
      <dgm:spPr/>
      <dgm:t>
        <a:bodyPr/>
        <a:lstStyle/>
        <a:p>
          <a:endParaRPr lang="es-ES"/>
        </a:p>
      </dgm:t>
    </dgm:pt>
    <dgm:pt modelId="{D6E05B61-AF6A-40D4-8684-0532B85F4CFD}">
      <dgm:prSet phldrT="[Texto]" custT="1"/>
      <dgm:spPr>
        <a:solidFill>
          <a:schemeClr val="accent1">
            <a:lumMod val="5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pPr algn="just">
            <a:lnSpc>
              <a:spcPct val="120000"/>
            </a:lnSpc>
          </a:pPr>
          <a:r>
            <a:rPr lang="es-ES" sz="1600" dirty="0" smtClean="0"/>
            <a:t>Examinar la Gestión de la Cuenta de la Hacienda Publica</a:t>
          </a:r>
          <a:endParaRPr lang="es-ES" sz="1600" dirty="0"/>
        </a:p>
      </dgm:t>
    </dgm:pt>
    <dgm:pt modelId="{DCE21770-6B88-4ED5-B746-A592239D8826}" type="parTrans" cxnId="{7810146C-8B3A-453D-BA53-EE89786F7648}">
      <dgm:prSet/>
      <dgm:spPr/>
      <dgm:t>
        <a:bodyPr/>
        <a:lstStyle/>
        <a:p>
          <a:endParaRPr lang="es-ES"/>
        </a:p>
      </dgm:t>
    </dgm:pt>
    <dgm:pt modelId="{B95817C5-718B-44F6-A7A5-BC858A155073}" type="sibTrans" cxnId="{7810146C-8B3A-453D-BA53-EE89786F7648}">
      <dgm:prSet/>
      <dgm:spPr/>
      <dgm:t>
        <a:bodyPr/>
        <a:lstStyle/>
        <a:p>
          <a:endParaRPr lang="es-ES"/>
        </a:p>
      </dgm:t>
    </dgm:pt>
    <dgm:pt modelId="{17CA77FE-7CEE-404B-923A-6BF6BBF86DF5}">
      <dgm:prSet phldrT="[Texto]" custT="1"/>
      <dgm:spPr>
        <a:solidFill>
          <a:srgbClr val="996633"/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pPr marL="171450" indent="0" algn="just">
            <a:lnSpc>
              <a:spcPct val="120000"/>
            </a:lnSpc>
          </a:pPr>
          <a:r>
            <a:rPr lang="es-ES" sz="1600" i="0" dirty="0" smtClean="0"/>
            <a:t>Realizar auditoría de gestión -examinar y evaluar :</a:t>
          </a:r>
          <a:endParaRPr lang="es-ES" sz="1600" i="0" dirty="0"/>
        </a:p>
      </dgm:t>
    </dgm:pt>
    <dgm:pt modelId="{71341E19-D89B-4335-A572-C64F995C78BE}" type="parTrans" cxnId="{E7C4D352-5CC4-4563-952E-0DFD5375E958}">
      <dgm:prSet/>
      <dgm:spPr/>
      <dgm:t>
        <a:bodyPr/>
        <a:lstStyle/>
        <a:p>
          <a:endParaRPr lang="es-ES"/>
        </a:p>
      </dgm:t>
    </dgm:pt>
    <dgm:pt modelId="{5E909603-3307-4B40-B71E-A26FCDDD52CF}" type="sibTrans" cxnId="{E7C4D352-5CC4-4563-952E-0DFD5375E958}">
      <dgm:prSet/>
      <dgm:spPr/>
      <dgm:t>
        <a:bodyPr/>
        <a:lstStyle/>
        <a:p>
          <a:endParaRPr lang="es-ES"/>
        </a:p>
      </dgm:t>
    </dgm:pt>
    <dgm:pt modelId="{C7558A21-786D-440A-AB6D-076A00474877}">
      <dgm:prSet phldrT="[Texto]" custT="1"/>
      <dgm:spPr>
        <a:solidFill>
          <a:schemeClr val="accent1">
            <a:lumMod val="5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pPr algn="just">
            <a:lnSpc>
              <a:spcPct val="120000"/>
            </a:lnSpc>
          </a:pPr>
          <a:r>
            <a:rPr lang="es-ES" sz="1600" dirty="0" smtClean="0"/>
            <a:t>Fiscalizar la Gestión Económica de las Entidades del Sector Público</a:t>
          </a:r>
          <a:endParaRPr lang="es-ES" sz="1600" dirty="0"/>
        </a:p>
      </dgm:t>
    </dgm:pt>
    <dgm:pt modelId="{5BB5BFCF-4EDF-4CDB-951B-58AA0F47E039}" type="parTrans" cxnId="{E9EFC150-256D-431F-AFD1-6AE5FC9963DE}">
      <dgm:prSet/>
      <dgm:spPr/>
      <dgm:t>
        <a:bodyPr/>
        <a:lstStyle/>
        <a:p>
          <a:endParaRPr lang="es-ES"/>
        </a:p>
      </dgm:t>
    </dgm:pt>
    <dgm:pt modelId="{5AB7CBA3-6E16-4D6E-84BB-F8CF448E3E1F}" type="sibTrans" cxnId="{E9EFC150-256D-431F-AFD1-6AE5FC9963DE}">
      <dgm:prSet/>
      <dgm:spPr/>
      <dgm:t>
        <a:bodyPr/>
        <a:lstStyle/>
        <a:p>
          <a:endParaRPr lang="es-ES"/>
        </a:p>
      </dgm:t>
    </dgm:pt>
    <dgm:pt modelId="{A1CE95CA-8F07-4257-B836-E6D8093F05C3}">
      <dgm:prSet phldrT="[Texto]" custT="1"/>
      <dgm:spPr>
        <a:solidFill>
          <a:schemeClr val="accent1">
            <a:lumMod val="5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pPr algn="just">
            <a:lnSpc>
              <a:spcPct val="120000"/>
            </a:lnSpc>
          </a:pPr>
          <a:r>
            <a:rPr lang="es-ES" sz="1600" dirty="0" smtClean="0"/>
            <a:t>Atribuciones:</a:t>
          </a:r>
          <a:endParaRPr lang="es-ES" sz="1600" dirty="0"/>
        </a:p>
      </dgm:t>
    </dgm:pt>
    <dgm:pt modelId="{A71AA10C-A4CD-44B6-B707-86EE81B1B339}" type="parTrans" cxnId="{A99FCF99-83F1-4500-ADB3-A421EAC4195F}">
      <dgm:prSet/>
      <dgm:spPr/>
      <dgm:t>
        <a:bodyPr/>
        <a:lstStyle/>
        <a:p>
          <a:endParaRPr lang="es-ES"/>
        </a:p>
      </dgm:t>
    </dgm:pt>
    <dgm:pt modelId="{70297775-2A40-4BB0-A4E7-F3DC9299585C}" type="sibTrans" cxnId="{A99FCF99-83F1-4500-ADB3-A421EAC4195F}">
      <dgm:prSet/>
      <dgm:spPr/>
      <dgm:t>
        <a:bodyPr/>
        <a:lstStyle/>
        <a:p>
          <a:endParaRPr lang="es-ES"/>
        </a:p>
      </dgm:t>
    </dgm:pt>
    <dgm:pt modelId="{BD0509EC-7C68-462A-9630-07986CE45EE1}">
      <dgm:prSet phldrT="[Texto]" custT="1"/>
      <dgm:spPr>
        <a:solidFill>
          <a:srgbClr val="996633"/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pPr marL="171450" indent="0" algn="just">
            <a:lnSpc>
              <a:spcPct val="120000"/>
            </a:lnSpc>
          </a:pPr>
          <a:r>
            <a:rPr lang="es-ES" sz="1600" i="0" dirty="0" smtClean="0"/>
            <a:t> La eficiencia, efectividad y economía en el uso de los recursos</a:t>
          </a:r>
          <a:endParaRPr lang="es-ES" sz="1600" i="0" dirty="0"/>
        </a:p>
      </dgm:t>
    </dgm:pt>
    <dgm:pt modelId="{1830F9AE-5BFF-4697-A226-1C3818A07CE3}" type="parTrans" cxnId="{D5896176-EBAF-4C00-B496-FFF739CCDB66}">
      <dgm:prSet/>
      <dgm:spPr/>
      <dgm:t>
        <a:bodyPr/>
        <a:lstStyle/>
        <a:p>
          <a:endParaRPr lang="es-ES"/>
        </a:p>
      </dgm:t>
    </dgm:pt>
    <dgm:pt modelId="{06542107-FE70-48CD-AA7C-DA4AA098A7C6}" type="sibTrans" cxnId="{D5896176-EBAF-4C00-B496-FFF739CCDB66}">
      <dgm:prSet/>
      <dgm:spPr/>
      <dgm:t>
        <a:bodyPr/>
        <a:lstStyle/>
        <a:p>
          <a:endParaRPr lang="es-ES"/>
        </a:p>
      </dgm:t>
    </dgm:pt>
    <dgm:pt modelId="{AE2F5972-EF20-4B91-9BB2-FCAE91BAF7AA}">
      <dgm:prSet phldrT="[Texto]" custT="1"/>
      <dgm:spPr>
        <a:solidFill>
          <a:srgbClr val="996633"/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pPr marL="171450" indent="0" algn="just">
            <a:lnSpc>
              <a:spcPct val="120000"/>
            </a:lnSpc>
          </a:pPr>
          <a:r>
            <a:rPr lang="es-ES" sz="1600" i="0" dirty="0" smtClean="0"/>
            <a:t> Los resultados de las operaciones y el cumplimiento de objetivos y metas</a:t>
          </a:r>
          <a:endParaRPr lang="es-ES" sz="1600" i="0" dirty="0"/>
        </a:p>
      </dgm:t>
    </dgm:pt>
    <dgm:pt modelId="{5F88F998-7160-4E0D-B77E-60CA363B9CDE}" type="parTrans" cxnId="{70390595-322D-4D7F-9ADF-F4EEDFC90BC1}">
      <dgm:prSet/>
      <dgm:spPr/>
      <dgm:t>
        <a:bodyPr/>
        <a:lstStyle/>
        <a:p>
          <a:endParaRPr lang="es-ES"/>
        </a:p>
      </dgm:t>
    </dgm:pt>
    <dgm:pt modelId="{D1C2227B-4405-4B93-90EA-634E6D237B0E}" type="sibTrans" cxnId="{70390595-322D-4D7F-9ADF-F4EEDFC90BC1}">
      <dgm:prSet/>
      <dgm:spPr/>
      <dgm:t>
        <a:bodyPr/>
        <a:lstStyle/>
        <a:p>
          <a:endParaRPr lang="es-ES"/>
        </a:p>
      </dgm:t>
    </dgm:pt>
    <dgm:pt modelId="{C1CAC7EB-D576-4620-8E81-56D062F60F72}" type="pres">
      <dgm:prSet presAssocID="{DDD5D190-3364-4621-9A08-36ECB8E2F762}" presName="linearFlow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s-ES"/>
        </a:p>
      </dgm:t>
    </dgm:pt>
    <dgm:pt modelId="{7014E967-1B05-4527-A14D-E45F909B26CB}" type="pres">
      <dgm:prSet presAssocID="{ABCAE4D4-4053-400C-877A-8097084C0126}" presName="compositeNode" presStyleCnt="0">
        <dgm:presLayoutVars>
          <dgm:bulletEnabled val="1"/>
        </dgm:presLayoutVars>
      </dgm:prSet>
      <dgm:spPr/>
    </dgm:pt>
    <dgm:pt modelId="{F98321A9-E5AD-4EBA-9DF6-2DBD4E4757E7}" type="pres">
      <dgm:prSet presAssocID="{ABCAE4D4-4053-400C-877A-8097084C0126}" presName="image" presStyleLbl="fgImgPlace1" presStyleIdx="0" presStyleCnt="2" custLinFactNeighborX="-74141" custLinFactNeighborY="-116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  <dgm:t>
        <a:bodyPr/>
        <a:lstStyle/>
        <a:p>
          <a:endParaRPr lang="es-ES"/>
        </a:p>
      </dgm:t>
    </dgm:pt>
    <dgm:pt modelId="{1939AECA-2738-4C86-B647-B2D13BC9DF8D}" type="pres">
      <dgm:prSet presAssocID="{ABCAE4D4-4053-400C-877A-8097084C0126}" presName="childNode" presStyleLbl="node1" presStyleIdx="0" presStyleCnt="2" custScaleX="119854" custLinFactNeighborX="-169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2BFB2AD-A429-452A-96D9-DC91EC17B0A9}" type="pres">
      <dgm:prSet presAssocID="{ABCAE4D4-4053-400C-877A-8097084C0126}" presName="parentNode" presStyleLbl="revTx" presStyleIdx="0" presStyleCnt="2" custScaleY="103700" custLinFactNeighborX="-15083" custLinFactNeighborY="1970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3FB40EC-C348-4416-B342-45623D0392DC}" type="pres">
      <dgm:prSet presAssocID="{7B5D86D8-6E13-4EC1-9E37-8E76FECD86CE}" presName="sibTrans" presStyleCnt="0"/>
      <dgm:spPr/>
    </dgm:pt>
    <dgm:pt modelId="{CC33F668-8A34-4BCF-867E-711155B57252}" type="pres">
      <dgm:prSet presAssocID="{052A10CB-3143-441B-B11A-B4FC3E4DD6AE}" presName="compositeNode" presStyleCnt="0">
        <dgm:presLayoutVars>
          <dgm:bulletEnabled val="1"/>
        </dgm:presLayoutVars>
      </dgm:prSet>
      <dgm:spPr/>
    </dgm:pt>
    <dgm:pt modelId="{BC464B32-D8B2-447D-90A2-09777C6A9357}" type="pres">
      <dgm:prSet presAssocID="{052A10CB-3143-441B-B11A-B4FC3E4DD6AE}" presName="image" presStyleLbl="fgImgPlace1" presStyleIdx="1" presStyleCnt="2"/>
      <dgm:spPr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</dgm:spPr>
      <dgm:t>
        <a:bodyPr/>
        <a:lstStyle/>
        <a:p>
          <a:endParaRPr lang="es-ES"/>
        </a:p>
      </dgm:t>
    </dgm:pt>
    <dgm:pt modelId="{F98B8E52-89C4-428F-A951-AD2F086AC118}" type="pres">
      <dgm:prSet presAssocID="{052A10CB-3143-441B-B11A-B4FC3E4DD6AE}" presName="childNode" presStyleLbl="node1" presStyleIdx="1" presStyleCnt="2" custScaleX="138601" custLinFactNeighborX="10188" custLinFactNeighborY="698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7263C3E-F465-40E3-B857-AAECF583FB09}" type="pres">
      <dgm:prSet presAssocID="{052A10CB-3143-441B-B11A-B4FC3E4DD6AE}" presName="parentNode" presStyleLbl="revTx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9FE5C5BF-EBF3-40B0-841A-82E2757EB2DD}" type="presOf" srcId="{C7558A21-786D-440A-AB6D-076A00474877}" destId="{1939AECA-2738-4C86-B647-B2D13BC9DF8D}" srcOrd="0" destOrd="2" presId="urn:microsoft.com/office/officeart/2005/8/layout/hList2"/>
    <dgm:cxn modelId="{0AC752E5-1030-4A5C-AD67-17A3AAD0C20B}" type="presOf" srcId="{A1CE95CA-8F07-4257-B836-E6D8093F05C3}" destId="{1939AECA-2738-4C86-B647-B2D13BC9DF8D}" srcOrd="0" destOrd="1" presId="urn:microsoft.com/office/officeart/2005/8/layout/hList2"/>
    <dgm:cxn modelId="{571DE66A-73FC-45FF-A399-0FB27DF2A100}" type="presOf" srcId="{6E859C91-FB0E-43BE-81F4-3CCB5906F15F}" destId="{1939AECA-2738-4C86-B647-B2D13BC9DF8D}" srcOrd="0" destOrd="0" presId="urn:microsoft.com/office/officeart/2005/8/layout/hList2"/>
    <dgm:cxn modelId="{2783BD87-2FBD-425E-AF7B-875A1DA22540}" srcId="{A1CE95CA-8F07-4257-B836-E6D8093F05C3}" destId="{3BA0F640-6037-4E7E-9143-C8F3F123491E}" srcOrd="2" destOrd="0" parTransId="{9F3EE9FA-876C-470D-98C6-AD60068C181F}" sibTransId="{9AF2FCF3-A287-4C29-9E07-C7BC4CA140FA}"/>
    <dgm:cxn modelId="{A99FCF99-83F1-4500-ADB3-A421EAC4195F}" srcId="{ABCAE4D4-4053-400C-877A-8097084C0126}" destId="{A1CE95CA-8F07-4257-B836-E6D8093F05C3}" srcOrd="1" destOrd="0" parTransId="{A71AA10C-A4CD-44B6-B707-86EE81B1B339}" sibTransId="{70297775-2A40-4BB0-A4E7-F3DC9299585C}"/>
    <dgm:cxn modelId="{C16FCFED-6E3A-4488-8AE5-92F0B1386162}" type="presOf" srcId="{FFDC22A2-96B0-4B3B-B12D-79B1E7D9D992}" destId="{F98B8E52-89C4-428F-A951-AD2F086AC118}" srcOrd="0" destOrd="0" presId="urn:microsoft.com/office/officeart/2005/8/layout/hList2"/>
    <dgm:cxn modelId="{D5896176-EBAF-4C00-B496-FFF739CCDB66}" srcId="{052A10CB-3143-441B-B11A-B4FC3E4DD6AE}" destId="{BD0509EC-7C68-462A-9630-07986CE45EE1}" srcOrd="2" destOrd="0" parTransId="{1830F9AE-5BFF-4697-A226-1C3818A07CE3}" sibTransId="{06542107-FE70-48CD-AA7C-DA4AA098A7C6}"/>
    <dgm:cxn modelId="{E7C4D352-5CC4-4563-952E-0DFD5375E958}" srcId="{052A10CB-3143-441B-B11A-B4FC3E4DD6AE}" destId="{17CA77FE-7CEE-404B-923A-6BF6BBF86DF5}" srcOrd="1" destOrd="0" parTransId="{71341E19-D89B-4335-A572-C64F995C78BE}" sibTransId="{5E909603-3307-4B40-B71E-A26FCDDD52CF}"/>
    <dgm:cxn modelId="{03E0F5EC-0F58-423D-9DC8-94F8E2C2EA36}" type="presOf" srcId="{BD0509EC-7C68-462A-9630-07986CE45EE1}" destId="{F98B8E52-89C4-428F-A951-AD2F086AC118}" srcOrd="0" destOrd="2" presId="urn:microsoft.com/office/officeart/2005/8/layout/hList2"/>
    <dgm:cxn modelId="{6C26626D-B787-4107-9038-3BEEE5AE3575}" type="presOf" srcId="{D6E05B61-AF6A-40D4-8684-0532B85F4CFD}" destId="{1939AECA-2738-4C86-B647-B2D13BC9DF8D}" srcOrd="0" destOrd="3" presId="urn:microsoft.com/office/officeart/2005/8/layout/hList2"/>
    <dgm:cxn modelId="{11007BB9-194D-43AE-8D79-D2F8B9C0969A}" srcId="{ABCAE4D4-4053-400C-877A-8097084C0126}" destId="{6E859C91-FB0E-43BE-81F4-3CCB5906F15F}" srcOrd="0" destOrd="0" parTransId="{B3D74FE5-6E12-4603-897A-FAE247BBF12D}" sibTransId="{3C452AD5-7806-4624-9E87-7236E40E5F62}"/>
    <dgm:cxn modelId="{22F4DA5E-8514-4A88-82B0-2366C2DCB20C}" srcId="{052A10CB-3143-441B-B11A-B4FC3E4DD6AE}" destId="{FFDC22A2-96B0-4B3B-B12D-79B1E7D9D992}" srcOrd="0" destOrd="0" parTransId="{045B0ACF-5B08-424A-BA4B-A563DF349D59}" sibTransId="{7A0012C8-BA78-4FAA-9B74-D7D0B5E6C9BB}"/>
    <dgm:cxn modelId="{45A1CCFA-9881-4DD5-BCE7-3D487A26AE24}" srcId="{DDD5D190-3364-4621-9A08-36ECB8E2F762}" destId="{052A10CB-3143-441B-B11A-B4FC3E4DD6AE}" srcOrd="1" destOrd="0" parTransId="{F5BDCB03-B44E-4271-855B-6A69853A9988}" sibTransId="{66873012-5AA4-434E-BCC4-EA5A70FA3414}"/>
    <dgm:cxn modelId="{980F115F-DC13-40DB-834B-006B3B509AAC}" type="presOf" srcId="{052A10CB-3143-441B-B11A-B4FC3E4DD6AE}" destId="{57263C3E-F465-40E3-B857-AAECF583FB09}" srcOrd="0" destOrd="0" presId="urn:microsoft.com/office/officeart/2005/8/layout/hList2"/>
    <dgm:cxn modelId="{BE822D80-024D-428E-B0D8-8320B3CB727D}" type="presOf" srcId="{3BA0F640-6037-4E7E-9143-C8F3F123491E}" destId="{1939AECA-2738-4C86-B647-B2D13BC9DF8D}" srcOrd="0" destOrd="4" presId="urn:microsoft.com/office/officeart/2005/8/layout/hList2"/>
    <dgm:cxn modelId="{7564BE81-D806-4BD6-9A3F-A2ECDD6605FE}" type="presOf" srcId="{17CA77FE-7CEE-404B-923A-6BF6BBF86DF5}" destId="{F98B8E52-89C4-428F-A951-AD2F086AC118}" srcOrd="0" destOrd="1" presId="urn:microsoft.com/office/officeart/2005/8/layout/hList2"/>
    <dgm:cxn modelId="{70390595-322D-4D7F-9ADF-F4EEDFC90BC1}" srcId="{052A10CB-3143-441B-B11A-B4FC3E4DD6AE}" destId="{AE2F5972-EF20-4B91-9BB2-FCAE91BAF7AA}" srcOrd="3" destOrd="0" parTransId="{5F88F998-7160-4E0D-B77E-60CA363B9CDE}" sibTransId="{D1C2227B-4405-4B93-90EA-634E6D237B0E}"/>
    <dgm:cxn modelId="{8AB6AA66-F7F8-4E4B-BFC3-E9A63CC63B8A}" type="presOf" srcId="{ABCAE4D4-4053-400C-877A-8097084C0126}" destId="{42BFB2AD-A429-452A-96D9-DC91EC17B0A9}" srcOrd="0" destOrd="0" presId="urn:microsoft.com/office/officeart/2005/8/layout/hList2"/>
    <dgm:cxn modelId="{7810146C-8B3A-453D-BA53-EE89786F7648}" srcId="{A1CE95CA-8F07-4257-B836-E6D8093F05C3}" destId="{D6E05B61-AF6A-40D4-8684-0532B85F4CFD}" srcOrd="1" destOrd="0" parTransId="{DCE21770-6B88-4ED5-B746-A592239D8826}" sibTransId="{B95817C5-718B-44F6-A7A5-BC858A155073}"/>
    <dgm:cxn modelId="{E9EFC150-256D-431F-AFD1-6AE5FC9963DE}" srcId="{A1CE95CA-8F07-4257-B836-E6D8093F05C3}" destId="{C7558A21-786D-440A-AB6D-076A00474877}" srcOrd="0" destOrd="0" parTransId="{5BB5BFCF-4EDF-4CDB-951B-58AA0F47E039}" sibTransId="{5AB7CBA3-6E16-4D6E-84BB-F8CF448E3E1F}"/>
    <dgm:cxn modelId="{E89B4143-181B-44D3-95D1-38BA7D17EE99}" srcId="{DDD5D190-3364-4621-9A08-36ECB8E2F762}" destId="{ABCAE4D4-4053-400C-877A-8097084C0126}" srcOrd="0" destOrd="0" parTransId="{E3A0C690-9659-406C-A7AB-F2A5F6F03D36}" sibTransId="{7B5D86D8-6E13-4EC1-9E37-8E76FECD86CE}"/>
    <dgm:cxn modelId="{808C551D-3B1A-474B-B2A8-8CB997098BE6}" type="presOf" srcId="{DDD5D190-3364-4621-9A08-36ECB8E2F762}" destId="{C1CAC7EB-D576-4620-8E81-56D062F60F72}" srcOrd="0" destOrd="0" presId="urn:microsoft.com/office/officeart/2005/8/layout/hList2"/>
    <dgm:cxn modelId="{34DE2E5A-AE4F-49D7-9E7B-308321687E9A}" type="presOf" srcId="{AE2F5972-EF20-4B91-9BB2-FCAE91BAF7AA}" destId="{F98B8E52-89C4-428F-A951-AD2F086AC118}" srcOrd="0" destOrd="3" presId="urn:microsoft.com/office/officeart/2005/8/layout/hList2"/>
    <dgm:cxn modelId="{FFEC6730-8564-4EB3-A6C7-73D5585CDCD8}" type="presParOf" srcId="{C1CAC7EB-D576-4620-8E81-56D062F60F72}" destId="{7014E967-1B05-4527-A14D-E45F909B26CB}" srcOrd="0" destOrd="0" presId="urn:microsoft.com/office/officeart/2005/8/layout/hList2"/>
    <dgm:cxn modelId="{1BDD5C14-9640-4A29-BAE8-F84DF383B232}" type="presParOf" srcId="{7014E967-1B05-4527-A14D-E45F909B26CB}" destId="{F98321A9-E5AD-4EBA-9DF6-2DBD4E4757E7}" srcOrd="0" destOrd="0" presId="urn:microsoft.com/office/officeart/2005/8/layout/hList2"/>
    <dgm:cxn modelId="{05B71625-21A5-4114-8EF7-CFFDDD4DF042}" type="presParOf" srcId="{7014E967-1B05-4527-A14D-E45F909B26CB}" destId="{1939AECA-2738-4C86-B647-B2D13BC9DF8D}" srcOrd="1" destOrd="0" presId="urn:microsoft.com/office/officeart/2005/8/layout/hList2"/>
    <dgm:cxn modelId="{5F4E413F-9ED9-4D31-92F1-EA5DCABD3E74}" type="presParOf" srcId="{7014E967-1B05-4527-A14D-E45F909B26CB}" destId="{42BFB2AD-A429-452A-96D9-DC91EC17B0A9}" srcOrd="2" destOrd="0" presId="urn:microsoft.com/office/officeart/2005/8/layout/hList2"/>
    <dgm:cxn modelId="{8F105059-EC66-435C-AAF2-6444407F6DF7}" type="presParOf" srcId="{C1CAC7EB-D576-4620-8E81-56D062F60F72}" destId="{93FB40EC-C348-4416-B342-45623D0392DC}" srcOrd="1" destOrd="0" presId="urn:microsoft.com/office/officeart/2005/8/layout/hList2"/>
    <dgm:cxn modelId="{A38D35C4-0002-4CB2-A27F-B66A1B8337DA}" type="presParOf" srcId="{C1CAC7EB-D576-4620-8E81-56D062F60F72}" destId="{CC33F668-8A34-4BCF-867E-711155B57252}" srcOrd="2" destOrd="0" presId="urn:microsoft.com/office/officeart/2005/8/layout/hList2"/>
    <dgm:cxn modelId="{E3900778-10EB-45FF-93F0-6357D238AE23}" type="presParOf" srcId="{CC33F668-8A34-4BCF-867E-711155B57252}" destId="{BC464B32-D8B2-447D-90A2-09777C6A9357}" srcOrd="0" destOrd="0" presId="urn:microsoft.com/office/officeart/2005/8/layout/hList2"/>
    <dgm:cxn modelId="{95140C70-815F-4FC7-8F7F-A12F4EA4EA1C}" type="presParOf" srcId="{CC33F668-8A34-4BCF-867E-711155B57252}" destId="{F98B8E52-89C4-428F-A951-AD2F086AC118}" srcOrd="1" destOrd="0" presId="urn:microsoft.com/office/officeart/2005/8/layout/hList2"/>
    <dgm:cxn modelId="{A6B0FA07-DA5A-42EB-ACBC-001D37EE8DAF}" type="presParOf" srcId="{CC33F668-8A34-4BCF-867E-711155B57252}" destId="{57263C3E-F465-40E3-B857-AAECF583FB09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FA80B4A-9AC4-4E59-92AF-1F9BF736201E}" type="doc">
      <dgm:prSet loTypeId="urn:microsoft.com/office/officeart/2005/8/layout/default" loCatId="list" qsTypeId="urn:microsoft.com/office/officeart/2005/8/quickstyle/3d2" qsCatId="3D" csTypeId="urn:microsoft.com/office/officeart/2005/8/colors/colorful1" csCatId="colorful" phldr="1"/>
      <dgm:spPr>
        <a:scene3d>
          <a:camera prst="orthographicFront">
            <a:rot lat="0" lon="0" rev="0"/>
          </a:camera>
          <a:lightRig rig="glow" dir="t">
            <a:rot lat="0" lon="0" rev="4800000"/>
          </a:lightRig>
        </a:scene3d>
      </dgm:spPr>
      <dgm:t>
        <a:bodyPr/>
        <a:lstStyle/>
        <a:p>
          <a:endParaRPr lang="es-ES"/>
        </a:p>
      </dgm:t>
    </dgm:pt>
    <dgm:pt modelId="{0E621FA1-AB24-496E-B8C3-5D69A2F8EAA0}">
      <dgm:prSet phldrT="[Texto]"/>
      <dgm:spPr>
        <a:solidFill>
          <a:srgbClr val="FF5D5D"/>
        </a:solidFill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es-SV" dirty="0" smtClean="0"/>
            <a:t>Publicación y Difusión de los Resultados de Auditorías</a:t>
          </a:r>
          <a:endParaRPr lang="es-ES" dirty="0"/>
        </a:p>
      </dgm:t>
    </dgm:pt>
    <dgm:pt modelId="{56AA6DC4-8018-4E80-97C0-5EABEA29AE0D}" type="parTrans" cxnId="{BDF8426F-815B-4784-880D-25D8549EA3CB}">
      <dgm:prSet/>
      <dgm:spPr/>
      <dgm:t>
        <a:bodyPr/>
        <a:lstStyle/>
        <a:p>
          <a:endParaRPr lang="es-ES"/>
        </a:p>
      </dgm:t>
    </dgm:pt>
    <dgm:pt modelId="{255584FC-E415-4CAE-932D-3C814041C716}" type="sibTrans" cxnId="{BDF8426F-815B-4784-880D-25D8549EA3CB}">
      <dgm:prSet/>
      <dgm:spPr/>
      <dgm:t>
        <a:bodyPr/>
        <a:lstStyle/>
        <a:p>
          <a:endParaRPr lang="es-ES"/>
        </a:p>
      </dgm:t>
    </dgm:pt>
    <dgm:pt modelId="{423E248D-B38C-4449-8165-5FFEDF2D84B7}">
      <dgm:prSet/>
      <dgm:spPr>
        <a:solidFill>
          <a:srgbClr val="00B050"/>
        </a:solidFill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es-SV" dirty="0" smtClean="0"/>
            <a:t>Relación con terceros y partes interesadas respecto a su participación en los procesos de fiscalización. Identificación, Comunicación, Expectativas.</a:t>
          </a:r>
        </a:p>
      </dgm:t>
    </dgm:pt>
    <dgm:pt modelId="{9735A288-0F3E-42DD-8FF8-B83AF60BBBAC}" type="parTrans" cxnId="{7BC8928A-7233-47FF-ADEB-BA0AC7EA3617}">
      <dgm:prSet/>
      <dgm:spPr/>
      <dgm:t>
        <a:bodyPr/>
        <a:lstStyle/>
        <a:p>
          <a:endParaRPr lang="es-ES"/>
        </a:p>
      </dgm:t>
    </dgm:pt>
    <dgm:pt modelId="{52729D1F-CEB8-4C24-995B-91EF6B9F93BB}" type="sibTrans" cxnId="{7BC8928A-7233-47FF-ADEB-BA0AC7EA3617}">
      <dgm:prSet/>
      <dgm:spPr/>
      <dgm:t>
        <a:bodyPr/>
        <a:lstStyle/>
        <a:p>
          <a:endParaRPr lang="es-ES"/>
        </a:p>
      </dgm:t>
    </dgm:pt>
    <dgm:pt modelId="{07583904-1BF4-4EC6-8AF2-828B3E92BB77}">
      <dgm:prSet phldrT="[Texto]"/>
      <dgm:spPr>
        <a:solidFill>
          <a:srgbClr val="7030A0"/>
        </a:solidFill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es-SV" dirty="0" smtClean="0"/>
            <a:t>Planificación Estratégica, Selección de Temas de Auditoría y Valoración de Aspectos Sociales y Políticos para temas transversales</a:t>
          </a:r>
        </a:p>
      </dgm:t>
    </dgm:pt>
    <dgm:pt modelId="{4BF08D75-B411-4782-9FE5-2E0903C900B4}" type="parTrans" cxnId="{7B204E07-3AD8-416F-AC93-BE22596045BF}">
      <dgm:prSet/>
      <dgm:spPr/>
      <dgm:t>
        <a:bodyPr/>
        <a:lstStyle/>
        <a:p>
          <a:endParaRPr lang="es-ES"/>
        </a:p>
      </dgm:t>
    </dgm:pt>
    <dgm:pt modelId="{07FC5821-BBB9-4D58-AE52-17D6C15327A9}" type="sibTrans" cxnId="{7B204E07-3AD8-416F-AC93-BE22596045BF}">
      <dgm:prSet/>
      <dgm:spPr/>
      <dgm:t>
        <a:bodyPr/>
        <a:lstStyle/>
        <a:p>
          <a:endParaRPr lang="es-ES"/>
        </a:p>
      </dgm:t>
    </dgm:pt>
    <dgm:pt modelId="{09B776E5-8DF2-42D3-B960-E42930989885}">
      <dgm:prSet/>
      <dgm:spPr>
        <a:solidFill>
          <a:srgbClr val="0070C0"/>
        </a:solidFill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es-SV" smtClean="0"/>
            <a:t>Criterios de Auditoría – Legales / Mejores Prácticas – Discusión.</a:t>
          </a:r>
          <a:endParaRPr lang="es-SV" dirty="0" smtClean="0"/>
        </a:p>
      </dgm:t>
    </dgm:pt>
    <dgm:pt modelId="{BA67D8D3-37BE-4B8E-818F-2BD0BFA4418C}" type="parTrans" cxnId="{00F08EE9-682E-4033-A955-2D4D97712B58}">
      <dgm:prSet/>
      <dgm:spPr/>
      <dgm:t>
        <a:bodyPr/>
        <a:lstStyle/>
        <a:p>
          <a:endParaRPr lang="es-ES"/>
        </a:p>
      </dgm:t>
    </dgm:pt>
    <dgm:pt modelId="{DE9A7FBB-491B-4AD4-9F66-B0499068DB3A}" type="sibTrans" cxnId="{00F08EE9-682E-4033-A955-2D4D97712B58}">
      <dgm:prSet/>
      <dgm:spPr/>
      <dgm:t>
        <a:bodyPr/>
        <a:lstStyle/>
        <a:p>
          <a:endParaRPr lang="es-ES"/>
        </a:p>
      </dgm:t>
    </dgm:pt>
    <dgm:pt modelId="{68F7383E-CC3C-4EB5-B10D-5DF99B0905DE}">
      <dgm:prSet/>
      <dgm:spPr>
        <a:solidFill>
          <a:schemeClr val="accent6">
            <a:lumMod val="75000"/>
          </a:schemeClr>
        </a:solidFill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es-SV" smtClean="0"/>
            <a:t>Auditoría Transversal o Intersectorial </a:t>
          </a:r>
          <a:endParaRPr lang="es-SV" dirty="0" smtClean="0"/>
        </a:p>
      </dgm:t>
    </dgm:pt>
    <dgm:pt modelId="{F4B2A0F8-5A81-4092-94A5-93F3182D1250}" type="parTrans" cxnId="{EFEEDFCC-15D8-4FC7-8B53-E51928F433E2}">
      <dgm:prSet/>
      <dgm:spPr/>
      <dgm:t>
        <a:bodyPr/>
        <a:lstStyle/>
        <a:p>
          <a:endParaRPr lang="es-ES"/>
        </a:p>
      </dgm:t>
    </dgm:pt>
    <dgm:pt modelId="{59D2C3F5-B2CD-4EFB-901E-41274B520E3A}" type="sibTrans" cxnId="{EFEEDFCC-15D8-4FC7-8B53-E51928F433E2}">
      <dgm:prSet/>
      <dgm:spPr/>
      <dgm:t>
        <a:bodyPr/>
        <a:lstStyle/>
        <a:p>
          <a:endParaRPr lang="es-ES"/>
        </a:p>
      </dgm:t>
    </dgm:pt>
    <dgm:pt modelId="{B9A2DEE2-FF5F-463F-BAA3-F3A85F994A36}" type="pres">
      <dgm:prSet presAssocID="{DFA80B4A-9AC4-4E59-92AF-1F9BF736201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DD373C35-6D91-4FB8-94DA-8523E53DE198}" type="pres">
      <dgm:prSet presAssocID="{0E621FA1-AB24-496E-B8C3-5D69A2F8EAA0}" presName="node" presStyleLbl="node1" presStyleIdx="0" presStyleCnt="5" custScaleX="75981" custScaleY="68300" custLinFactNeighborX="-1710" custLinFactNeighborY="-142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EC326C2-81E2-4664-9FBD-D931617E1BF5}" type="pres">
      <dgm:prSet presAssocID="{255584FC-E415-4CAE-932D-3C814041C716}" presName="sibTrans" presStyleCnt="0"/>
      <dgm:spPr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endParaRPr lang="es-ES"/>
        </a:p>
      </dgm:t>
    </dgm:pt>
    <dgm:pt modelId="{7B9963F0-E744-4954-9F31-264A41935087}" type="pres">
      <dgm:prSet presAssocID="{423E248D-B38C-4449-8165-5FFEDF2D84B7}" presName="node" presStyleLbl="node1" presStyleIdx="1" presStyleCnt="5" custScaleX="65022" custScaleY="6760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42273AE-ABBA-480F-9E47-41F95D6FBFF7}" type="pres">
      <dgm:prSet presAssocID="{52729D1F-CEB8-4C24-995B-91EF6B9F93BB}" presName="sibTrans" presStyleCnt="0"/>
      <dgm:spPr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endParaRPr lang="es-ES"/>
        </a:p>
      </dgm:t>
    </dgm:pt>
    <dgm:pt modelId="{1996CDE5-DEAA-4A08-8ADE-D53FE9DF8FDF}" type="pres">
      <dgm:prSet presAssocID="{07583904-1BF4-4EC6-8AF2-828B3E92BB77}" presName="node" presStyleLbl="node1" presStyleIdx="2" presStyleCnt="5" custScaleX="57588" custScaleY="7549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040D5DD-31DE-44EB-9421-D003FBECECDF}" type="pres">
      <dgm:prSet presAssocID="{07FC5821-BBB9-4D58-AE52-17D6C15327A9}" presName="sibTrans" presStyleCnt="0"/>
      <dgm:spPr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endParaRPr lang="es-ES"/>
        </a:p>
      </dgm:t>
    </dgm:pt>
    <dgm:pt modelId="{251C368A-2B4F-4410-BAEE-356606C11AA0}" type="pres">
      <dgm:prSet presAssocID="{09B776E5-8DF2-42D3-B960-E42930989885}" presName="node" presStyleLbl="node1" presStyleIdx="3" presStyleCnt="5" custScaleX="67210" custScaleY="6554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AB6ED39-8696-4D1E-8253-9B224426A351}" type="pres">
      <dgm:prSet presAssocID="{DE9A7FBB-491B-4AD4-9F66-B0499068DB3A}" presName="sibTrans" presStyleCnt="0"/>
      <dgm:spPr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endParaRPr lang="es-ES"/>
        </a:p>
      </dgm:t>
    </dgm:pt>
    <dgm:pt modelId="{299EC384-F044-44B4-9C07-54851AB8070D}" type="pres">
      <dgm:prSet presAssocID="{68F7383E-CC3C-4EB5-B10D-5DF99B0905DE}" presName="node" presStyleLbl="node1" presStyleIdx="4" presStyleCnt="5" custScaleX="61081" custScaleY="6871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902B0618-3C7A-40A8-B5A0-9975D5FDD0E5}" type="presOf" srcId="{07583904-1BF4-4EC6-8AF2-828B3E92BB77}" destId="{1996CDE5-DEAA-4A08-8ADE-D53FE9DF8FDF}" srcOrd="0" destOrd="0" presId="urn:microsoft.com/office/officeart/2005/8/layout/default"/>
    <dgm:cxn modelId="{7B204E07-3AD8-416F-AC93-BE22596045BF}" srcId="{DFA80B4A-9AC4-4E59-92AF-1F9BF736201E}" destId="{07583904-1BF4-4EC6-8AF2-828B3E92BB77}" srcOrd="2" destOrd="0" parTransId="{4BF08D75-B411-4782-9FE5-2E0903C900B4}" sibTransId="{07FC5821-BBB9-4D58-AE52-17D6C15327A9}"/>
    <dgm:cxn modelId="{48E7F157-391A-4CC5-BD2E-4DC8A57946C3}" type="presOf" srcId="{423E248D-B38C-4449-8165-5FFEDF2D84B7}" destId="{7B9963F0-E744-4954-9F31-264A41935087}" srcOrd="0" destOrd="0" presId="urn:microsoft.com/office/officeart/2005/8/layout/default"/>
    <dgm:cxn modelId="{00F08EE9-682E-4033-A955-2D4D97712B58}" srcId="{DFA80B4A-9AC4-4E59-92AF-1F9BF736201E}" destId="{09B776E5-8DF2-42D3-B960-E42930989885}" srcOrd="3" destOrd="0" parTransId="{BA67D8D3-37BE-4B8E-818F-2BD0BFA4418C}" sibTransId="{DE9A7FBB-491B-4AD4-9F66-B0499068DB3A}"/>
    <dgm:cxn modelId="{BC930B3A-4F7D-4B3E-B8B8-B853251EB427}" type="presOf" srcId="{DFA80B4A-9AC4-4E59-92AF-1F9BF736201E}" destId="{B9A2DEE2-FF5F-463F-BAA3-F3A85F994A36}" srcOrd="0" destOrd="0" presId="urn:microsoft.com/office/officeart/2005/8/layout/default"/>
    <dgm:cxn modelId="{BDF8426F-815B-4784-880D-25D8549EA3CB}" srcId="{DFA80B4A-9AC4-4E59-92AF-1F9BF736201E}" destId="{0E621FA1-AB24-496E-B8C3-5D69A2F8EAA0}" srcOrd="0" destOrd="0" parTransId="{56AA6DC4-8018-4E80-97C0-5EABEA29AE0D}" sibTransId="{255584FC-E415-4CAE-932D-3C814041C716}"/>
    <dgm:cxn modelId="{C7A43333-3EF9-4811-94F3-A0999662A76E}" type="presOf" srcId="{0E621FA1-AB24-496E-B8C3-5D69A2F8EAA0}" destId="{DD373C35-6D91-4FB8-94DA-8523E53DE198}" srcOrd="0" destOrd="0" presId="urn:microsoft.com/office/officeart/2005/8/layout/default"/>
    <dgm:cxn modelId="{EFEEDFCC-15D8-4FC7-8B53-E51928F433E2}" srcId="{DFA80B4A-9AC4-4E59-92AF-1F9BF736201E}" destId="{68F7383E-CC3C-4EB5-B10D-5DF99B0905DE}" srcOrd="4" destOrd="0" parTransId="{F4B2A0F8-5A81-4092-94A5-93F3182D1250}" sibTransId="{59D2C3F5-B2CD-4EFB-901E-41274B520E3A}"/>
    <dgm:cxn modelId="{E2391B43-A31D-4707-932C-12872785230B}" type="presOf" srcId="{09B776E5-8DF2-42D3-B960-E42930989885}" destId="{251C368A-2B4F-4410-BAEE-356606C11AA0}" srcOrd="0" destOrd="0" presId="urn:microsoft.com/office/officeart/2005/8/layout/default"/>
    <dgm:cxn modelId="{60B3ABC1-17A9-4F99-8090-E0BC016FB116}" type="presOf" srcId="{68F7383E-CC3C-4EB5-B10D-5DF99B0905DE}" destId="{299EC384-F044-44B4-9C07-54851AB8070D}" srcOrd="0" destOrd="0" presId="urn:microsoft.com/office/officeart/2005/8/layout/default"/>
    <dgm:cxn modelId="{7BC8928A-7233-47FF-ADEB-BA0AC7EA3617}" srcId="{DFA80B4A-9AC4-4E59-92AF-1F9BF736201E}" destId="{423E248D-B38C-4449-8165-5FFEDF2D84B7}" srcOrd="1" destOrd="0" parTransId="{9735A288-0F3E-42DD-8FF8-B83AF60BBBAC}" sibTransId="{52729D1F-CEB8-4C24-995B-91EF6B9F93BB}"/>
    <dgm:cxn modelId="{9C05DD36-EDA1-4A9D-919F-3A5159AB11BF}" type="presParOf" srcId="{B9A2DEE2-FF5F-463F-BAA3-F3A85F994A36}" destId="{DD373C35-6D91-4FB8-94DA-8523E53DE198}" srcOrd="0" destOrd="0" presId="urn:microsoft.com/office/officeart/2005/8/layout/default"/>
    <dgm:cxn modelId="{EE8448B9-CBD2-46E0-9133-A15958544529}" type="presParOf" srcId="{B9A2DEE2-FF5F-463F-BAA3-F3A85F994A36}" destId="{DEC326C2-81E2-4664-9FBD-D931617E1BF5}" srcOrd="1" destOrd="0" presId="urn:microsoft.com/office/officeart/2005/8/layout/default"/>
    <dgm:cxn modelId="{F62BE1AD-6F7D-4524-B4EA-9064E6EA1C38}" type="presParOf" srcId="{B9A2DEE2-FF5F-463F-BAA3-F3A85F994A36}" destId="{7B9963F0-E744-4954-9F31-264A41935087}" srcOrd="2" destOrd="0" presId="urn:microsoft.com/office/officeart/2005/8/layout/default"/>
    <dgm:cxn modelId="{48FDAFD3-1EFC-4B14-908C-1195CCDA3DFB}" type="presParOf" srcId="{B9A2DEE2-FF5F-463F-BAA3-F3A85F994A36}" destId="{C42273AE-ABBA-480F-9E47-41F95D6FBFF7}" srcOrd="3" destOrd="0" presId="urn:microsoft.com/office/officeart/2005/8/layout/default"/>
    <dgm:cxn modelId="{7E4B4430-6639-499C-9417-7441B0899754}" type="presParOf" srcId="{B9A2DEE2-FF5F-463F-BAA3-F3A85F994A36}" destId="{1996CDE5-DEAA-4A08-8ADE-D53FE9DF8FDF}" srcOrd="4" destOrd="0" presId="urn:microsoft.com/office/officeart/2005/8/layout/default"/>
    <dgm:cxn modelId="{471DD070-CB67-4F01-98F2-55D130820A76}" type="presParOf" srcId="{B9A2DEE2-FF5F-463F-BAA3-F3A85F994A36}" destId="{1040D5DD-31DE-44EB-9421-D003FBECECDF}" srcOrd="5" destOrd="0" presId="urn:microsoft.com/office/officeart/2005/8/layout/default"/>
    <dgm:cxn modelId="{C3942026-D064-46AA-B5A6-7383F47F7604}" type="presParOf" srcId="{B9A2DEE2-FF5F-463F-BAA3-F3A85F994A36}" destId="{251C368A-2B4F-4410-BAEE-356606C11AA0}" srcOrd="6" destOrd="0" presId="urn:microsoft.com/office/officeart/2005/8/layout/default"/>
    <dgm:cxn modelId="{14218599-1911-42ED-B86D-E379997A8F95}" type="presParOf" srcId="{B9A2DEE2-FF5F-463F-BAA3-F3A85F994A36}" destId="{DAB6ED39-8696-4D1E-8253-9B224426A351}" srcOrd="7" destOrd="0" presId="urn:microsoft.com/office/officeart/2005/8/layout/default"/>
    <dgm:cxn modelId="{57A99998-4AD2-4646-9977-96BC4B739BCC}" type="presParOf" srcId="{B9A2DEE2-FF5F-463F-BAA3-F3A85F994A36}" destId="{299EC384-F044-44B4-9C07-54851AB8070D}" srcOrd="8" destOrd="0" presId="urn:microsoft.com/office/officeart/2005/8/layout/default"/>
  </dgm:cxnLst>
  <dgm:bg>
    <a:noFill/>
    <a:effectLst>
      <a:glow rad="228600">
        <a:schemeClr val="accent5">
          <a:satMod val="175000"/>
          <a:alpha val="40000"/>
        </a:schemeClr>
      </a:glow>
    </a:effectLst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86A5D4B-BD06-45BB-90F0-49C132C4EBFF}" type="doc">
      <dgm:prSet loTypeId="urn:microsoft.com/office/officeart/2005/8/layout/default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es-ES"/>
        </a:p>
      </dgm:t>
    </dgm:pt>
    <dgm:pt modelId="{9DE93BF7-0244-4BB8-BF51-FAE6AE66BBD3}">
      <dgm:prSet custT="1"/>
      <dgm:spPr>
        <a:gradFill rotWithShape="0">
          <a:gsLst>
            <a:gs pos="100000">
              <a:srgbClr val="638127"/>
            </a:gs>
            <a:gs pos="100000">
              <a:schemeClr val="accent3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</a:gradFill>
        <a:sp3d prstMaterial="metal">
          <a:bevelT w="88900" h="88900"/>
        </a:sp3d>
      </dgm:spPr>
      <dgm:t>
        <a:bodyPr/>
        <a:lstStyle/>
        <a:p>
          <a:r>
            <a:rPr lang="es-SV" sz="2000" dirty="0" smtClean="0"/>
            <a:t>Evaluación del Riesgo de Fraude</a:t>
          </a:r>
        </a:p>
      </dgm:t>
    </dgm:pt>
    <dgm:pt modelId="{F1C277D7-1D7B-4CCA-9E81-5F2AEFCD4276}" type="parTrans" cxnId="{29D1DFBD-E8C4-4E45-BDC5-8F5435C26E66}">
      <dgm:prSet/>
      <dgm:spPr/>
      <dgm:t>
        <a:bodyPr/>
        <a:lstStyle/>
        <a:p>
          <a:endParaRPr lang="es-ES" sz="2000"/>
        </a:p>
      </dgm:t>
    </dgm:pt>
    <dgm:pt modelId="{64DC4628-CF17-46D9-8355-E1112164D7F0}" type="sibTrans" cxnId="{29D1DFBD-E8C4-4E45-BDC5-8F5435C26E66}">
      <dgm:prSet/>
      <dgm:spPr/>
      <dgm:t>
        <a:bodyPr/>
        <a:lstStyle/>
        <a:p>
          <a:endParaRPr lang="es-ES" sz="2000"/>
        </a:p>
      </dgm:t>
    </dgm:pt>
    <dgm:pt modelId="{7497E082-EDC2-48CA-B011-8AEB5C47A3B6}">
      <dgm:prSet custT="1"/>
      <dgm:spPr>
        <a:solidFill>
          <a:schemeClr val="accent2"/>
        </a:solidFill>
      </dgm:spPr>
      <dgm:t>
        <a:bodyPr/>
        <a:lstStyle/>
        <a:p>
          <a:r>
            <a:rPr lang="es-SV" sz="2000" dirty="0" smtClean="0"/>
            <a:t>Antecedentes de cambios en políticas y normativa interna</a:t>
          </a:r>
        </a:p>
      </dgm:t>
    </dgm:pt>
    <dgm:pt modelId="{8EFDF52D-1DD2-4C0F-9C9A-6E2C8CE82ABD}" type="parTrans" cxnId="{A5B661ED-88E9-45A7-9323-1C3EBE872E31}">
      <dgm:prSet/>
      <dgm:spPr/>
      <dgm:t>
        <a:bodyPr/>
        <a:lstStyle/>
        <a:p>
          <a:endParaRPr lang="es-ES" sz="2000"/>
        </a:p>
      </dgm:t>
    </dgm:pt>
    <dgm:pt modelId="{FF017C19-316E-46B5-A654-B422C8DA223D}" type="sibTrans" cxnId="{A5B661ED-88E9-45A7-9323-1C3EBE872E31}">
      <dgm:prSet/>
      <dgm:spPr/>
      <dgm:t>
        <a:bodyPr/>
        <a:lstStyle/>
        <a:p>
          <a:endParaRPr lang="es-ES" sz="2000"/>
        </a:p>
      </dgm:t>
    </dgm:pt>
    <dgm:pt modelId="{EB520A3D-76B2-4394-9DAD-A090BB8BEE5B}">
      <dgm:prSet custT="1"/>
      <dgm:spPr>
        <a:gradFill rotWithShape="0">
          <a:gsLst>
            <a:gs pos="100000">
              <a:schemeClr val="accent3">
                <a:hueOff val="11250264"/>
                <a:satOff val="-16880"/>
                <a:lumOff val="-2745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tint val="50000"/>
                <a:shade val="100000"/>
                <a:satMod val="350000"/>
              </a:schemeClr>
            </a:gs>
          </a:gsLst>
        </a:gradFill>
        <a:sp3d prstMaterial="metal">
          <a:bevelT w="88900" h="88900"/>
        </a:sp3d>
      </dgm:spPr>
      <dgm:t>
        <a:bodyPr/>
        <a:lstStyle/>
        <a:p>
          <a:r>
            <a:rPr lang="es-SV" sz="2000" dirty="0" smtClean="0"/>
            <a:t>Unidad independiente de Control de Calidad</a:t>
          </a:r>
        </a:p>
      </dgm:t>
    </dgm:pt>
    <dgm:pt modelId="{BFFFF8F8-2F61-4992-8485-C734820C8931}" type="parTrans" cxnId="{7373DEDB-C8E3-4C03-97D9-4C112E5915B7}">
      <dgm:prSet/>
      <dgm:spPr/>
      <dgm:t>
        <a:bodyPr/>
        <a:lstStyle/>
        <a:p>
          <a:endParaRPr lang="es-ES" sz="2000"/>
        </a:p>
      </dgm:t>
    </dgm:pt>
    <dgm:pt modelId="{E9C6A9B5-94E3-4404-A39D-BC4D577B84EC}" type="sibTrans" cxnId="{7373DEDB-C8E3-4C03-97D9-4C112E5915B7}">
      <dgm:prSet/>
      <dgm:spPr/>
      <dgm:t>
        <a:bodyPr/>
        <a:lstStyle/>
        <a:p>
          <a:endParaRPr lang="es-ES" sz="2000"/>
        </a:p>
      </dgm:t>
    </dgm:pt>
    <dgm:pt modelId="{648361B0-115F-4599-A44A-C7F9CF65385F}">
      <dgm:prSet custT="1"/>
      <dgm:spPr>
        <a:gradFill rotWithShape="0">
          <a:gsLst>
            <a:gs pos="99000">
              <a:srgbClr val="378D83"/>
            </a:gs>
            <a:gs pos="100000">
              <a:schemeClr val="accent3">
                <a:hueOff val="5625132"/>
                <a:satOff val="-8440"/>
                <a:lumOff val="-1373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sp3d prstMaterial="metal">
          <a:bevelT w="88900" h="88900"/>
        </a:sp3d>
      </dgm:spPr>
      <dgm:t>
        <a:bodyPr/>
        <a:lstStyle/>
        <a:p>
          <a:r>
            <a:rPr lang="es-SV" sz="2000" dirty="0" smtClean="0"/>
            <a:t>Comunicación amplia y oportuna al público en medios</a:t>
          </a:r>
        </a:p>
      </dgm:t>
    </dgm:pt>
    <dgm:pt modelId="{38DB6F89-BD8F-4BD0-A589-5B6D665C6BAE}" type="sibTrans" cxnId="{B421BCA5-5BA6-4416-B9C2-5299A6982082}">
      <dgm:prSet/>
      <dgm:spPr/>
      <dgm:t>
        <a:bodyPr/>
        <a:lstStyle/>
        <a:p>
          <a:endParaRPr lang="es-ES" sz="2000"/>
        </a:p>
      </dgm:t>
    </dgm:pt>
    <dgm:pt modelId="{31EA691D-AAB8-4D60-BF33-497A5D19C365}" type="parTrans" cxnId="{B421BCA5-5BA6-4416-B9C2-5299A6982082}">
      <dgm:prSet/>
      <dgm:spPr/>
      <dgm:t>
        <a:bodyPr/>
        <a:lstStyle/>
        <a:p>
          <a:endParaRPr lang="es-ES" sz="2000"/>
        </a:p>
      </dgm:t>
    </dgm:pt>
    <dgm:pt modelId="{38A1D751-53BC-401D-8FAC-7DB28894F24C}" type="pres">
      <dgm:prSet presAssocID="{986A5D4B-BD06-45BB-90F0-49C132C4EBF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85777A58-4BFD-4DA1-98F6-0DB2B2805FDB}" type="pres">
      <dgm:prSet presAssocID="{9DE93BF7-0244-4BB8-BF51-FAE6AE66BBD3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5D1840C-0594-44E5-B058-C4EAAE705474}" type="pres">
      <dgm:prSet presAssocID="{64DC4628-CF17-46D9-8355-E1112164D7F0}" presName="sibTrans" presStyleCnt="0"/>
      <dgm:spPr>
        <a:sp3d prstMaterial="metal">
          <a:bevelT w="88900" h="88900"/>
        </a:sp3d>
      </dgm:spPr>
      <dgm:t>
        <a:bodyPr/>
        <a:lstStyle/>
        <a:p>
          <a:endParaRPr lang="es-ES"/>
        </a:p>
      </dgm:t>
    </dgm:pt>
    <dgm:pt modelId="{038FFEB2-186C-4743-A5A0-2076F1F76051}" type="pres">
      <dgm:prSet presAssocID="{648361B0-115F-4599-A44A-C7F9CF65385F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E7F41E6-9641-439B-A5BA-4C179194001E}" type="pres">
      <dgm:prSet presAssocID="{38DB6F89-BD8F-4BD0-A589-5B6D665C6BAE}" presName="sibTrans" presStyleCnt="0"/>
      <dgm:spPr>
        <a:sp3d prstMaterial="metal">
          <a:bevelT w="88900" h="88900"/>
        </a:sp3d>
      </dgm:spPr>
      <dgm:t>
        <a:bodyPr/>
        <a:lstStyle/>
        <a:p>
          <a:endParaRPr lang="es-ES"/>
        </a:p>
      </dgm:t>
    </dgm:pt>
    <dgm:pt modelId="{80274502-DF07-4A3B-9C61-5E1697998693}" type="pres">
      <dgm:prSet presAssocID="{7497E082-EDC2-48CA-B011-8AEB5C47A3B6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D6BB0C8-0503-4D6D-8E3E-C001262AA4DF}" type="pres">
      <dgm:prSet presAssocID="{FF017C19-316E-46B5-A654-B422C8DA223D}" presName="sibTrans" presStyleCnt="0"/>
      <dgm:spPr>
        <a:sp3d prstMaterial="metal">
          <a:bevelT w="88900" h="88900"/>
        </a:sp3d>
      </dgm:spPr>
      <dgm:t>
        <a:bodyPr/>
        <a:lstStyle/>
        <a:p>
          <a:endParaRPr lang="es-ES"/>
        </a:p>
      </dgm:t>
    </dgm:pt>
    <dgm:pt modelId="{DB51D3DC-2A2C-4D40-880B-39862A77E583}" type="pres">
      <dgm:prSet presAssocID="{EB520A3D-76B2-4394-9DAD-A090BB8BEE5B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7373DEDB-C8E3-4C03-97D9-4C112E5915B7}" srcId="{986A5D4B-BD06-45BB-90F0-49C132C4EBFF}" destId="{EB520A3D-76B2-4394-9DAD-A090BB8BEE5B}" srcOrd="3" destOrd="0" parTransId="{BFFFF8F8-2F61-4992-8485-C734820C8931}" sibTransId="{E9C6A9B5-94E3-4404-A39D-BC4D577B84EC}"/>
    <dgm:cxn modelId="{CB365423-1678-4EF1-9620-62E7C8BD8751}" type="presOf" srcId="{648361B0-115F-4599-A44A-C7F9CF65385F}" destId="{038FFEB2-186C-4743-A5A0-2076F1F76051}" srcOrd="0" destOrd="0" presId="urn:microsoft.com/office/officeart/2005/8/layout/default"/>
    <dgm:cxn modelId="{A5B661ED-88E9-45A7-9323-1C3EBE872E31}" srcId="{986A5D4B-BD06-45BB-90F0-49C132C4EBFF}" destId="{7497E082-EDC2-48CA-B011-8AEB5C47A3B6}" srcOrd="2" destOrd="0" parTransId="{8EFDF52D-1DD2-4C0F-9C9A-6E2C8CE82ABD}" sibTransId="{FF017C19-316E-46B5-A654-B422C8DA223D}"/>
    <dgm:cxn modelId="{6CE19CA4-8E0E-4A98-BE81-DDE82BAC2D17}" type="presOf" srcId="{9DE93BF7-0244-4BB8-BF51-FAE6AE66BBD3}" destId="{85777A58-4BFD-4DA1-98F6-0DB2B2805FDB}" srcOrd="0" destOrd="0" presId="urn:microsoft.com/office/officeart/2005/8/layout/default"/>
    <dgm:cxn modelId="{B96F0120-B896-465C-AB78-B7D61A38464C}" type="presOf" srcId="{7497E082-EDC2-48CA-B011-8AEB5C47A3B6}" destId="{80274502-DF07-4A3B-9C61-5E1697998693}" srcOrd="0" destOrd="0" presId="urn:microsoft.com/office/officeart/2005/8/layout/default"/>
    <dgm:cxn modelId="{B421BCA5-5BA6-4416-B9C2-5299A6982082}" srcId="{986A5D4B-BD06-45BB-90F0-49C132C4EBFF}" destId="{648361B0-115F-4599-A44A-C7F9CF65385F}" srcOrd="1" destOrd="0" parTransId="{31EA691D-AAB8-4D60-BF33-497A5D19C365}" sibTransId="{38DB6F89-BD8F-4BD0-A589-5B6D665C6BAE}"/>
    <dgm:cxn modelId="{571637BE-22C0-438C-9227-A60305B0057C}" type="presOf" srcId="{EB520A3D-76B2-4394-9DAD-A090BB8BEE5B}" destId="{DB51D3DC-2A2C-4D40-880B-39862A77E583}" srcOrd="0" destOrd="0" presId="urn:microsoft.com/office/officeart/2005/8/layout/default"/>
    <dgm:cxn modelId="{A2163A98-AAEE-4A3D-B9F6-641589F26E42}" type="presOf" srcId="{986A5D4B-BD06-45BB-90F0-49C132C4EBFF}" destId="{38A1D751-53BC-401D-8FAC-7DB28894F24C}" srcOrd="0" destOrd="0" presId="urn:microsoft.com/office/officeart/2005/8/layout/default"/>
    <dgm:cxn modelId="{29D1DFBD-E8C4-4E45-BDC5-8F5435C26E66}" srcId="{986A5D4B-BD06-45BB-90F0-49C132C4EBFF}" destId="{9DE93BF7-0244-4BB8-BF51-FAE6AE66BBD3}" srcOrd="0" destOrd="0" parTransId="{F1C277D7-1D7B-4CCA-9E81-5F2AEFCD4276}" sibTransId="{64DC4628-CF17-46D9-8355-E1112164D7F0}"/>
    <dgm:cxn modelId="{1F79AA33-D91A-4E2C-976B-9A807C1147B7}" type="presParOf" srcId="{38A1D751-53BC-401D-8FAC-7DB28894F24C}" destId="{85777A58-4BFD-4DA1-98F6-0DB2B2805FDB}" srcOrd="0" destOrd="0" presId="urn:microsoft.com/office/officeart/2005/8/layout/default"/>
    <dgm:cxn modelId="{DE6DEA66-3508-4EA5-8241-CB456C198EDB}" type="presParOf" srcId="{38A1D751-53BC-401D-8FAC-7DB28894F24C}" destId="{C5D1840C-0594-44E5-B058-C4EAAE705474}" srcOrd="1" destOrd="0" presId="urn:microsoft.com/office/officeart/2005/8/layout/default"/>
    <dgm:cxn modelId="{5EA23703-98AE-4000-9015-462DF84B48B5}" type="presParOf" srcId="{38A1D751-53BC-401D-8FAC-7DB28894F24C}" destId="{038FFEB2-186C-4743-A5A0-2076F1F76051}" srcOrd="2" destOrd="0" presId="urn:microsoft.com/office/officeart/2005/8/layout/default"/>
    <dgm:cxn modelId="{C81467BD-5B27-4096-80F3-CE8991350448}" type="presParOf" srcId="{38A1D751-53BC-401D-8FAC-7DB28894F24C}" destId="{6E7F41E6-9641-439B-A5BA-4C179194001E}" srcOrd="3" destOrd="0" presId="urn:microsoft.com/office/officeart/2005/8/layout/default"/>
    <dgm:cxn modelId="{A3BD4424-08CA-4D29-BD20-4B3A57122568}" type="presParOf" srcId="{38A1D751-53BC-401D-8FAC-7DB28894F24C}" destId="{80274502-DF07-4A3B-9C61-5E1697998693}" srcOrd="4" destOrd="0" presId="urn:microsoft.com/office/officeart/2005/8/layout/default"/>
    <dgm:cxn modelId="{42EA308D-6FC3-4F14-BE10-5727109CB3F1}" type="presParOf" srcId="{38A1D751-53BC-401D-8FAC-7DB28894F24C}" destId="{5D6BB0C8-0503-4D6D-8E3E-C001262AA4DF}" srcOrd="5" destOrd="0" presId="urn:microsoft.com/office/officeart/2005/8/layout/default"/>
    <dgm:cxn modelId="{D5E91A7E-A9B7-433E-B687-737527F6398B}" type="presParOf" srcId="{38A1D751-53BC-401D-8FAC-7DB28894F24C}" destId="{DB51D3DC-2A2C-4D40-880B-39862A77E583}" srcOrd="6" destOrd="0" presId="urn:microsoft.com/office/officeart/2005/8/layout/default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D1A0120-0D19-4604-B7C5-47DB13E6F1A1}" type="doc">
      <dgm:prSet loTypeId="urn:microsoft.com/office/officeart/2005/8/layout/hierarchy4" loCatId="relationship" qsTypeId="urn:microsoft.com/office/officeart/2005/8/quickstyle/3d6" qsCatId="3D" csTypeId="urn:microsoft.com/office/officeart/2005/8/colors/accent0_3" csCatId="mainScheme" phldr="1"/>
      <dgm:spPr/>
      <dgm:t>
        <a:bodyPr/>
        <a:lstStyle/>
        <a:p>
          <a:endParaRPr lang="es-ES"/>
        </a:p>
      </dgm:t>
    </dgm:pt>
    <dgm:pt modelId="{38E1A36F-8DFF-4805-BD3C-3188773E720A}">
      <dgm:prSet phldrT="[Texto]" custT="1"/>
      <dgm:spPr/>
      <dgm:t>
        <a:bodyPr/>
        <a:lstStyle/>
        <a:p>
          <a:r>
            <a:rPr lang="es-SV" sz="2400" dirty="0" smtClean="0"/>
            <a:t>Análisis jurídico  a la legislación de Transparencia y Rendición de Cuentas </a:t>
          </a:r>
          <a:endParaRPr lang="es-ES" sz="2400" dirty="0"/>
        </a:p>
      </dgm:t>
    </dgm:pt>
    <dgm:pt modelId="{AA7AB24C-0D0B-4226-9C15-00C842745057}" type="parTrans" cxnId="{FA63E919-0121-4736-893C-6D5042E85E97}">
      <dgm:prSet/>
      <dgm:spPr/>
      <dgm:t>
        <a:bodyPr/>
        <a:lstStyle/>
        <a:p>
          <a:endParaRPr lang="es-ES" sz="2400">
            <a:solidFill>
              <a:schemeClr val="tx1"/>
            </a:solidFill>
          </a:endParaRPr>
        </a:p>
      </dgm:t>
    </dgm:pt>
    <dgm:pt modelId="{DAAFC670-AB47-477C-916B-274FC699E666}" type="sibTrans" cxnId="{FA63E919-0121-4736-893C-6D5042E85E97}">
      <dgm:prSet/>
      <dgm:spPr/>
      <dgm:t>
        <a:bodyPr/>
        <a:lstStyle/>
        <a:p>
          <a:endParaRPr lang="es-ES" sz="2400">
            <a:solidFill>
              <a:schemeClr val="tx1"/>
            </a:solidFill>
          </a:endParaRPr>
        </a:p>
      </dgm:t>
    </dgm:pt>
    <dgm:pt modelId="{8359926F-069D-4742-9C7E-56E62DEE64C0}">
      <dgm:prSet phldrT="[Texto]" custT="1"/>
      <dgm:spPr/>
      <dgm:t>
        <a:bodyPr/>
        <a:lstStyle/>
        <a:p>
          <a:r>
            <a:rPr lang="es-SV" sz="2400" dirty="0" smtClean="0"/>
            <a:t>Plan General de Auditoría</a:t>
          </a:r>
          <a:endParaRPr lang="es-ES" sz="2400" dirty="0"/>
        </a:p>
      </dgm:t>
    </dgm:pt>
    <dgm:pt modelId="{0AE1A830-08E8-447B-AAF2-C4EBAA4BDD4B}" type="parTrans" cxnId="{5A3CC046-8648-4DFC-80AE-319B046884FF}">
      <dgm:prSet/>
      <dgm:spPr/>
      <dgm:t>
        <a:bodyPr/>
        <a:lstStyle/>
        <a:p>
          <a:endParaRPr lang="es-ES" sz="2400">
            <a:solidFill>
              <a:schemeClr val="tx1"/>
            </a:solidFill>
          </a:endParaRPr>
        </a:p>
      </dgm:t>
    </dgm:pt>
    <dgm:pt modelId="{82D7D045-7C03-488A-B2B5-D78F44CED2EE}" type="sibTrans" cxnId="{5A3CC046-8648-4DFC-80AE-319B046884FF}">
      <dgm:prSet/>
      <dgm:spPr/>
      <dgm:t>
        <a:bodyPr/>
        <a:lstStyle/>
        <a:p>
          <a:endParaRPr lang="es-ES" sz="2400">
            <a:solidFill>
              <a:schemeClr val="tx1"/>
            </a:solidFill>
          </a:endParaRPr>
        </a:p>
      </dgm:t>
    </dgm:pt>
    <dgm:pt modelId="{9BACD6D6-532A-4108-843D-5B08071D8971}">
      <dgm:prSet phldrT="[Texto]" custT="1"/>
      <dgm:spPr/>
      <dgm:t>
        <a:bodyPr/>
        <a:lstStyle/>
        <a:p>
          <a:r>
            <a:rPr lang="es-SV" sz="2400" dirty="0" smtClean="0"/>
            <a:t>Armonización de las Normas de Auditoría en base a ISSAI dentro del marco legal de El Salvador</a:t>
          </a:r>
          <a:endParaRPr lang="es-ES" sz="2400" dirty="0"/>
        </a:p>
      </dgm:t>
    </dgm:pt>
    <dgm:pt modelId="{2EF5F927-FEDE-4361-AB90-2379EAD11A91}" type="parTrans" cxnId="{C5D8A422-B822-4353-B63D-98B3685DA4B3}">
      <dgm:prSet/>
      <dgm:spPr/>
      <dgm:t>
        <a:bodyPr/>
        <a:lstStyle/>
        <a:p>
          <a:endParaRPr lang="es-ES" sz="2400">
            <a:solidFill>
              <a:schemeClr val="tx1"/>
            </a:solidFill>
          </a:endParaRPr>
        </a:p>
      </dgm:t>
    </dgm:pt>
    <dgm:pt modelId="{0C0B94EB-353C-4CDF-ABB6-0DB46CF3B03A}" type="sibTrans" cxnId="{C5D8A422-B822-4353-B63D-98B3685DA4B3}">
      <dgm:prSet/>
      <dgm:spPr/>
      <dgm:t>
        <a:bodyPr/>
        <a:lstStyle/>
        <a:p>
          <a:endParaRPr lang="es-ES" sz="2400">
            <a:solidFill>
              <a:schemeClr val="tx1"/>
            </a:solidFill>
          </a:endParaRPr>
        </a:p>
      </dgm:t>
    </dgm:pt>
    <dgm:pt modelId="{A7205704-EDB8-489B-AF71-269450DA8BC0}">
      <dgm:prSet phldrT="[Texto]" custT="1"/>
      <dgm:spPr/>
      <dgm:t>
        <a:bodyPr/>
        <a:lstStyle/>
        <a:p>
          <a:r>
            <a:rPr lang="es-SV" sz="2400" dirty="0" smtClean="0"/>
            <a:t>Establecimiento de acciones logísticas, administrativas necesarios para la Implementación de Auditoría de Desempeño </a:t>
          </a:r>
          <a:endParaRPr lang="es-ES" sz="2400" dirty="0"/>
        </a:p>
      </dgm:t>
    </dgm:pt>
    <dgm:pt modelId="{52236FF4-5766-4F4C-9B40-5B2B4D47D0D3}" type="parTrans" cxnId="{143343EB-B702-43BB-8260-F899CA3FB9C8}">
      <dgm:prSet/>
      <dgm:spPr/>
      <dgm:t>
        <a:bodyPr/>
        <a:lstStyle/>
        <a:p>
          <a:endParaRPr lang="es-ES" sz="2400">
            <a:solidFill>
              <a:schemeClr val="tx1"/>
            </a:solidFill>
          </a:endParaRPr>
        </a:p>
      </dgm:t>
    </dgm:pt>
    <dgm:pt modelId="{54C863D5-7FC7-41CC-8F06-12E92BB43E68}" type="sibTrans" cxnId="{143343EB-B702-43BB-8260-F899CA3FB9C8}">
      <dgm:prSet/>
      <dgm:spPr/>
      <dgm:t>
        <a:bodyPr/>
        <a:lstStyle/>
        <a:p>
          <a:endParaRPr lang="es-ES" sz="2400">
            <a:solidFill>
              <a:schemeClr val="tx1"/>
            </a:solidFill>
          </a:endParaRPr>
        </a:p>
      </dgm:t>
    </dgm:pt>
    <dgm:pt modelId="{94CDA00B-3AE9-4309-B378-0AE7AB232CDE}" type="pres">
      <dgm:prSet presAssocID="{DD1A0120-0D19-4604-B7C5-47DB13E6F1A1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ES"/>
        </a:p>
      </dgm:t>
    </dgm:pt>
    <dgm:pt modelId="{08DF8943-8012-49CE-B79B-8BC59D53C961}" type="pres">
      <dgm:prSet presAssocID="{38E1A36F-8DFF-4805-BD3C-3188773E720A}" presName="vertOne" presStyleCnt="0"/>
      <dgm:spPr/>
      <dgm:t>
        <a:bodyPr/>
        <a:lstStyle/>
        <a:p>
          <a:endParaRPr lang="es-ES"/>
        </a:p>
      </dgm:t>
    </dgm:pt>
    <dgm:pt modelId="{A420C192-58C7-497E-B8CC-4ADB8F3B646F}" type="pres">
      <dgm:prSet presAssocID="{38E1A36F-8DFF-4805-BD3C-3188773E720A}" presName="txOne" presStyleLbl="node0" presStyleIdx="0" presStyleCnt="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FCE57807-E877-4F9D-8920-830C9C2B3C85}" type="pres">
      <dgm:prSet presAssocID="{38E1A36F-8DFF-4805-BD3C-3188773E720A}" presName="horzOne" presStyleCnt="0"/>
      <dgm:spPr/>
      <dgm:t>
        <a:bodyPr/>
        <a:lstStyle/>
        <a:p>
          <a:endParaRPr lang="es-ES"/>
        </a:p>
      </dgm:t>
    </dgm:pt>
    <dgm:pt modelId="{DF59E1FD-4921-4F6F-A2DC-66ACD4AD81A2}" type="pres">
      <dgm:prSet presAssocID="{DAAFC670-AB47-477C-916B-274FC699E666}" presName="sibSpaceOne" presStyleCnt="0"/>
      <dgm:spPr/>
      <dgm:t>
        <a:bodyPr/>
        <a:lstStyle/>
        <a:p>
          <a:endParaRPr lang="es-ES"/>
        </a:p>
      </dgm:t>
    </dgm:pt>
    <dgm:pt modelId="{6248CBED-784E-4C32-82FF-D938C8C1139A}" type="pres">
      <dgm:prSet presAssocID="{8359926F-069D-4742-9C7E-56E62DEE64C0}" presName="vertOne" presStyleCnt="0"/>
      <dgm:spPr/>
      <dgm:t>
        <a:bodyPr/>
        <a:lstStyle/>
        <a:p>
          <a:endParaRPr lang="es-ES"/>
        </a:p>
      </dgm:t>
    </dgm:pt>
    <dgm:pt modelId="{E795AD31-F5C0-43D3-A0ED-BC0FB974E99C}" type="pres">
      <dgm:prSet presAssocID="{8359926F-069D-4742-9C7E-56E62DEE64C0}" presName="txOne" presStyleLbl="node0" presStyleIdx="1" presStyleCnt="4" custLinFactX="17824" custLinFactNeighborX="100000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51772BDF-3B34-49FD-8D76-C35688ECF877}" type="pres">
      <dgm:prSet presAssocID="{8359926F-069D-4742-9C7E-56E62DEE64C0}" presName="horzOne" presStyleCnt="0"/>
      <dgm:spPr/>
      <dgm:t>
        <a:bodyPr/>
        <a:lstStyle/>
        <a:p>
          <a:endParaRPr lang="es-ES"/>
        </a:p>
      </dgm:t>
    </dgm:pt>
    <dgm:pt modelId="{8F8E8348-A821-4296-BE5F-1111B1CC5D83}" type="pres">
      <dgm:prSet presAssocID="{82D7D045-7C03-488A-B2B5-D78F44CED2EE}" presName="sibSpaceOne" presStyleCnt="0"/>
      <dgm:spPr/>
      <dgm:t>
        <a:bodyPr/>
        <a:lstStyle/>
        <a:p>
          <a:endParaRPr lang="es-ES"/>
        </a:p>
      </dgm:t>
    </dgm:pt>
    <dgm:pt modelId="{6DEDE293-296F-473C-A6C4-BF0159416387}" type="pres">
      <dgm:prSet presAssocID="{9BACD6D6-532A-4108-843D-5B08071D8971}" presName="vertOne" presStyleCnt="0"/>
      <dgm:spPr/>
      <dgm:t>
        <a:bodyPr/>
        <a:lstStyle/>
        <a:p>
          <a:endParaRPr lang="es-ES"/>
        </a:p>
      </dgm:t>
    </dgm:pt>
    <dgm:pt modelId="{E6697D02-0093-4281-825A-61A99AF3AFA6}" type="pres">
      <dgm:prSet presAssocID="{9BACD6D6-532A-4108-843D-5B08071D8971}" presName="txOne" presStyleLbl="node0" presStyleIdx="2" presStyleCnt="4" custLinFactX="-14325" custLinFactNeighborX="-100000" custLinFactNeighborY="29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BF8B25B0-9579-4578-B1D6-D3AC7F9E89E6}" type="pres">
      <dgm:prSet presAssocID="{9BACD6D6-532A-4108-843D-5B08071D8971}" presName="horzOne" presStyleCnt="0"/>
      <dgm:spPr/>
      <dgm:t>
        <a:bodyPr/>
        <a:lstStyle/>
        <a:p>
          <a:endParaRPr lang="es-ES"/>
        </a:p>
      </dgm:t>
    </dgm:pt>
    <dgm:pt modelId="{F0A8A905-B0F4-4928-A0D9-EB486DB74A5A}" type="pres">
      <dgm:prSet presAssocID="{0C0B94EB-353C-4CDF-ABB6-0DB46CF3B03A}" presName="sibSpaceOne" presStyleCnt="0"/>
      <dgm:spPr/>
      <dgm:t>
        <a:bodyPr/>
        <a:lstStyle/>
        <a:p>
          <a:endParaRPr lang="es-ES"/>
        </a:p>
      </dgm:t>
    </dgm:pt>
    <dgm:pt modelId="{52A8ECD8-7964-4BCF-901A-6C9D94C9E814}" type="pres">
      <dgm:prSet presAssocID="{A7205704-EDB8-489B-AF71-269450DA8BC0}" presName="vertOne" presStyleCnt="0"/>
      <dgm:spPr/>
      <dgm:t>
        <a:bodyPr/>
        <a:lstStyle/>
        <a:p>
          <a:endParaRPr lang="es-ES"/>
        </a:p>
      </dgm:t>
    </dgm:pt>
    <dgm:pt modelId="{6E48B6B8-385D-43F8-9FFF-7B820D652C3F}" type="pres">
      <dgm:prSet presAssocID="{A7205704-EDB8-489B-AF71-269450DA8BC0}" presName="txOne" presStyleLbl="node0" presStyleIdx="3" presStyleCnt="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AB4FE84-8E42-42E2-92D8-085852C3BC33}" type="pres">
      <dgm:prSet presAssocID="{A7205704-EDB8-489B-AF71-269450DA8BC0}" presName="horzOne" presStyleCnt="0"/>
      <dgm:spPr/>
      <dgm:t>
        <a:bodyPr/>
        <a:lstStyle/>
        <a:p>
          <a:endParaRPr lang="es-ES"/>
        </a:p>
      </dgm:t>
    </dgm:pt>
  </dgm:ptLst>
  <dgm:cxnLst>
    <dgm:cxn modelId="{5D895AD2-9366-4D3E-A3C8-D1149452A867}" type="presOf" srcId="{38E1A36F-8DFF-4805-BD3C-3188773E720A}" destId="{A420C192-58C7-497E-B8CC-4ADB8F3B646F}" srcOrd="0" destOrd="0" presId="urn:microsoft.com/office/officeart/2005/8/layout/hierarchy4"/>
    <dgm:cxn modelId="{143343EB-B702-43BB-8260-F899CA3FB9C8}" srcId="{DD1A0120-0D19-4604-B7C5-47DB13E6F1A1}" destId="{A7205704-EDB8-489B-AF71-269450DA8BC0}" srcOrd="3" destOrd="0" parTransId="{52236FF4-5766-4F4C-9B40-5B2B4D47D0D3}" sibTransId="{54C863D5-7FC7-41CC-8F06-12E92BB43E68}"/>
    <dgm:cxn modelId="{DD5F2260-7BC1-4B22-9AEB-FC524D470B28}" type="presOf" srcId="{8359926F-069D-4742-9C7E-56E62DEE64C0}" destId="{E795AD31-F5C0-43D3-A0ED-BC0FB974E99C}" srcOrd="0" destOrd="0" presId="urn:microsoft.com/office/officeart/2005/8/layout/hierarchy4"/>
    <dgm:cxn modelId="{FA63E919-0121-4736-893C-6D5042E85E97}" srcId="{DD1A0120-0D19-4604-B7C5-47DB13E6F1A1}" destId="{38E1A36F-8DFF-4805-BD3C-3188773E720A}" srcOrd="0" destOrd="0" parTransId="{AA7AB24C-0D0B-4226-9C15-00C842745057}" sibTransId="{DAAFC670-AB47-477C-916B-274FC699E666}"/>
    <dgm:cxn modelId="{4F14698A-DBFA-4629-AC2B-15BC71088356}" type="presOf" srcId="{A7205704-EDB8-489B-AF71-269450DA8BC0}" destId="{6E48B6B8-385D-43F8-9FFF-7B820D652C3F}" srcOrd="0" destOrd="0" presId="urn:microsoft.com/office/officeart/2005/8/layout/hierarchy4"/>
    <dgm:cxn modelId="{F911EB5E-807E-49F2-A8BD-7953A8A4F503}" type="presOf" srcId="{9BACD6D6-532A-4108-843D-5B08071D8971}" destId="{E6697D02-0093-4281-825A-61A99AF3AFA6}" srcOrd="0" destOrd="0" presId="urn:microsoft.com/office/officeart/2005/8/layout/hierarchy4"/>
    <dgm:cxn modelId="{5A3CC046-8648-4DFC-80AE-319B046884FF}" srcId="{DD1A0120-0D19-4604-B7C5-47DB13E6F1A1}" destId="{8359926F-069D-4742-9C7E-56E62DEE64C0}" srcOrd="1" destOrd="0" parTransId="{0AE1A830-08E8-447B-AAF2-C4EBAA4BDD4B}" sibTransId="{82D7D045-7C03-488A-B2B5-D78F44CED2EE}"/>
    <dgm:cxn modelId="{C5D8A422-B822-4353-B63D-98B3685DA4B3}" srcId="{DD1A0120-0D19-4604-B7C5-47DB13E6F1A1}" destId="{9BACD6D6-532A-4108-843D-5B08071D8971}" srcOrd="2" destOrd="0" parTransId="{2EF5F927-FEDE-4361-AB90-2379EAD11A91}" sibTransId="{0C0B94EB-353C-4CDF-ABB6-0DB46CF3B03A}"/>
    <dgm:cxn modelId="{9AEF7A26-59AD-4FBD-B94D-782CD3CE3BF5}" type="presOf" srcId="{DD1A0120-0D19-4604-B7C5-47DB13E6F1A1}" destId="{94CDA00B-3AE9-4309-B378-0AE7AB232CDE}" srcOrd="0" destOrd="0" presId="urn:microsoft.com/office/officeart/2005/8/layout/hierarchy4"/>
    <dgm:cxn modelId="{214C361C-B71C-4DC4-BC8F-035BF27A710A}" type="presParOf" srcId="{94CDA00B-3AE9-4309-B378-0AE7AB232CDE}" destId="{08DF8943-8012-49CE-B79B-8BC59D53C961}" srcOrd="0" destOrd="0" presId="urn:microsoft.com/office/officeart/2005/8/layout/hierarchy4"/>
    <dgm:cxn modelId="{128EA1A3-5900-4FD5-BCD3-CF6C2CA76D6D}" type="presParOf" srcId="{08DF8943-8012-49CE-B79B-8BC59D53C961}" destId="{A420C192-58C7-497E-B8CC-4ADB8F3B646F}" srcOrd="0" destOrd="0" presId="urn:microsoft.com/office/officeart/2005/8/layout/hierarchy4"/>
    <dgm:cxn modelId="{F2CB0F75-9989-490C-92F6-4245938C3954}" type="presParOf" srcId="{08DF8943-8012-49CE-B79B-8BC59D53C961}" destId="{FCE57807-E877-4F9D-8920-830C9C2B3C85}" srcOrd="1" destOrd="0" presId="urn:microsoft.com/office/officeart/2005/8/layout/hierarchy4"/>
    <dgm:cxn modelId="{C8957DBA-D50D-4EB9-A440-914F8EB0E6ED}" type="presParOf" srcId="{94CDA00B-3AE9-4309-B378-0AE7AB232CDE}" destId="{DF59E1FD-4921-4F6F-A2DC-66ACD4AD81A2}" srcOrd="1" destOrd="0" presId="urn:microsoft.com/office/officeart/2005/8/layout/hierarchy4"/>
    <dgm:cxn modelId="{E1678A63-AF37-4A7F-AB9F-6CF64A940D5F}" type="presParOf" srcId="{94CDA00B-3AE9-4309-B378-0AE7AB232CDE}" destId="{6248CBED-784E-4C32-82FF-D938C8C1139A}" srcOrd="2" destOrd="0" presId="urn:microsoft.com/office/officeart/2005/8/layout/hierarchy4"/>
    <dgm:cxn modelId="{D149A3CE-5DF2-4EDB-AA49-16058E73E84C}" type="presParOf" srcId="{6248CBED-784E-4C32-82FF-D938C8C1139A}" destId="{E795AD31-F5C0-43D3-A0ED-BC0FB974E99C}" srcOrd="0" destOrd="0" presId="urn:microsoft.com/office/officeart/2005/8/layout/hierarchy4"/>
    <dgm:cxn modelId="{02FC64F0-806B-4947-9BC2-107F82A096F3}" type="presParOf" srcId="{6248CBED-784E-4C32-82FF-D938C8C1139A}" destId="{51772BDF-3B34-49FD-8D76-C35688ECF877}" srcOrd="1" destOrd="0" presId="urn:microsoft.com/office/officeart/2005/8/layout/hierarchy4"/>
    <dgm:cxn modelId="{85AE1D59-7C24-42E1-9B5F-A8A69783E874}" type="presParOf" srcId="{94CDA00B-3AE9-4309-B378-0AE7AB232CDE}" destId="{8F8E8348-A821-4296-BE5F-1111B1CC5D83}" srcOrd="3" destOrd="0" presId="urn:microsoft.com/office/officeart/2005/8/layout/hierarchy4"/>
    <dgm:cxn modelId="{0D8D24D5-0772-4231-8AC5-52FEF452F1F9}" type="presParOf" srcId="{94CDA00B-3AE9-4309-B378-0AE7AB232CDE}" destId="{6DEDE293-296F-473C-A6C4-BF0159416387}" srcOrd="4" destOrd="0" presId="urn:microsoft.com/office/officeart/2005/8/layout/hierarchy4"/>
    <dgm:cxn modelId="{18743ECE-D16D-42B9-9171-EDAF1DA76D03}" type="presParOf" srcId="{6DEDE293-296F-473C-A6C4-BF0159416387}" destId="{E6697D02-0093-4281-825A-61A99AF3AFA6}" srcOrd="0" destOrd="0" presId="urn:microsoft.com/office/officeart/2005/8/layout/hierarchy4"/>
    <dgm:cxn modelId="{E3E7FC58-B96C-4811-8476-2217479D2FEC}" type="presParOf" srcId="{6DEDE293-296F-473C-A6C4-BF0159416387}" destId="{BF8B25B0-9579-4578-B1D6-D3AC7F9E89E6}" srcOrd="1" destOrd="0" presId="urn:microsoft.com/office/officeart/2005/8/layout/hierarchy4"/>
    <dgm:cxn modelId="{71873D4D-7B77-4D45-BC78-1792486C67DE}" type="presParOf" srcId="{94CDA00B-3AE9-4309-B378-0AE7AB232CDE}" destId="{F0A8A905-B0F4-4928-A0D9-EB486DB74A5A}" srcOrd="5" destOrd="0" presId="urn:microsoft.com/office/officeart/2005/8/layout/hierarchy4"/>
    <dgm:cxn modelId="{2F8F0581-256F-45A6-A221-7B85001F8B5A}" type="presParOf" srcId="{94CDA00B-3AE9-4309-B378-0AE7AB232CDE}" destId="{52A8ECD8-7964-4BCF-901A-6C9D94C9E814}" srcOrd="6" destOrd="0" presId="urn:microsoft.com/office/officeart/2005/8/layout/hierarchy4"/>
    <dgm:cxn modelId="{63131D7E-BA1F-4E03-A1B9-E0FEAE7FB195}" type="presParOf" srcId="{52A8ECD8-7964-4BCF-901A-6C9D94C9E814}" destId="{6E48B6B8-385D-43F8-9FFF-7B820D652C3F}" srcOrd="0" destOrd="0" presId="urn:microsoft.com/office/officeart/2005/8/layout/hierarchy4"/>
    <dgm:cxn modelId="{8D075B94-B7CC-4108-A662-AFF794F792D6}" type="presParOf" srcId="{52A8ECD8-7964-4BCF-901A-6C9D94C9E814}" destId="{9AB4FE84-8E42-42E2-92D8-085852C3BC33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0781FE-87C5-41A1-B2A8-959E9D89B735}">
      <dsp:nvSpPr>
        <dsp:cNvPr id="0" name=""/>
        <dsp:cNvSpPr/>
      </dsp:nvSpPr>
      <dsp:spPr>
        <a:xfrm>
          <a:off x="-4455224" y="-683259"/>
          <a:ext cx="5307561" cy="5307561"/>
        </a:xfrm>
        <a:prstGeom prst="blockArc">
          <a:avLst>
            <a:gd name="adj1" fmla="val 18900000"/>
            <a:gd name="adj2" fmla="val 2700000"/>
            <a:gd name="adj3" fmla="val 407"/>
          </a:avLst>
        </a:pr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1BBEB2-2E2F-4D14-8AE6-FEB2718DDEF8}">
      <dsp:nvSpPr>
        <dsp:cNvPr id="0" name=""/>
        <dsp:cNvSpPr/>
      </dsp:nvSpPr>
      <dsp:spPr>
        <a:xfrm>
          <a:off x="548158" y="394104"/>
          <a:ext cx="9163721" cy="788208"/>
        </a:xfrm>
        <a:prstGeom prst="rect">
          <a:avLst/>
        </a:prstGeom>
        <a:solidFill>
          <a:schemeClr val="accent3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5641" tIns="58420" rIns="58420" bIns="5842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SV" sz="2300" kern="1200" dirty="0" smtClean="0"/>
            <a:t>Antecedentes de Auditoría de desempeño en la CCR</a:t>
          </a:r>
          <a:endParaRPr lang="es-ES" sz="2300" kern="1200" dirty="0"/>
        </a:p>
      </dsp:txBody>
      <dsp:txXfrm>
        <a:off x="548158" y="394104"/>
        <a:ext cx="9163721" cy="788208"/>
      </dsp:txXfrm>
    </dsp:sp>
    <dsp:sp modelId="{8AC0D7A4-C49F-4C70-B94B-666062BC1868}">
      <dsp:nvSpPr>
        <dsp:cNvPr id="0" name=""/>
        <dsp:cNvSpPr/>
      </dsp:nvSpPr>
      <dsp:spPr>
        <a:xfrm>
          <a:off x="55528" y="295578"/>
          <a:ext cx="985260" cy="98526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4BBED3-90EA-4C14-8A91-EBC54691BE00}">
      <dsp:nvSpPr>
        <dsp:cNvPr id="0" name=""/>
        <dsp:cNvSpPr/>
      </dsp:nvSpPr>
      <dsp:spPr>
        <a:xfrm>
          <a:off x="834672" y="1576417"/>
          <a:ext cx="8877208" cy="788208"/>
        </a:xfrm>
        <a:prstGeom prst="rect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5641" tIns="58420" rIns="58420" bIns="5842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SV" sz="2300" kern="1200" dirty="0" smtClean="0"/>
            <a:t>Identificación de Necesidades para Realizar Auditoría de Desempeño </a:t>
          </a:r>
          <a:endParaRPr lang="es-ES" sz="2300" kern="1200" dirty="0"/>
        </a:p>
      </dsp:txBody>
      <dsp:txXfrm>
        <a:off x="834672" y="1576417"/>
        <a:ext cx="8877208" cy="788208"/>
      </dsp:txXfrm>
    </dsp:sp>
    <dsp:sp modelId="{550C2B36-5F73-4FE4-B0D5-E5D37267A96E}">
      <dsp:nvSpPr>
        <dsp:cNvPr id="0" name=""/>
        <dsp:cNvSpPr/>
      </dsp:nvSpPr>
      <dsp:spPr>
        <a:xfrm>
          <a:off x="342042" y="1477891"/>
          <a:ext cx="985260" cy="98526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5625132"/>
              <a:satOff val="-8440"/>
              <a:lumOff val="-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11E44D-BE46-4B5E-BB93-EA869A993BCF}">
      <dsp:nvSpPr>
        <dsp:cNvPr id="0" name=""/>
        <dsp:cNvSpPr/>
      </dsp:nvSpPr>
      <dsp:spPr>
        <a:xfrm>
          <a:off x="548158" y="2758730"/>
          <a:ext cx="9163721" cy="788208"/>
        </a:xfrm>
        <a:prstGeom prst="rect">
          <a:avLst/>
        </a:prstGeom>
        <a:solidFill>
          <a:schemeClr val="accent6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5641" tIns="58420" rIns="58420" bIns="5842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SV" sz="2300" kern="1200" dirty="0" smtClean="0"/>
            <a:t>Proceso de Implementación de las ISSAI en Auditoría de Desempeño</a:t>
          </a:r>
          <a:endParaRPr lang="es-ES" sz="2300" kern="1200" dirty="0"/>
        </a:p>
      </dsp:txBody>
      <dsp:txXfrm>
        <a:off x="548158" y="2758730"/>
        <a:ext cx="9163721" cy="788208"/>
      </dsp:txXfrm>
    </dsp:sp>
    <dsp:sp modelId="{13094585-E259-4C8C-AA4A-6DFC7A4FC410}">
      <dsp:nvSpPr>
        <dsp:cNvPr id="0" name=""/>
        <dsp:cNvSpPr/>
      </dsp:nvSpPr>
      <dsp:spPr>
        <a:xfrm>
          <a:off x="55528" y="2660204"/>
          <a:ext cx="985260" cy="985260"/>
        </a:xfrm>
        <a:prstGeom prst="ellipse">
          <a:avLst/>
        </a:prstGeom>
        <a:solidFill>
          <a:schemeClr val="bg1"/>
        </a:solidFill>
        <a:ln w="254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BFB2AD-A429-452A-96D9-DC91EC17B0A9}">
      <dsp:nvSpPr>
        <dsp:cNvPr id="0" name=""/>
        <dsp:cNvSpPr/>
      </dsp:nvSpPr>
      <dsp:spPr>
        <a:xfrm rot="16200000">
          <a:off x="-1408433" y="2503494"/>
          <a:ext cx="3825466" cy="6264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552498" bIns="0" numCol="1" spcCol="1270" anchor="t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SV" sz="2000" kern="1200" dirty="0" smtClean="0">
              <a:solidFill>
                <a:srgbClr val="2683C6"/>
              </a:solidFill>
            </a:rPr>
            <a:t>Constitución de la República</a:t>
          </a:r>
          <a:endParaRPr lang="es-ES" sz="2000" kern="1200" dirty="0">
            <a:solidFill>
              <a:srgbClr val="2683C6"/>
            </a:solidFill>
          </a:endParaRPr>
        </a:p>
      </dsp:txBody>
      <dsp:txXfrm>
        <a:off x="-1408433" y="2503494"/>
        <a:ext cx="3825466" cy="626454"/>
      </dsp:txXfrm>
    </dsp:sp>
    <dsp:sp modelId="{1939AECA-2738-4C86-B647-B2D13BC9DF8D}">
      <dsp:nvSpPr>
        <dsp:cNvPr id="0" name=""/>
        <dsp:cNvSpPr/>
      </dsp:nvSpPr>
      <dsp:spPr>
        <a:xfrm>
          <a:off x="549329" y="899576"/>
          <a:ext cx="3739931" cy="3688974"/>
        </a:xfrm>
        <a:prstGeom prst="rect">
          <a:avLst/>
        </a:prstGeom>
        <a:solidFill>
          <a:schemeClr val="accent1">
            <a:lumMod val="50000"/>
          </a:schemeClr>
        </a:solidFill>
        <a:ln w="25400" cap="flat" cmpd="sng" algn="ctr">
          <a:noFill/>
          <a:prstDash val="solid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552498" rIns="113792" bIns="113792" numCol="1" spcCol="1270" anchor="t" anchorCtr="0">
          <a:noAutofit/>
        </a:bodyPr>
        <a:lstStyle/>
        <a:p>
          <a:pPr marL="171450" lvl="1" indent="-171450" algn="just" defTabSz="71120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kern="1200" dirty="0" smtClean="0"/>
            <a:t>Potestad de fiscalizar la hacienda publica en general  y el Presupuesto en Particular.</a:t>
          </a:r>
          <a:endParaRPr lang="es-ES" sz="1600" kern="1200" dirty="0"/>
        </a:p>
        <a:p>
          <a:pPr marL="171450" lvl="1" indent="-171450" algn="just" defTabSz="71120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kern="1200" dirty="0" smtClean="0"/>
            <a:t>Atribuciones:</a:t>
          </a:r>
          <a:endParaRPr lang="es-ES" sz="1600" kern="1200" dirty="0"/>
        </a:p>
        <a:p>
          <a:pPr marL="342900" lvl="2" indent="-171450" algn="just" defTabSz="71120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kern="1200" dirty="0" smtClean="0"/>
            <a:t>Fiscalizar la Gestión Económica de las Entidades del Sector Público</a:t>
          </a:r>
          <a:endParaRPr lang="es-ES" sz="1600" kern="1200" dirty="0"/>
        </a:p>
        <a:p>
          <a:pPr marL="342900" lvl="2" indent="-171450" algn="just" defTabSz="71120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kern="1200" dirty="0" smtClean="0"/>
            <a:t>Examinar la Gestión de la Cuenta de la Hacienda Publica</a:t>
          </a:r>
          <a:endParaRPr lang="es-ES" sz="1600" kern="1200" dirty="0"/>
        </a:p>
        <a:p>
          <a:pPr marL="457200" lvl="2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2000" kern="1200" dirty="0"/>
        </a:p>
      </dsp:txBody>
      <dsp:txXfrm>
        <a:off x="549329" y="899576"/>
        <a:ext cx="3739931" cy="3688974"/>
      </dsp:txXfrm>
    </dsp:sp>
    <dsp:sp modelId="{F98321A9-E5AD-4EBA-9DF6-2DBD4E4757E7}">
      <dsp:nvSpPr>
        <dsp:cNvPr id="0" name=""/>
        <dsp:cNvSpPr/>
      </dsp:nvSpPr>
      <dsp:spPr>
        <a:xfrm>
          <a:off x="0" y="58060"/>
          <a:ext cx="1252908" cy="1252908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263C3E-F465-40E3-B857-AAECF583FB09}">
      <dsp:nvSpPr>
        <dsp:cNvPr id="0" name=""/>
        <dsp:cNvSpPr/>
      </dsp:nvSpPr>
      <dsp:spPr>
        <a:xfrm rot="16200000">
          <a:off x="3627697" y="2430837"/>
          <a:ext cx="3688974" cy="6264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552498" bIns="0" numCol="1" spcCol="1270" anchor="t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SV" sz="2000" kern="1200" dirty="0" smtClean="0">
              <a:solidFill>
                <a:schemeClr val="accent2"/>
              </a:solidFill>
            </a:rPr>
            <a:t>Ley de la Corte de Cuentas</a:t>
          </a:r>
          <a:endParaRPr lang="es-ES" sz="2000" kern="1200" dirty="0">
            <a:solidFill>
              <a:schemeClr val="accent2"/>
            </a:solidFill>
          </a:endParaRPr>
        </a:p>
      </dsp:txBody>
      <dsp:txXfrm>
        <a:off x="3627697" y="2430837"/>
        <a:ext cx="3688974" cy="626454"/>
      </dsp:txXfrm>
    </dsp:sp>
    <dsp:sp modelId="{F98B8E52-89C4-428F-A951-AD2F086AC118}">
      <dsp:nvSpPr>
        <dsp:cNvPr id="0" name=""/>
        <dsp:cNvSpPr/>
      </dsp:nvSpPr>
      <dsp:spPr>
        <a:xfrm>
          <a:off x="5468718" y="925325"/>
          <a:ext cx="4324914" cy="3688974"/>
        </a:xfrm>
        <a:prstGeom prst="rect">
          <a:avLst/>
        </a:prstGeom>
        <a:solidFill>
          <a:srgbClr val="996633"/>
        </a:solidFill>
        <a:ln w="25400" cap="flat" cmpd="sng" algn="ctr">
          <a:noFill/>
          <a:prstDash val="solid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552498" rIns="113792" bIns="113792" numCol="1" spcCol="1270" anchor="t" anchorCtr="0">
          <a:noAutofit/>
        </a:bodyPr>
        <a:lstStyle/>
        <a:p>
          <a:pPr marL="171450" lvl="1" indent="0" algn="just" defTabSz="71120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i="0" kern="1200" dirty="0" smtClean="0"/>
            <a:t>Practicar auditoría externa financiera y operacional o de gestión a las entidades y organismos que administren recursos del Estado.</a:t>
          </a:r>
          <a:endParaRPr lang="es-ES" sz="1600" i="0" kern="1200" dirty="0"/>
        </a:p>
        <a:p>
          <a:pPr marL="171450" lvl="1" indent="0" algn="just" defTabSz="71120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i="0" kern="1200" dirty="0" smtClean="0"/>
            <a:t>Realizar auditoría de gestión -examinar y evaluar :</a:t>
          </a:r>
          <a:endParaRPr lang="es-ES" sz="1600" i="0" kern="1200" dirty="0"/>
        </a:p>
        <a:p>
          <a:pPr marL="171450" lvl="1" indent="0" algn="just" defTabSz="71120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i="0" kern="1200" dirty="0" smtClean="0"/>
            <a:t> La eficiencia, efectividad y economía en el uso de los recursos</a:t>
          </a:r>
          <a:endParaRPr lang="es-ES" sz="1600" i="0" kern="1200" dirty="0"/>
        </a:p>
        <a:p>
          <a:pPr marL="171450" lvl="1" indent="0" algn="just" defTabSz="71120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i="0" kern="1200" dirty="0" smtClean="0"/>
            <a:t> Los resultados de las operaciones y el cumplimiento de objetivos y metas</a:t>
          </a:r>
          <a:endParaRPr lang="es-ES" sz="1600" i="0" kern="1200" dirty="0"/>
        </a:p>
      </dsp:txBody>
      <dsp:txXfrm>
        <a:off x="5468718" y="925325"/>
        <a:ext cx="4324914" cy="3688974"/>
      </dsp:txXfrm>
    </dsp:sp>
    <dsp:sp modelId="{BC464B32-D8B2-447D-90A2-09777C6A9357}">
      <dsp:nvSpPr>
        <dsp:cNvPr id="0" name=""/>
        <dsp:cNvSpPr/>
      </dsp:nvSpPr>
      <dsp:spPr>
        <a:xfrm>
          <a:off x="5158957" y="72657"/>
          <a:ext cx="1252908" cy="1252908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C17548-86BE-4C20-8AE1-504033078DB4}" type="datetimeFigureOut">
              <a:rPr lang="es-ES" smtClean="0"/>
              <a:t>12/08/2015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923A5B-7260-4E2F-9ADF-42C9708D836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40450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23A5B-7260-4E2F-9ADF-42C9708D8362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975111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23A5B-7260-4E2F-9ADF-42C9708D8362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092034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28837-D8E3-4B5D-8A71-62FE0D6292C6}" type="datetimeFigureOut">
              <a:rPr lang="es-ES" smtClean="0"/>
              <a:t>12/08/2015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D5F1-59B3-42E3-9086-822CA3C1BCF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72519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28837-D8E3-4B5D-8A71-62FE0D6292C6}" type="datetimeFigureOut">
              <a:rPr lang="es-ES" smtClean="0"/>
              <a:t>12/08/2015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D5F1-59B3-42E3-9086-822CA3C1BCF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33725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28837-D8E3-4B5D-8A71-62FE0D6292C6}" type="datetimeFigureOut">
              <a:rPr lang="es-ES" smtClean="0"/>
              <a:t>12/08/2015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D5F1-59B3-42E3-9086-822CA3C1BCF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2061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28837-D8E3-4B5D-8A71-62FE0D6292C6}" type="datetimeFigureOut">
              <a:rPr lang="es-ES" smtClean="0"/>
              <a:t>12/08/2015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D5F1-59B3-42E3-9086-822CA3C1BCF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1464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28837-D8E3-4B5D-8A71-62FE0D6292C6}" type="datetimeFigureOut">
              <a:rPr lang="es-ES" smtClean="0"/>
              <a:t>12/08/2015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D5F1-59B3-42E3-9086-822CA3C1BCF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17097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28837-D8E3-4B5D-8A71-62FE0D6292C6}" type="datetimeFigureOut">
              <a:rPr lang="es-ES" smtClean="0"/>
              <a:t>12/08/2015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D5F1-59B3-42E3-9086-822CA3C1BCF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88313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28837-D8E3-4B5D-8A71-62FE0D6292C6}" type="datetimeFigureOut">
              <a:rPr lang="es-ES" smtClean="0"/>
              <a:t>12/08/2015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D5F1-59B3-42E3-9086-822CA3C1BCF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8003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28837-D8E3-4B5D-8A71-62FE0D6292C6}" type="datetimeFigureOut">
              <a:rPr lang="es-ES" smtClean="0"/>
              <a:t>12/08/2015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D5F1-59B3-42E3-9086-822CA3C1BCF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84485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28837-D8E3-4B5D-8A71-62FE0D6292C6}" type="datetimeFigureOut">
              <a:rPr lang="es-ES" smtClean="0"/>
              <a:t>12/08/2015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D5F1-59B3-42E3-9086-822CA3C1BCF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41907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28837-D8E3-4B5D-8A71-62FE0D6292C6}" type="datetimeFigureOut">
              <a:rPr lang="es-ES" smtClean="0"/>
              <a:t>12/08/2015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D5F1-59B3-42E3-9086-822CA3C1BCF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14084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28837-D8E3-4B5D-8A71-62FE0D6292C6}" type="datetimeFigureOut">
              <a:rPr lang="es-ES" smtClean="0"/>
              <a:t>12/08/2015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D5F1-59B3-42E3-9086-822CA3C1BCF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52216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B28837-D8E3-4B5D-8A71-62FE0D6292C6}" type="datetimeFigureOut">
              <a:rPr lang="es-ES" smtClean="0"/>
              <a:t>12/08/2015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19D5F1-59B3-42E3-9086-822CA3C1BCF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78559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6" t="2704" r="1185" b="2655"/>
          <a:stretch/>
        </p:blipFill>
        <p:spPr bwMode="auto">
          <a:xfrm>
            <a:off x="3637922" y="104931"/>
            <a:ext cx="4511024" cy="2473972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864234" y="2578903"/>
            <a:ext cx="10058400" cy="1680733"/>
          </a:xfrm>
        </p:spPr>
        <p:txBody>
          <a:bodyPr>
            <a:normAutofit fontScale="90000"/>
          </a:bodyPr>
          <a:lstStyle/>
          <a:p>
            <a:pPr algn="ctr"/>
            <a:r>
              <a:rPr lang="es-SV" sz="3000" dirty="0" smtClean="0">
                <a:solidFill>
                  <a:srgbClr val="134263"/>
                </a:solidFill>
              </a:rPr>
              <a:t>HACIA LA IMPLEMENTACIÓN DE </a:t>
            </a:r>
            <a:r>
              <a:rPr lang="es-SV" sz="2400" dirty="0" smtClean="0">
                <a:solidFill>
                  <a:srgbClr val="134263"/>
                </a:solidFill>
              </a:rPr>
              <a:t/>
            </a:r>
            <a:br>
              <a:rPr lang="es-SV" sz="2400" dirty="0" smtClean="0">
                <a:solidFill>
                  <a:srgbClr val="134263"/>
                </a:solidFill>
              </a:rPr>
            </a:br>
            <a:r>
              <a:rPr lang="es-SV" sz="4000" b="1" dirty="0" smtClean="0">
                <a:solidFill>
                  <a:srgbClr val="134263"/>
                </a:solidFill>
              </a:rPr>
              <a:t>AUDITORÍAS DE DESEMPEÑO </a:t>
            </a:r>
            <a:r>
              <a:rPr lang="es-SV" sz="3400" b="1" dirty="0" smtClean="0">
                <a:solidFill>
                  <a:srgbClr val="134263"/>
                </a:solidFill>
              </a:rPr>
              <a:t/>
            </a:r>
            <a:br>
              <a:rPr lang="es-SV" sz="3400" b="1" dirty="0" smtClean="0">
                <a:solidFill>
                  <a:srgbClr val="134263"/>
                </a:solidFill>
              </a:rPr>
            </a:br>
            <a:r>
              <a:rPr lang="es-SV" sz="3600" dirty="0" smtClean="0">
                <a:solidFill>
                  <a:srgbClr val="134263"/>
                </a:solidFill>
              </a:rPr>
              <a:t>EN EL SALVADOR</a:t>
            </a:r>
            <a:endParaRPr lang="es-ES" sz="3600" dirty="0">
              <a:solidFill>
                <a:srgbClr val="134263"/>
              </a:solidFill>
            </a:endParaRPr>
          </a:p>
        </p:txBody>
      </p:sp>
      <p:pic>
        <p:nvPicPr>
          <p:cNvPr id="6" name="Imagen 5" descr="Descripción: http://www.cortedecuentas.gob.sv/images/logoycint.png"/>
          <p:cNvPicPr/>
          <p:nvPr/>
        </p:nvPicPr>
        <p:blipFill>
          <a:blip r:embed="rId4"/>
          <a:srcRect r="71587"/>
          <a:stretch>
            <a:fillRect/>
          </a:stretch>
        </p:blipFill>
        <p:spPr bwMode="auto">
          <a:xfrm>
            <a:off x="9022048" y="446946"/>
            <a:ext cx="1720716" cy="1580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n 6" descr="escudo-El-Salvador-OFICIAL-med.83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513" y="450126"/>
            <a:ext cx="1644307" cy="1572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057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" y="336761"/>
            <a:ext cx="10058400" cy="1450757"/>
          </a:xfrm>
        </p:spPr>
        <p:txBody>
          <a:bodyPr>
            <a:normAutofit fontScale="90000"/>
          </a:bodyPr>
          <a:lstStyle/>
          <a:p>
            <a:pPr lvl="0" algn="l"/>
            <a:r>
              <a:rPr lang="es-SV" sz="4000" dirty="0" smtClean="0">
                <a:solidFill>
                  <a:srgbClr val="996633"/>
                </a:solidFill>
              </a:rPr>
              <a:t>Proceso </a:t>
            </a:r>
            <a:r>
              <a:rPr lang="es-SV" sz="4000" dirty="0">
                <a:solidFill>
                  <a:srgbClr val="996633"/>
                </a:solidFill>
              </a:rPr>
              <a:t>de Implementación de las ISSAI en Auditoría de </a:t>
            </a:r>
            <a:r>
              <a:rPr lang="es-SV" sz="4000" dirty="0" smtClean="0">
                <a:solidFill>
                  <a:srgbClr val="996633"/>
                </a:solidFill>
              </a:rPr>
              <a:t>Desempeño</a:t>
            </a:r>
            <a:r>
              <a:rPr lang="es-SV" sz="2000" dirty="0" smtClean="0"/>
              <a:t/>
            </a:r>
            <a:br>
              <a:rPr lang="es-SV" sz="2000" dirty="0" smtClean="0"/>
            </a:br>
            <a:r>
              <a:rPr lang="es-SV" sz="3100" dirty="0" smtClean="0">
                <a:solidFill>
                  <a:srgbClr val="3366FF"/>
                </a:solidFill>
              </a:rPr>
              <a:t>Modelo de Desarrollo Institucional y Plan de Acción</a:t>
            </a:r>
            <a:r>
              <a:rPr lang="es-SV" sz="2000" dirty="0" smtClean="0">
                <a:solidFill>
                  <a:srgbClr val="3366FF"/>
                </a:solidFill>
              </a:rPr>
              <a:t> </a:t>
            </a:r>
            <a:r>
              <a:rPr lang="es-SV" sz="2000" dirty="0">
                <a:solidFill>
                  <a:srgbClr val="3366FF"/>
                </a:solidFill>
              </a:rPr>
              <a:t/>
            </a:r>
            <a:br>
              <a:rPr lang="es-SV" sz="2000" dirty="0">
                <a:solidFill>
                  <a:srgbClr val="3366FF"/>
                </a:solidFill>
              </a:rPr>
            </a:br>
            <a:endParaRPr lang="es-ES" sz="2000" dirty="0">
              <a:solidFill>
                <a:srgbClr val="3366FF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402254" y="1711325"/>
            <a:ext cx="6979746" cy="4351338"/>
          </a:xfrm>
        </p:spPr>
        <p:txBody>
          <a:bodyPr/>
          <a:lstStyle/>
          <a:p>
            <a:endParaRPr lang="es-SV" dirty="0" smtClean="0"/>
          </a:p>
          <a:p>
            <a:endParaRPr lang="es-ES" dirty="0"/>
          </a:p>
        </p:txBody>
      </p:sp>
      <p:sp>
        <p:nvSpPr>
          <p:cNvPr id="4" name="Marcador de contenido 2"/>
          <p:cNvSpPr txBox="1">
            <a:spLocks/>
          </p:cNvSpPr>
          <p:nvPr/>
        </p:nvSpPr>
        <p:spPr>
          <a:xfrm>
            <a:off x="990600" y="19780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dirty="0"/>
          </a:p>
        </p:txBody>
      </p:sp>
      <p:pic>
        <p:nvPicPr>
          <p:cNvPr id="6" name="Imagen 5" descr="Descripción: http://www.cortedecuentas.gob.sv/images/logoycint.png"/>
          <p:cNvPicPr/>
          <p:nvPr/>
        </p:nvPicPr>
        <p:blipFill>
          <a:blip r:embed="rId3"/>
          <a:srcRect r="71587"/>
          <a:stretch>
            <a:fillRect/>
          </a:stretch>
        </p:blipFill>
        <p:spPr bwMode="auto">
          <a:xfrm>
            <a:off x="11002133" y="185216"/>
            <a:ext cx="956709" cy="879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4"/>
          <a:srcRect l="3724" t="665" r="9062" b="13473"/>
          <a:stretch/>
        </p:blipFill>
        <p:spPr>
          <a:xfrm>
            <a:off x="2066763" y="1978025"/>
            <a:ext cx="7668787" cy="4244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974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SSAI - CCR 2´38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27594"/>
            <a:ext cx="12262903" cy="6830406"/>
          </a:xfrm>
          <a:prstGeom prst="roundRect">
            <a:avLst>
              <a:gd name="adj" fmla="val 5439"/>
            </a:avLst>
          </a:prstGeom>
          <a:ln>
            <a:noFill/>
          </a:ln>
          <a:effectLst>
            <a:innerShdw blurRad="114300" dist="50800">
              <a:srgbClr val="000000">
                <a:alpha val="0"/>
              </a:srgbClr>
            </a:innerShdw>
          </a:effectLst>
        </p:spPr>
      </p:pic>
    </p:spTree>
    <p:extLst>
      <p:ext uri="{BB962C8B-B14F-4D97-AF65-F5344CB8AC3E}">
        <p14:creationId xmlns:p14="http://schemas.microsoft.com/office/powerpoint/2010/main" val="296110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69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218678793"/>
              </p:ext>
            </p:extLst>
          </p:nvPr>
        </p:nvGraphicFramePr>
        <p:xfrm>
          <a:off x="368300" y="1828800"/>
          <a:ext cx="11112500" cy="4330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Imagen 4" descr="Descripción: http://www.cortedecuentas.gob.sv/images/logoycint.png"/>
          <p:cNvPicPr/>
          <p:nvPr/>
        </p:nvPicPr>
        <p:blipFill>
          <a:blip r:embed="rId8"/>
          <a:srcRect r="71587"/>
          <a:stretch>
            <a:fillRect/>
          </a:stretch>
        </p:blipFill>
        <p:spPr bwMode="auto">
          <a:xfrm>
            <a:off x="11002133" y="185216"/>
            <a:ext cx="956709" cy="879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277665" y="339286"/>
            <a:ext cx="10724468" cy="14507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SV" sz="6000" dirty="0" smtClean="0">
                <a:solidFill>
                  <a:srgbClr val="996633"/>
                </a:solidFill>
              </a:rPr>
              <a:t>Proceso de Implementación de las ISSAI en Auditoría de Desempeño:</a:t>
            </a:r>
            <a:r>
              <a:rPr lang="es-SV" sz="4800" dirty="0" smtClean="0"/>
              <a:t/>
            </a:r>
            <a:br>
              <a:rPr lang="es-SV" sz="4800" dirty="0" smtClean="0"/>
            </a:br>
            <a:r>
              <a:rPr lang="es-SV" sz="3200" dirty="0">
                <a:solidFill>
                  <a:srgbClr val="3366FF"/>
                </a:solidFill>
              </a:rPr>
              <a:t>Acciones</a:t>
            </a:r>
            <a:r>
              <a:rPr lang="es-SV" sz="2000" dirty="0" smtClean="0"/>
              <a:t> </a:t>
            </a:r>
            <a:r>
              <a:rPr lang="es-SV" sz="3200" dirty="0">
                <a:solidFill>
                  <a:srgbClr val="3366FF"/>
                </a:solidFill>
              </a:rPr>
              <a:t>Específicas para Cumplir las Necesidades las ISSAI</a:t>
            </a:r>
            <a:br>
              <a:rPr lang="es-SV" sz="3200" dirty="0">
                <a:solidFill>
                  <a:srgbClr val="3366FF"/>
                </a:solidFill>
              </a:rPr>
            </a:br>
            <a:endParaRPr lang="es-ES" sz="3200" dirty="0">
              <a:solidFill>
                <a:srgbClr val="33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773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868367" y="2473972"/>
            <a:ext cx="10058400" cy="1680733"/>
          </a:xfrm>
        </p:spPr>
        <p:txBody>
          <a:bodyPr>
            <a:normAutofit/>
          </a:bodyPr>
          <a:lstStyle/>
          <a:p>
            <a:pPr algn="ctr"/>
            <a:r>
              <a:rPr lang="es-SV" sz="24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es-SV" sz="24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es-SV" sz="4000" b="1" dirty="0" smtClean="0">
                <a:solidFill>
                  <a:srgbClr val="134263"/>
                </a:solidFill>
              </a:rPr>
              <a:t>GRACIAS</a:t>
            </a:r>
            <a:r>
              <a:rPr lang="es-SV" sz="34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es-SV" sz="3400" b="1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es-ES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Picture 2" descr="http://www.cortedecuentas.gob.sv/images/logo-corte-de-cuentas-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497"/>
          <a:stretch/>
        </p:blipFill>
        <p:spPr bwMode="auto">
          <a:xfrm>
            <a:off x="597445" y="495195"/>
            <a:ext cx="4852822" cy="1873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419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3028321" cy="1143000"/>
          </a:xfrm>
        </p:spPr>
        <p:txBody>
          <a:bodyPr/>
          <a:lstStyle/>
          <a:p>
            <a:r>
              <a:rPr lang="es-ES" dirty="0" smtClean="0">
                <a:solidFill>
                  <a:srgbClr val="996633"/>
                </a:solidFill>
              </a:rPr>
              <a:t>OBJETIVO:</a:t>
            </a:r>
            <a:endParaRPr lang="es-ES" dirty="0">
              <a:solidFill>
                <a:srgbClr val="996633"/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1529603" y="2675965"/>
            <a:ext cx="9275669" cy="1938992"/>
          </a:xfrm>
          <a:prstGeom prst="rect">
            <a:avLst/>
          </a:prstGeom>
          <a:solidFill>
            <a:srgbClr val="2683C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endParaRPr lang="es-ES" sz="2400" dirty="0" smtClean="0">
              <a:cs typeface="Arial" panose="020B0604020202020204" pitchFamily="34" charset="0"/>
            </a:endParaRPr>
          </a:p>
          <a:p>
            <a:pPr algn="just"/>
            <a:r>
              <a:rPr lang="es-ES" sz="2400" dirty="0" smtClean="0">
                <a:cs typeface="Arial" panose="020B0604020202020204" pitchFamily="34" charset="0"/>
              </a:rPr>
              <a:t>Exponer al público invitado el camino que la Corte de Cuentas de la República de El Salvador, esta tomando para implementar</a:t>
            </a:r>
            <a:r>
              <a:rPr lang="es-SV" sz="2400" dirty="0" smtClean="0">
                <a:cs typeface="Arial" panose="020B0604020202020204" pitchFamily="34" charset="0"/>
              </a:rPr>
              <a:t> Auditorías </a:t>
            </a:r>
            <a:r>
              <a:rPr lang="es-SV" sz="2400" dirty="0">
                <a:cs typeface="Arial" panose="020B0604020202020204" pitchFamily="34" charset="0"/>
              </a:rPr>
              <a:t>de </a:t>
            </a:r>
            <a:r>
              <a:rPr lang="es-SV" sz="2400" dirty="0" smtClean="0">
                <a:cs typeface="Arial" panose="020B0604020202020204" pitchFamily="34" charset="0"/>
              </a:rPr>
              <a:t>Desempeño, en el marco del </a:t>
            </a:r>
            <a:r>
              <a:rPr lang="es-ES" sz="2400" dirty="0" smtClean="0">
                <a:cs typeface="Arial" panose="020B0604020202020204" pitchFamily="34" charset="0"/>
              </a:rPr>
              <a:t>Proceso de Implementación de las ISSAI.</a:t>
            </a:r>
          </a:p>
          <a:p>
            <a:pPr algn="just"/>
            <a:r>
              <a:rPr lang="es-ES" sz="2400" dirty="0" smtClean="0">
                <a:cs typeface="Arial" panose="020B0604020202020204" pitchFamily="34" charset="0"/>
              </a:rPr>
              <a:t> </a:t>
            </a:r>
            <a:endParaRPr lang="es-ES" sz="2400" dirty="0">
              <a:cs typeface="Arial" panose="020B0604020202020204" pitchFamily="34" charset="0"/>
            </a:endParaRPr>
          </a:p>
        </p:txBody>
      </p:sp>
      <p:pic>
        <p:nvPicPr>
          <p:cNvPr id="5" name="Imagen 4" descr="Descripción: http://www.cortedecuentas.gob.sv/images/logoycint.png"/>
          <p:cNvPicPr/>
          <p:nvPr/>
        </p:nvPicPr>
        <p:blipFill>
          <a:blip r:embed="rId3"/>
          <a:srcRect r="71587"/>
          <a:stretch>
            <a:fillRect/>
          </a:stretch>
        </p:blipFill>
        <p:spPr bwMode="auto">
          <a:xfrm>
            <a:off x="11028590" y="132296"/>
            <a:ext cx="956709" cy="879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63742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3081237" cy="1143000"/>
          </a:xfrm>
        </p:spPr>
        <p:txBody>
          <a:bodyPr/>
          <a:lstStyle/>
          <a:p>
            <a:r>
              <a:rPr lang="es-SV" dirty="0" smtClean="0">
                <a:solidFill>
                  <a:srgbClr val="996633"/>
                </a:solidFill>
              </a:rPr>
              <a:t>Contenido:</a:t>
            </a:r>
            <a:endParaRPr lang="es-ES" dirty="0">
              <a:solidFill>
                <a:srgbClr val="996633"/>
              </a:solidFill>
            </a:endParaRP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3592657399"/>
              </p:ext>
            </p:extLst>
          </p:nvPr>
        </p:nvGraphicFramePr>
        <p:xfrm>
          <a:off x="1390554" y="1951630"/>
          <a:ext cx="9765125" cy="39410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Imagen 4" descr="Descripción: http://www.cortedecuentas.gob.sv/images/logoycint.png"/>
          <p:cNvPicPr/>
          <p:nvPr/>
        </p:nvPicPr>
        <p:blipFill>
          <a:blip r:embed="rId8"/>
          <a:srcRect r="71587"/>
          <a:stretch>
            <a:fillRect/>
          </a:stretch>
        </p:blipFill>
        <p:spPr bwMode="auto">
          <a:xfrm>
            <a:off x="11002133" y="185216"/>
            <a:ext cx="956709" cy="879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55938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54392" y="386615"/>
            <a:ext cx="10037726" cy="996287"/>
          </a:xfrm>
        </p:spPr>
        <p:txBody>
          <a:bodyPr>
            <a:normAutofit fontScale="90000"/>
          </a:bodyPr>
          <a:lstStyle/>
          <a:p>
            <a:pPr lvl="0" algn="l"/>
            <a:r>
              <a:rPr lang="es-SV" sz="4000" dirty="0" smtClean="0">
                <a:solidFill>
                  <a:srgbClr val="996633"/>
                </a:solidFill>
              </a:rPr>
              <a:t>Antecedentes </a:t>
            </a:r>
            <a:r>
              <a:rPr lang="es-SV" sz="4000" dirty="0">
                <a:solidFill>
                  <a:srgbClr val="996633"/>
                </a:solidFill>
              </a:rPr>
              <a:t>de Auditoría de desempeño en la </a:t>
            </a:r>
            <a:r>
              <a:rPr lang="es-SV" sz="4000" dirty="0" smtClean="0">
                <a:solidFill>
                  <a:srgbClr val="996633"/>
                </a:solidFill>
              </a:rPr>
              <a:t>CCR:</a:t>
            </a:r>
            <a:r>
              <a:rPr lang="es-SV" sz="4000" dirty="0" smtClean="0"/>
              <a:t/>
            </a:r>
            <a:br>
              <a:rPr lang="es-SV" sz="4000" dirty="0" smtClean="0"/>
            </a:br>
            <a:r>
              <a:rPr lang="es-SV" sz="3100" dirty="0" smtClean="0">
                <a:solidFill>
                  <a:srgbClr val="2683C6"/>
                </a:solidFill>
              </a:rPr>
              <a:t>Mandato </a:t>
            </a:r>
            <a:r>
              <a:rPr lang="es-SV" sz="3100" dirty="0">
                <a:solidFill>
                  <a:srgbClr val="2683C6"/>
                </a:solidFill>
              </a:rPr>
              <a:t>Legal de la CCR sobre Auditoría de Desempeño</a:t>
            </a:r>
            <a:endParaRPr lang="es-ES" sz="3100" dirty="0">
              <a:solidFill>
                <a:srgbClr val="2683C6"/>
              </a:solidFill>
            </a:endParaRP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466268159"/>
              </p:ext>
            </p:extLst>
          </p:nvPr>
        </p:nvGraphicFramePr>
        <p:xfrm>
          <a:off x="1097279" y="1439333"/>
          <a:ext cx="9793633" cy="47294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Imagen 4" descr="Descripción: http://www.cortedecuentas.gob.sv/images/logoycint.png"/>
          <p:cNvPicPr/>
          <p:nvPr/>
        </p:nvPicPr>
        <p:blipFill>
          <a:blip r:embed="rId8"/>
          <a:srcRect r="71587"/>
          <a:stretch>
            <a:fillRect/>
          </a:stretch>
        </p:blipFill>
        <p:spPr bwMode="auto">
          <a:xfrm>
            <a:off x="11002133" y="185216"/>
            <a:ext cx="956709" cy="879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15459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8628" y="793486"/>
            <a:ext cx="10058400" cy="804334"/>
          </a:xfrm>
        </p:spPr>
        <p:txBody>
          <a:bodyPr>
            <a:normAutofit fontScale="90000"/>
          </a:bodyPr>
          <a:lstStyle/>
          <a:p>
            <a:pPr algn="l"/>
            <a:r>
              <a:rPr lang="es-SV" sz="4000" dirty="0">
                <a:solidFill>
                  <a:srgbClr val="996633"/>
                </a:solidFill>
              </a:rPr>
              <a:t>Antecedentes de Auditoría de desempeño en la CCR: </a:t>
            </a:r>
            <a:r>
              <a:rPr lang="es-SV" dirty="0" smtClean="0"/>
              <a:t/>
            </a:r>
            <a:br>
              <a:rPr lang="es-SV" dirty="0" smtClean="0"/>
            </a:br>
            <a:r>
              <a:rPr lang="es-SV" sz="3100" dirty="0" smtClean="0">
                <a:solidFill>
                  <a:srgbClr val="2683C6"/>
                </a:solidFill>
              </a:rPr>
              <a:t>Evolución de la Auditoría de Desempeño en El Salvador </a:t>
            </a:r>
            <a:endParaRPr lang="es-ES" sz="3100" dirty="0">
              <a:solidFill>
                <a:srgbClr val="2683C6"/>
              </a:solidFill>
            </a:endParaRPr>
          </a:p>
        </p:txBody>
      </p:sp>
      <p:sp>
        <p:nvSpPr>
          <p:cNvPr id="4" name="Flecha derecha 3"/>
          <p:cNvSpPr/>
          <p:nvPr/>
        </p:nvSpPr>
        <p:spPr>
          <a:xfrm>
            <a:off x="0" y="3987800"/>
            <a:ext cx="12191999" cy="1818402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scene3d>
            <a:camera prst="isometricOffAxis1Top"/>
            <a:lightRig rig="threePt" dir="t"/>
          </a:scene3d>
          <a:sp3d>
            <a:bevelT w="139700" h="139700" prst="divo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4757708" y="5303457"/>
            <a:ext cx="10029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</a:t>
            </a:r>
            <a:endParaRPr lang="es-E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7745213" y="4861419"/>
            <a:ext cx="1105059" cy="471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</a:t>
            </a:r>
            <a:endParaRPr lang="es-E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6637694" y="1987936"/>
            <a:ext cx="3320098" cy="2031325"/>
          </a:xfrm>
          <a:prstGeom prst="rect">
            <a:avLst/>
          </a:prstGeom>
          <a:solidFill>
            <a:srgbClr val="CC6600"/>
          </a:solidFill>
          <a:ln/>
          <a:scene3d>
            <a:camera prst="isometricOffAxis1Righ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Implementación del Marco de Medición de Desempeño (MMD)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Modelo de Desarrollo Institucional (Plan Estratégico)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Proceso de Implementación de las ISSAI – Programa 3i </a:t>
            </a:r>
          </a:p>
        </p:txBody>
      </p:sp>
      <p:sp>
        <p:nvSpPr>
          <p:cNvPr id="14" name="Elipse 13"/>
          <p:cNvSpPr/>
          <p:nvPr/>
        </p:nvSpPr>
        <p:spPr>
          <a:xfrm>
            <a:off x="10199446" y="1462064"/>
            <a:ext cx="1930400" cy="1871768"/>
          </a:xfrm>
          <a:prstGeom prst="ellipse">
            <a:avLst/>
          </a:prstGeom>
          <a:scene3d>
            <a:camera prst="perspectiveFront"/>
            <a:lightRig rig="twoPt" dir="t"/>
          </a:scene3d>
          <a:sp3d prstMaterial="dkEdge">
            <a:bevelT w="114300" prst="hardEdge"/>
            <a:bevelB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Auditorías de Desempeño </a:t>
            </a:r>
          </a:p>
          <a:p>
            <a:pPr algn="ctr"/>
            <a:r>
              <a:rPr lang="es-E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ISSAI </a:t>
            </a:r>
            <a:endParaRPr lang="es-E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3375503" y="2759898"/>
            <a:ext cx="3320098" cy="206210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/>
          <a:scene3d>
            <a:camera prst="isometricOffAxis1Righ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Actualización Normativa</a:t>
            </a:r>
            <a:r>
              <a:rPr lang="es-ES" sz="2000" dirty="0" smtClean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smtClean="0"/>
              <a:t>Normas de Auditoría Gubernamental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smtClean="0"/>
              <a:t>Manual </a:t>
            </a:r>
            <a:r>
              <a:rPr lang="es-ES" dirty="0"/>
              <a:t>de Auditoría Gubernamental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Políticas Internas de Auditoría </a:t>
            </a:r>
            <a:r>
              <a:rPr lang="es-ES" dirty="0" smtClean="0"/>
              <a:t>Gubernamental</a:t>
            </a:r>
            <a:endParaRPr lang="es-ES" dirty="0"/>
          </a:p>
        </p:txBody>
      </p:sp>
      <p:sp>
        <p:nvSpPr>
          <p:cNvPr id="16" name="CuadroTexto 15"/>
          <p:cNvSpPr txBox="1"/>
          <p:nvPr/>
        </p:nvSpPr>
        <p:spPr>
          <a:xfrm>
            <a:off x="1031081" y="5936636"/>
            <a:ext cx="13687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1995-2004</a:t>
            </a:r>
            <a:endParaRPr lang="es-E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CuadroTexto 16"/>
          <p:cNvSpPr txBox="1"/>
          <p:nvPr/>
        </p:nvSpPr>
        <p:spPr>
          <a:xfrm>
            <a:off x="150941" y="3623903"/>
            <a:ext cx="3320098" cy="175432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/>
          <a:scene3d>
            <a:camera prst="isometricOffAxis1Righ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smtClean="0"/>
              <a:t>1995: Emisión de la Ley de la Corte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smtClean="0"/>
              <a:t>2004: Reglamento de Norma de Auditoría Gubernamental)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smtClean="0"/>
              <a:t>Desarrollo de Auditorías de Gestión</a:t>
            </a:r>
            <a:endParaRPr lang="es-ES" dirty="0"/>
          </a:p>
        </p:txBody>
      </p:sp>
      <p:pic>
        <p:nvPicPr>
          <p:cNvPr id="12" name="Imagen 11" descr="Descripción: http://www.cortedecuentas.gob.sv/images/logoycint.png"/>
          <p:cNvPicPr/>
          <p:nvPr/>
        </p:nvPicPr>
        <p:blipFill>
          <a:blip r:embed="rId4"/>
          <a:srcRect r="71587"/>
          <a:stretch>
            <a:fillRect/>
          </a:stretch>
        </p:blipFill>
        <p:spPr bwMode="auto">
          <a:xfrm>
            <a:off x="11002133" y="185216"/>
            <a:ext cx="956709" cy="879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19241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63808" y="425880"/>
            <a:ext cx="10515600" cy="1325563"/>
          </a:xfrm>
        </p:spPr>
        <p:txBody>
          <a:bodyPr>
            <a:normAutofit fontScale="90000"/>
          </a:bodyPr>
          <a:lstStyle/>
          <a:p>
            <a:pPr algn="l"/>
            <a:r>
              <a:rPr lang="es-SV" sz="4000" dirty="0">
                <a:solidFill>
                  <a:srgbClr val="996633"/>
                </a:solidFill>
              </a:rPr>
              <a:t>Antecedentes de Auditoría de desempeño en la CCR:</a:t>
            </a:r>
            <a:r>
              <a:rPr lang="es-SV" dirty="0" smtClean="0">
                <a:solidFill>
                  <a:srgbClr val="996633"/>
                </a:solidFill>
              </a:rPr>
              <a:t/>
            </a:r>
            <a:br>
              <a:rPr lang="es-SV" dirty="0" smtClean="0">
                <a:solidFill>
                  <a:srgbClr val="996633"/>
                </a:solidFill>
              </a:rPr>
            </a:br>
            <a:r>
              <a:rPr lang="es-SV" sz="3100" dirty="0" smtClean="0">
                <a:solidFill>
                  <a:srgbClr val="3366FF"/>
                </a:solidFill>
              </a:rPr>
              <a:t>Proceso Actual de la Auditoría de Gestión </a:t>
            </a:r>
            <a:endParaRPr lang="es-ES" sz="3100" dirty="0">
              <a:solidFill>
                <a:srgbClr val="3366FF"/>
              </a:solidFill>
            </a:endParaRPr>
          </a:p>
        </p:txBody>
      </p:sp>
      <p:sp>
        <p:nvSpPr>
          <p:cNvPr id="46" name="CuadroTexto 45"/>
          <p:cNvSpPr txBox="1"/>
          <p:nvPr/>
        </p:nvSpPr>
        <p:spPr>
          <a:xfrm>
            <a:off x="187656" y="1992388"/>
            <a:ext cx="4017711" cy="125265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s-ES" sz="1600" b="1" dirty="0" smtClean="0">
                <a:solidFill>
                  <a:schemeClr val="bg1"/>
                </a:solidFill>
              </a:rPr>
              <a:t>Fase Previa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s-SV" sz="1400" dirty="0">
                <a:solidFill>
                  <a:srgbClr val="FFFFFF"/>
                </a:solidFill>
              </a:rPr>
              <a:t>Comunica el Propósito de la </a:t>
            </a:r>
            <a:r>
              <a:rPr lang="es-SV" sz="1400" dirty="0" smtClean="0">
                <a:solidFill>
                  <a:srgbClr val="FFFFFF"/>
                </a:solidFill>
              </a:rPr>
              <a:t>Auditoría</a:t>
            </a:r>
            <a:endParaRPr lang="es-SV" sz="1400" dirty="0">
              <a:solidFill>
                <a:srgbClr val="FFFFFF"/>
              </a:solidFill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s-SV" sz="1400" dirty="0" smtClean="0">
                <a:solidFill>
                  <a:srgbClr val="FFFFFF"/>
                </a:solidFill>
              </a:rPr>
              <a:t>Uso </a:t>
            </a:r>
            <a:r>
              <a:rPr lang="es-SV" sz="1400" dirty="0">
                <a:solidFill>
                  <a:srgbClr val="FFFFFF"/>
                </a:solidFill>
              </a:rPr>
              <a:t>de experto con las capacidades requeridas por la auditoría</a:t>
            </a:r>
            <a:endParaRPr lang="es-ES" sz="1400" dirty="0">
              <a:solidFill>
                <a:srgbClr val="FFFFFF"/>
              </a:solidFill>
            </a:endParaRPr>
          </a:p>
        </p:txBody>
      </p:sp>
      <p:sp>
        <p:nvSpPr>
          <p:cNvPr id="47" name="CuadroTexto 46"/>
          <p:cNvSpPr txBox="1"/>
          <p:nvPr/>
        </p:nvSpPr>
        <p:spPr>
          <a:xfrm>
            <a:off x="4471106" y="2097355"/>
            <a:ext cx="4017711" cy="3727174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rgbClr val="FFFFFF"/>
                </a:solidFill>
              </a:rPr>
              <a:t>Fase de Ejecución</a:t>
            </a:r>
            <a:br>
              <a:rPr lang="es-ES" b="1" dirty="0" smtClean="0">
                <a:solidFill>
                  <a:srgbClr val="FFFFFF"/>
                </a:solidFill>
              </a:rPr>
            </a:br>
            <a:endParaRPr lang="es-ES" b="1" dirty="0" smtClean="0">
              <a:solidFill>
                <a:srgbClr val="FFFFFF"/>
              </a:solidFill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s-ES_tradnl" sz="1400" dirty="0" smtClean="0">
                <a:solidFill>
                  <a:srgbClr val="FFFFFF"/>
                </a:solidFill>
              </a:rPr>
              <a:t>Se describe el proceso de como los hallazgos han llevado a las conclusiones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s-ES_tradnl" sz="1400" b="1" dirty="0" smtClean="0">
                <a:solidFill>
                  <a:srgbClr val="FFFFFF"/>
                </a:solidFill>
              </a:rPr>
              <a:t>Se tiene acceso irrestricto a la información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s-SV" sz="1400" b="1" dirty="0" smtClean="0">
                <a:solidFill>
                  <a:srgbClr val="FFFFFF"/>
                </a:solidFill>
              </a:rPr>
              <a:t>El auditor proporciona </a:t>
            </a:r>
            <a:r>
              <a:rPr lang="es-SV" sz="1400" b="1" dirty="0">
                <a:solidFill>
                  <a:srgbClr val="FFFFFF"/>
                </a:solidFill>
              </a:rPr>
              <a:t>informes de auditoría </a:t>
            </a:r>
            <a:r>
              <a:rPr lang="es-SV" sz="1400" b="1" dirty="0" smtClean="0">
                <a:solidFill>
                  <a:srgbClr val="FFFFFF"/>
                </a:solidFill>
              </a:rPr>
              <a:t>claros </a:t>
            </a:r>
            <a:r>
              <a:rPr lang="es-SV" sz="1400" b="1" dirty="0">
                <a:solidFill>
                  <a:srgbClr val="FFFFFF"/>
                </a:solidFill>
              </a:rPr>
              <a:t>y concisos tanto como el objeto de auditoría lo </a:t>
            </a:r>
            <a:r>
              <a:rPr lang="es-SV" sz="1400" b="1" dirty="0" smtClean="0">
                <a:solidFill>
                  <a:srgbClr val="FFFFFF"/>
                </a:solidFill>
              </a:rPr>
              <a:t>permita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s-SV" sz="1400" b="1" dirty="0" smtClean="0">
                <a:solidFill>
                  <a:srgbClr val="FFFFFF"/>
                </a:solidFill>
              </a:rPr>
              <a:t>Los papeles de trabajo están debidamente referenciados.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s-SV" sz="1400" b="1" dirty="0" smtClean="0">
                <a:solidFill>
                  <a:srgbClr val="FFFFFF"/>
                </a:solidFill>
              </a:rPr>
              <a:t>Los papeles de trabajo se resguardan 5 años y los informes 10 años</a:t>
            </a:r>
            <a:endParaRPr lang="es-SV" sz="1400" b="1" dirty="0">
              <a:solidFill>
                <a:srgbClr val="FFFFFF"/>
              </a:solidFill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s-ES_tradnl" sz="1400" b="1" dirty="0" smtClean="0">
                <a:solidFill>
                  <a:srgbClr val="FFFFFF"/>
                </a:solidFill>
              </a:rPr>
              <a:t> </a:t>
            </a:r>
            <a:endParaRPr lang="es-ES" sz="1400" b="1" dirty="0" smtClean="0">
              <a:solidFill>
                <a:srgbClr val="FFFFFF"/>
              </a:solidFill>
            </a:endParaRPr>
          </a:p>
        </p:txBody>
      </p:sp>
      <p:sp>
        <p:nvSpPr>
          <p:cNvPr id="48" name="CuadroTexto 47"/>
          <p:cNvSpPr txBox="1"/>
          <p:nvPr/>
        </p:nvSpPr>
        <p:spPr>
          <a:xfrm>
            <a:off x="8770449" y="2407775"/>
            <a:ext cx="3228109" cy="249299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SV" sz="1600" b="1" dirty="0" smtClean="0">
                <a:solidFill>
                  <a:srgbClr val="FFFFFF"/>
                </a:solidFill>
              </a:rPr>
              <a:t>Fase de Informe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SV" sz="1400" dirty="0" smtClean="0">
                <a:solidFill>
                  <a:srgbClr val="FFFFFF"/>
                </a:solidFill>
              </a:rPr>
              <a:t>Informe de Auditoría de Gestión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SV" sz="1400" dirty="0">
                <a:solidFill>
                  <a:srgbClr val="FFFFFF"/>
                </a:solidFill>
              </a:rPr>
              <a:t>El auditor </a:t>
            </a:r>
            <a:r>
              <a:rPr lang="es-SV" sz="1400" dirty="0" smtClean="0">
                <a:solidFill>
                  <a:srgbClr val="FFFFFF"/>
                </a:solidFill>
              </a:rPr>
              <a:t>refiere </a:t>
            </a:r>
            <a:r>
              <a:rPr lang="es-SV" sz="1400" dirty="0">
                <a:solidFill>
                  <a:srgbClr val="FFFFFF"/>
                </a:solidFill>
              </a:rPr>
              <a:t>en el informe todos los casos importantes de incumplimiento y de abuso que se encontraron durante o en relación con la auditoría</a:t>
            </a:r>
            <a:r>
              <a:rPr lang="es-SV" sz="1400" dirty="0" smtClean="0">
                <a:solidFill>
                  <a:srgbClr val="FFFFFF"/>
                </a:solidFill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SV" sz="1400" dirty="0" smtClean="0">
                <a:solidFill>
                  <a:srgbClr val="FFFFFF"/>
                </a:solidFill>
              </a:rPr>
              <a:t>El Auditor cuando sea necesario podrá hacer recomendaciones</a:t>
            </a:r>
          </a:p>
          <a:p>
            <a:endParaRPr lang="es-SV" sz="1400" dirty="0" smtClean="0">
              <a:solidFill>
                <a:srgbClr val="FFFFFF"/>
              </a:solidFill>
            </a:endParaRPr>
          </a:p>
          <a:p>
            <a:endParaRPr lang="es-SV" sz="1400" dirty="0" smtClean="0">
              <a:solidFill>
                <a:srgbClr val="FFFFFF"/>
              </a:solidFill>
            </a:endParaRPr>
          </a:p>
        </p:txBody>
      </p:sp>
      <p:pic>
        <p:nvPicPr>
          <p:cNvPr id="8" name="Imagen 7" descr="Descripción: http://www.cortedecuentas.gob.sv/images/logoycint.png"/>
          <p:cNvPicPr/>
          <p:nvPr/>
        </p:nvPicPr>
        <p:blipFill>
          <a:blip r:embed="rId3"/>
          <a:srcRect r="71587"/>
          <a:stretch>
            <a:fillRect/>
          </a:stretch>
        </p:blipFill>
        <p:spPr bwMode="auto">
          <a:xfrm>
            <a:off x="11002133" y="185216"/>
            <a:ext cx="956709" cy="879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uadroTexto 8"/>
          <p:cNvSpPr txBox="1"/>
          <p:nvPr/>
        </p:nvSpPr>
        <p:spPr>
          <a:xfrm>
            <a:off x="171763" y="3654270"/>
            <a:ext cx="4017711" cy="2933111"/>
          </a:xfrm>
          <a:prstGeom prst="rect">
            <a:avLst/>
          </a:prstGeom>
          <a:solidFill>
            <a:schemeClr val="accent2">
              <a:lumMod val="5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s-ES" sz="1600" b="1" dirty="0" smtClean="0">
                <a:solidFill>
                  <a:schemeClr val="bg1"/>
                </a:solidFill>
              </a:rPr>
              <a:t>Fase de Planificación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s-SV" sz="1400" dirty="0">
                <a:solidFill>
                  <a:srgbClr val="FFFFFF"/>
                </a:solidFill>
              </a:rPr>
              <a:t>Conocimiento de la </a:t>
            </a:r>
            <a:r>
              <a:rPr lang="es-SV" sz="1400" dirty="0" smtClean="0">
                <a:solidFill>
                  <a:srgbClr val="FFFFFF"/>
                </a:solidFill>
              </a:rPr>
              <a:t>Entidad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s-SV" sz="1400" dirty="0">
                <a:solidFill>
                  <a:srgbClr val="FFFFFF"/>
                </a:solidFill>
              </a:rPr>
              <a:t>El Auditor Administra el Riesgo de la Auditoría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s-SV" sz="1400" dirty="0" smtClean="0">
                <a:solidFill>
                  <a:srgbClr val="FFFFFF"/>
                </a:solidFill>
              </a:rPr>
              <a:t> Considerar </a:t>
            </a:r>
            <a:r>
              <a:rPr lang="es-SV" sz="1400" dirty="0">
                <a:solidFill>
                  <a:srgbClr val="FFFFFF"/>
                </a:solidFill>
              </a:rPr>
              <a:t>conjuntamente los objetivos y alcance, que están relacionados entre si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s-SV" sz="1400" dirty="0">
                <a:solidFill>
                  <a:srgbClr val="FFFFFF"/>
                </a:solidFill>
              </a:rPr>
              <a:t> </a:t>
            </a:r>
            <a:r>
              <a:rPr lang="es-SV" sz="1400" dirty="0" smtClean="0">
                <a:solidFill>
                  <a:srgbClr val="FFFFFF"/>
                </a:solidFill>
              </a:rPr>
              <a:t>Describir </a:t>
            </a:r>
            <a:r>
              <a:rPr lang="es-SV" sz="1400" dirty="0">
                <a:solidFill>
                  <a:srgbClr val="FFFFFF"/>
                </a:solidFill>
              </a:rPr>
              <a:t>un alcance que defina claramente el ámbito, duración y naturaleza de la auditoría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s-SV" sz="1400" dirty="0">
                <a:solidFill>
                  <a:srgbClr val="FFFFFF"/>
                </a:solidFill>
              </a:rPr>
              <a:t>Uso de  métodos que mejor permitan la recolección eficiente y eficaz de datos de la auditoría</a:t>
            </a:r>
          </a:p>
        </p:txBody>
      </p:sp>
      <p:sp>
        <p:nvSpPr>
          <p:cNvPr id="10" name="Flecha curvada hacia arriba 9"/>
          <p:cNvSpPr/>
          <p:nvPr/>
        </p:nvSpPr>
        <p:spPr>
          <a:xfrm rot="768214" flipV="1">
            <a:off x="8319326" y="1555312"/>
            <a:ext cx="1777123" cy="697063"/>
          </a:xfrm>
          <a:prstGeom prst="curvedUpArrow">
            <a:avLst>
              <a:gd name="adj1" fmla="val 23104"/>
              <a:gd name="adj2" fmla="val 76824"/>
              <a:gd name="adj3" fmla="val 6120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4" name="Flecha curvada hacia arriba 3"/>
          <p:cNvSpPr/>
          <p:nvPr/>
        </p:nvSpPr>
        <p:spPr>
          <a:xfrm>
            <a:off x="4308398" y="5950039"/>
            <a:ext cx="1422701" cy="609057"/>
          </a:xfrm>
          <a:prstGeom prst="curvedUpArrow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6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áfico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3309838"/>
              </p:ext>
            </p:extLst>
          </p:nvPr>
        </p:nvGraphicFramePr>
        <p:xfrm>
          <a:off x="2371929" y="1617809"/>
          <a:ext cx="9586913" cy="41506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4" name="Grupo 3"/>
          <p:cNvGrpSpPr/>
          <p:nvPr/>
        </p:nvGrpSpPr>
        <p:grpSpPr>
          <a:xfrm>
            <a:off x="818598" y="2452287"/>
            <a:ext cx="2526164" cy="3189378"/>
            <a:chOff x="-238953" y="1820772"/>
            <a:chExt cx="4768205" cy="3530978"/>
          </a:xfrm>
        </p:grpSpPr>
        <p:sp>
          <p:nvSpPr>
            <p:cNvPr id="5" name="Rectángulo 4"/>
            <p:cNvSpPr/>
            <p:nvPr/>
          </p:nvSpPr>
          <p:spPr>
            <a:xfrm>
              <a:off x="-238953" y="2555210"/>
              <a:ext cx="3833048" cy="187407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s-ES" sz="4000" b="0" cap="none" spc="0" dirty="0" smtClean="0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64%</a:t>
              </a:r>
              <a:r>
                <a:rPr lang="es-ES" sz="2800" b="0" cap="none" spc="0" dirty="0" smtClean="0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 </a:t>
              </a:r>
            </a:p>
            <a:p>
              <a:pPr algn="ctr"/>
              <a:r>
                <a:rPr lang="es-ES" sz="1600" dirty="0" smtClean="0">
                  <a:solidFill>
                    <a:srgbClr val="FF0000"/>
                  </a:solidFill>
                </a:rPr>
                <a:t>Requisitos </a:t>
              </a:r>
              <a:r>
                <a:rPr lang="es-ES" sz="1600" dirty="0">
                  <a:solidFill>
                    <a:srgbClr val="FF0000"/>
                  </a:solidFill>
                </a:rPr>
                <a:t>de las ISSAI </a:t>
              </a:r>
              <a:endParaRPr lang="es-ES" sz="1600" dirty="0" smtClean="0">
                <a:solidFill>
                  <a:srgbClr val="FF0000"/>
                </a:solidFill>
              </a:endParaRPr>
            </a:p>
            <a:p>
              <a:pPr algn="ctr"/>
              <a:r>
                <a:rPr lang="es-ES" sz="1600" dirty="0" smtClean="0">
                  <a:solidFill>
                    <a:srgbClr val="FF0000"/>
                  </a:solidFill>
                </a:rPr>
                <a:t>con necesidades </a:t>
              </a:r>
            </a:p>
            <a:p>
              <a:pPr algn="ctr"/>
              <a:r>
                <a:rPr lang="es-ES" sz="1600" dirty="0" smtClean="0">
                  <a:solidFill>
                    <a:srgbClr val="FF0000"/>
                  </a:solidFill>
                </a:rPr>
                <a:t>específicas para </a:t>
              </a:r>
              <a:endParaRPr lang="es-ES" sz="1600" dirty="0">
                <a:solidFill>
                  <a:srgbClr val="FF0000"/>
                </a:solidFill>
              </a:endParaRPr>
            </a:p>
            <a:p>
              <a:pPr algn="ctr"/>
              <a:r>
                <a:rPr lang="es-ES" sz="1600" dirty="0" smtClean="0">
                  <a:solidFill>
                    <a:srgbClr val="FF0000"/>
                  </a:solidFill>
                </a:rPr>
                <a:t>su </a:t>
              </a:r>
              <a:r>
                <a:rPr lang="es-ES" sz="1600" dirty="0">
                  <a:solidFill>
                    <a:srgbClr val="FF0000"/>
                  </a:solidFill>
                </a:rPr>
                <a:t>cumplimiento</a:t>
              </a:r>
              <a:endParaRPr lang="es-ES" sz="1600" b="0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6" name="Abrir llave 5"/>
            <p:cNvSpPr/>
            <p:nvPr/>
          </p:nvSpPr>
          <p:spPr>
            <a:xfrm>
              <a:off x="4177498" y="1820772"/>
              <a:ext cx="351754" cy="3530978"/>
            </a:xfrm>
            <a:prstGeom prst="leftBrace">
              <a:avLst/>
            </a:prstGeom>
            <a:ln w="28575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s-ES">
                <a:solidFill>
                  <a:srgbClr val="FF0000"/>
                </a:solidFill>
              </a:endParaRPr>
            </a:p>
          </p:txBody>
        </p:sp>
      </p:grpSp>
      <p:sp>
        <p:nvSpPr>
          <p:cNvPr id="2" name="Rectángulo 1"/>
          <p:cNvSpPr/>
          <p:nvPr/>
        </p:nvSpPr>
        <p:spPr>
          <a:xfrm>
            <a:off x="616496" y="341779"/>
            <a:ext cx="1038563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SV" sz="3600" dirty="0" smtClean="0">
                <a:solidFill>
                  <a:srgbClr val="996633"/>
                </a:solidFill>
              </a:rPr>
              <a:t>Identificación de </a:t>
            </a:r>
            <a:r>
              <a:rPr lang="es-SV" sz="3600" dirty="0">
                <a:solidFill>
                  <a:srgbClr val="996633"/>
                </a:solidFill>
              </a:rPr>
              <a:t>Necesidades para Realizar </a:t>
            </a:r>
            <a:r>
              <a:rPr lang="es-SV" sz="3600" dirty="0" smtClean="0">
                <a:solidFill>
                  <a:srgbClr val="996633"/>
                </a:solidFill>
              </a:rPr>
              <a:t>Auditoría </a:t>
            </a:r>
            <a:r>
              <a:rPr lang="es-SV" sz="3600" dirty="0">
                <a:solidFill>
                  <a:srgbClr val="996633"/>
                </a:solidFill>
              </a:rPr>
              <a:t>de </a:t>
            </a:r>
            <a:r>
              <a:rPr lang="es-SV" sz="3600" dirty="0" smtClean="0">
                <a:solidFill>
                  <a:srgbClr val="996633"/>
                </a:solidFill>
              </a:rPr>
              <a:t>Desempeño:</a:t>
            </a:r>
            <a:endParaRPr lang="es-ES" sz="3600" dirty="0">
              <a:solidFill>
                <a:srgbClr val="996633"/>
              </a:solidFill>
            </a:endParaRPr>
          </a:p>
          <a:p>
            <a:pPr lvl="0"/>
            <a:r>
              <a:rPr lang="es-SV" sz="2800" dirty="0" smtClean="0">
                <a:solidFill>
                  <a:srgbClr val="3366FF"/>
                </a:solidFill>
              </a:rPr>
              <a:t>Cuantificación de la Brecha en Auditoría de Desempeño</a:t>
            </a:r>
            <a:endParaRPr lang="es-ES" sz="2800" dirty="0">
              <a:solidFill>
                <a:srgbClr val="3366FF"/>
              </a:solidFill>
            </a:endParaRPr>
          </a:p>
        </p:txBody>
      </p:sp>
      <p:pic>
        <p:nvPicPr>
          <p:cNvPr id="7" name="Imagen 6" descr="Descripción: http://www.cortedecuentas.gob.sv/images/logoycint.png"/>
          <p:cNvPicPr/>
          <p:nvPr/>
        </p:nvPicPr>
        <p:blipFill>
          <a:blip r:embed="rId5"/>
          <a:srcRect r="71587"/>
          <a:stretch>
            <a:fillRect/>
          </a:stretch>
        </p:blipFill>
        <p:spPr bwMode="auto">
          <a:xfrm>
            <a:off x="11002133" y="185216"/>
            <a:ext cx="956709" cy="879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13399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77626" y="339857"/>
            <a:ext cx="109728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s-SV" sz="4000" dirty="0">
                <a:solidFill>
                  <a:srgbClr val="996633"/>
                </a:solidFill>
              </a:rPr>
              <a:t>Identificación de Necesidades para Realizar </a:t>
            </a:r>
            <a:r>
              <a:rPr lang="es-SV" sz="4000" dirty="0" smtClean="0">
                <a:solidFill>
                  <a:srgbClr val="996633"/>
                </a:solidFill>
              </a:rPr>
              <a:t>Auditoría </a:t>
            </a:r>
            <a:r>
              <a:rPr lang="es-SV" sz="4000" dirty="0">
                <a:solidFill>
                  <a:srgbClr val="996633"/>
                </a:solidFill>
              </a:rPr>
              <a:t>de Desempeño</a:t>
            </a:r>
            <a:r>
              <a:rPr lang="es-SV" sz="4000" dirty="0" smtClean="0">
                <a:solidFill>
                  <a:srgbClr val="996633"/>
                </a:solidFill>
              </a:rPr>
              <a:t>:</a:t>
            </a:r>
            <a:r>
              <a:rPr lang="es-ES" sz="4000" dirty="0" smtClean="0"/>
              <a:t> 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sz="3100" dirty="0" smtClean="0">
                <a:solidFill>
                  <a:srgbClr val="3366FF"/>
                </a:solidFill>
              </a:rPr>
              <a:t>Necesidades Especificas</a:t>
            </a:r>
            <a:endParaRPr lang="es-ES" sz="3100" dirty="0">
              <a:solidFill>
                <a:srgbClr val="3366FF"/>
              </a:solidFill>
            </a:endParaRPr>
          </a:p>
        </p:txBody>
      </p:sp>
      <p:graphicFrame>
        <p:nvGraphicFramePr>
          <p:cNvPr id="6" name="Marcador de contenido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43048872"/>
              </p:ext>
            </p:extLst>
          </p:nvPr>
        </p:nvGraphicFramePr>
        <p:xfrm>
          <a:off x="681038" y="2218765"/>
          <a:ext cx="10972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Imagen 3" descr="Descripción: http://www.cortedecuentas.gob.sv/images/logoycint.png"/>
          <p:cNvPicPr/>
          <p:nvPr/>
        </p:nvPicPr>
        <p:blipFill>
          <a:blip r:embed="rId8"/>
          <a:srcRect r="71587"/>
          <a:stretch>
            <a:fillRect/>
          </a:stretch>
        </p:blipFill>
        <p:spPr bwMode="auto">
          <a:xfrm>
            <a:off x="11002133" y="185216"/>
            <a:ext cx="956709" cy="879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21647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Marcador de contenido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1406952"/>
              </p:ext>
            </p:extLst>
          </p:nvPr>
        </p:nvGraphicFramePr>
        <p:xfrm>
          <a:off x="488576" y="2003612"/>
          <a:ext cx="10972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Imagen 7" descr="Descripción: http://www.cortedecuentas.gob.sv/images/logoycint.png"/>
          <p:cNvPicPr/>
          <p:nvPr/>
        </p:nvPicPr>
        <p:blipFill>
          <a:blip r:embed="rId8"/>
          <a:srcRect r="71587"/>
          <a:stretch>
            <a:fillRect/>
          </a:stretch>
        </p:blipFill>
        <p:spPr bwMode="auto">
          <a:xfrm>
            <a:off x="11002133" y="185216"/>
            <a:ext cx="956709" cy="879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ítulo 1"/>
          <p:cNvSpPr>
            <a:spLocks noGrp="1"/>
          </p:cNvSpPr>
          <p:nvPr>
            <p:ph type="title"/>
          </p:nvPr>
        </p:nvSpPr>
        <p:spPr>
          <a:xfrm>
            <a:off x="277626" y="339857"/>
            <a:ext cx="109728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s-SV" sz="4000" dirty="0">
                <a:solidFill>
                  <a:srgbClr val="996633"/>
                </a:solidFill>
              </a:rPr>
              <a:t>Identificación de Necesidades para </a:t>
            </a:r>
            <a:r>
              <a:rPr lang="es-SV" sz="4000" dirty="0" smtClean="0">
                <a:solidFill>
                  <a:srgbClr val="996633"/>
                </a:solidFill>
              </a:rPr>
              <a:t>Realizar Auditoría </a:t>
            </a:r>
            <a:r>
              <a:rPr lang="es-SV" sz="4000" dirty="0">
                <a:solidFill>
                  <a:srgbClr val="996633"/>
                </a:solidFill>
              </a:rPr>
              <a:t>de Desempeño</a:t>
            </a:r>
            <a:r>
              <a:rPr lang="es-SV" sz="4000" dirty="0" smtClean="0">
                <a:solidFill>
                  <a:srgbClr val="996633"/>
                </a:solidFill>
              </a:rPr>
              <a:t>:</a:t>
            </a:r>
            <a:r>
              <a:rPr lang="es-ES" sz="4000" dirty="0" smtClean="0"/>
              <a:t> 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sz="3100" dirty="0" smtClean="0">
                <a:solidFill>
                  <a:srgbClr val="3366FF"/>
                </a:solidFill>
              </a:rPr>
              <a:t>Necesidades Especificas</a:t>
            </a:r>
            <a:endParaRPr lang="es-ES" sz="3100" dirty="0">
              <a:solidFill>
                <a:srgbClr val="33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891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11211</TotalTime>
  <Words>605</Words>
  <Application>Microsoft Office PowerPoint</Application>
  <PresentationFormat>Personalizado</PresentationFormat>
  <Paragraphs>87</Paragraphs>
  <Slides>13</Slides>
  <Notes>2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4" baseType="lpstr">
      <vt:lpstr>Tema de Office</vt:lpstr>
      <vt:lpstr>HACIA LA IMPLEMENTACIÓN DE  AUDITORÍAS DE DESEMPEÑO  EN EL SALVADOR</vt:lpstr>
      <vt:lpstr>OBJETIVO:</vt:lpstr>
      <vt:lpstr>Contenido:</vt:lpstr>
      <vt:lpstr>Antecedentes de Auditoría de desempeño en la CCR: Mandato Legal de la CCR sobre Auditoría de Desempeño</vt:lpstr>
      <vt:lpstr>Antecedentes de Auditoría de desempeño en la CCR:  Evolución de la Auditoría de Desempeño en El Salvador </vt:lpstr>
      <vt:lpstr>Antecedentes de Auditoría de desempeño en la CCR: Proceso Actual de la Auditoría de Gestión </vt:lpstr>
      <vt:lpstr>Presentación de PowerPoint</vt:lpstr>
      <vt:lpstr>Identificación de Necesidades para Realizar Auditoría de Desempeño:  Necesidades Especificas</vt:lpstr>
      <vt:lpstr>Identificación de Necesidades para Realizar Auditoría de Desempeño:  Necesidades Especificas</vt:lpstr>
      <vt:lpstr>Proceso de Implementación de las ISSAI en Auditoría de Desempeño Modelo de Desarrollo Institucional y Plan de Acción  </vt:lpstr>
      <vt:lpstr>Presentación de PowerPoint</vt:lpstr>
      <vt:lpstr>Presentación de PowerPoint</vt:lpstr>
      <vt:lpstr> GRACIAS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Hacia la Implementación de la Auditoría de Desempeño en El Salvador</dc:title>
  <dc:creator>SONNEL MARQUEZ</dc:creator>
  <cp:lastModifiedBy>Nelly Claudia Urbina Fernandez</cp:lastModifiedBy>
  <cp:revision>93</cp:revision>
  <dcterms:created xsi:type="dcterms:W3CDTF">2015-07-23T15:26:05Z</dcterms:created>
  <dcterms:modified xsi:type="dcterms:W3CDTF">2015-08-13T01:25:38Z</dcterms:modified>
</cp:coreProperties>
</file>