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7" r:id="rId2"/>
    <p:sldId id="269" r:id="rId3"/>
    <p:sldId id="270" r:id="rId4"/>
    <p:sldId id="277" r:id="rId5"/>
    <p:sldId id="272" r:id="rId6"/>
    <p:sldId id="271" r:id="rId7"/>
    <p:sldId id="273" r:id="rId8"/>
    <p:sldId id="274" r:id="rId9"/>
    <p:sldId id="275" r:id="rId10"/>
    <p:sldId id="276" r:id="rId11"/>
  </p:sldIdLst>
  <p:sldSz cx="12192000" cy="6858000"/>
  <p:notesSz cx="6808788" cy="9940925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3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1" y="4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03F1A-54F2-4F64-8A79-83F3E74562C9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2C30-7662-44B2-83BE-392755E177C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48663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86958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1481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4204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45441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7942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818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48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87636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3651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441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0829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73402-DAE0-43D7-AD92-2358DED3A87F}" type="datetimeFigureOut">
              <a:rPr lang="sk-SK" smtClean="0"/>
              <a:t>14. 11. 2017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2E712-6832-497A-AEB1-15B7A2BA0C6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3308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cid:image003.jpg@01CF4D1D.8FDB7BB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Zástupný symbol čísla snímky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fld id="{008044C7-C7A7-40CC-8C7C-74763956221C}" type="slidenum">
              <a:rPr lang="sk-SK"/>
              <a:pPr/>
              <a:t>1</a:t>
            </a:fld>
            <a:endParaRPr lang="sk-SK"/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1828800" y="457200"/>
            <a:ext cx="8686800" cy="838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en-US" sz="2400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952626" y="1714488"/>
            <a:ext cx="8501093" cy="46434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indent="-609600">
              <a:spcAft>
                <a:spcPts val="1200"/>
              </a:spcAft>
              <a:buClr>
                <a:srgbClr val="663300"/>
              </a:buClr>
              <a:defRPr/>
            </a:pPr>
            <a:endParaRPr lang="en-US" sz="2400" dirty="0">
              <a:latin typeface="Arial"/>
              <a:ea typeface="+mj-ea"/>
              <a:cs typeface="+mj-cs"/>
            </a:endParaRPr>
          </a:p>
          <a:p>
            <a:pPr marL="609600" indent="-609600">
              <a:buClr>
                <a:srgbClr val="663300"/>
              </a:buClr>
              <a:defRPr/>
            </a:pPr>
            <a:r>
              <a:rPr lang="en-US" sz="2400" dirty="0">
                <a:latin typeface="Arial"/>
                <a:ea typeface="+mj-ea"/>
                <a:cs typeface="+mj-cs"/>
              </a:rPr>
              <a:t>		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SzPct val="70000"/>
              <a:buFont typeface="Arial" pitchFamily="34" charset="0"/>
              <a:buChar char="•"/>
              <a:defRPr/>
            </a:pPr>
            <a:endParaRPr lang="sk-SK" sz="2800" dirty="0">
              <a:solidFill>
                <a:srgbClr val="C00000"/>
              </a:solidFill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SzPct val="70000"/>
              <a:defRPr/>
            </a:pPr>
            <a:endParaRPr lang="sk-SK" sz="2800" dirty="0">
              <a:solidFill>
                <a:srgbClr val="C00000"/>
              </a:solidFill>
            </a:endParaRPr>
          </a:p>
          <a:p>
            <a:pPr marL="342900" indent="-342900" algn="ctr">
              <a:lnSpc>
                <a:spcPct val="90000"/>
              </a:lnSpc>
              <a:buClr>
                <a:schemeClr val="accent1"/>
              </a:buClr>
              <a:buSzPct val="70000"/>
              <a:defRPr/>
            </a:pPr>
            <a:endParaRPr lang="sk-SK" sz="2800" dirty="0">
              <a:solidFill>
                <a:srgbClr val="C00000"/>
              </a:solidFill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1" y="10716"/>
            <a:ext cx="12191999" cy="6847284"/>
          </a:xfrm>
          <a:prstGeom prst="rect">
            <a:avLst/>
          </a:prstGeom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17" name="Obrázok 16" descr="logo male_RGB (4)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lokTextu 4"/>
          <p:cNvSpPr txBox="1"/>
          <p:nvPr/>
        </p:nvSpPr>
        <p:spPr>
          <a:xfrm>
            <a:off x="47301" y="2045257"/>
            <a:ext cx="120722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7200" b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INTOSAI  </a:t>
            </a:r>
            <a:r>
              <a:rPr lang="sk-SK" sz="7200" b="1" dirty="0" err="1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Independence</a:t>
            </a:r>
            <a:r>
              <a:rPr lang="sk-SK" sz="7200" b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sk-SK" sz="7200" b="1" dirty="0" err="1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project</a:t>
            </a:r>
            <a:r>
              <a:rPr lang="sk-SK" sz="7200" b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sk-SK" sz="7200" b="1" dirty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a</a:t>
            </a:r>
            <a:r>
              <a:rPr lang="sk-SK" sz="7200" b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nd </a:t>
            </a:r>
            <a:r>
              <a:rPr lang="sk-SK" sz="7200" b="1" dirty="0" err="1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its</a:t>
            </a:r>
            <a:r>
              <a:rPr lang="sk-SK" sz="7200" b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peer review  </a:t>
            </a:r>
            <a:endParaRPr lang="sk-SK" sz="7200" b="1" dirty="0">
              <a:ln w="190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0" name="Obrázok 9" descr="D:\Desktop\img_logo-violet_intern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BlokTextu 5"/>
          <p:cNvSpPr txBox="1"/>
          <p:nvPr/>
        </p:nvSpPr>
        <p:spPr>
          <a:xfrm>
            <a:off x="1952626" y="4728627"/>
            <a:ext cx="6786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5400" b="1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Ľubomír Andrassy</a:t>
            </a:r>
          </a:p>
          <a:p>
            <a:r>
              <a:rPr lang="sk-SK" sz="5400" b="1" dirty="0" smtClean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SAI of Slovakia </a:t>
            </a:r>
            <a:endParaRPr lang="sk-SK" sz="5400" b="1" dirty="0">
              <a:ln w="3175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88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ok 6" descr="http://www.cowfunding.fr/uploads/projet_image/img_image/merci21-174.jpg"/>
          <p:cNvPicPr/>
          <p:nvPr/>
        </p:nvPicPr>
        <p:blipFill>
          <a:blip r:embed="rId5" r:link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1022" y="1295400"/>
            <a:ext cx="115443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254000"/>
          </a:effectLst>
          <a:scene3d>
            <a:camera prst="orthographicFront"/>
            <a:lightRig rig="threePt" dir="t"/>
          </a:scene3d>
          <a:sp3d extrusionH="139700">
            <a:bevelB prst="slope"/>
          </a:sp3d>
        </p:spPr>
      </p:pic>
    </p:spTree>
    <p:extLst>
      <p:ext uri="{BB962C8B-B14F-4D97-AF65-F5344CB8AC3E}">
        <p14:creationId xmlns:p14="http://schemas.microsoft.com/office/powerpoint/2010/main" val="210820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Zástupný symbol čísla snímky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fld id="{008044C7-C7A7-40CC-8C7C-74763956221C}" type="slidenum">
              <a:rPr lang="sk-SK"/>
              <a:pPr/>
              <a:t>2</a:t>
            </a:fld>
            <a:endParaRPr lang="sk-SK"/>
          </a:p>
        </p:txBody>
      </p:sp>
      <p:grpSp>
        <p:nvGrpSpPr>
          <p:cNvPr id="11" name="Skupina 10"/>
          <p:cNvGrpSpPr/>
          <p:nvPr/>
        </p:nvGrpSpPr>
        <p:grpSpPr>
          <a:xfrm>
            <a:off x="4422903" y="1784854"/>
            <a:ext cx="2922674" cy="2804901"/>
            <a:chOff x="4775726" y="2822938"/>
            <a:chExt cx="2202503" cy="2202503"/>
          </a:xfrm>
        </p:grpSpPr>
        <p:sp>
          <p:nvSpPr>
            <p:cNvPr id="12" name="Ovál 11"/>
            <p:cNvSpPr/>
            <p:nvPr/>
          </p:nvSpPr>
          <p:spPr>
            <a:xfrm>
              <a:off x="4775726" y="2822938"/>
              <a:ext cx="2202503" cy="220250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Ovál 4"/>
            <p:cNvSpPr/>
            <p:nvPr/>
          </p:nvSpPr>
          <p:spPr>
            <a:xfrm>
              <a:off x="5098275" y="3145487"/>
              <a:ext cx="1557405" cy="15574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305" tIns="27305" rIns="27305" bIns="27305" numCol="1" spcCol="1270" anchor="ctr" anchorCtr="0">
              <a:noAutofit/>
            </a:bodyPr>
            <a:lstStyle/>
            <a:p>
              <a:pPr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300"/>
            </a:p>
          </p:txBody>
        </p:sp>
      </p:grpSp>
      <p:sp>
        <p:nvSpPr>
          <p:cNvPr id="3" name="BlokTextu 2"/>
          <p:cNvSpPr txBox="1"/>
          <p:nvPr/>
        </p:nvSpPr>
        <p:spPr>
          <a:xfrm>
            <a:off x="4436000" y="1924002"/>
            <a:ext cx="28819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4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Calibri" panose="020F0502020204030204" pitchFamily="34" charset="0"/>
              </a:rPr>
              <a:t>21st </a:t>
            </a:r>
          </a:p>
          <a:p>
            <a:pPr algn="ctr"/>
            <a:r>
              <a:rPr lang="sk-SK" sz="4400" b="1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Calibri" panose="020F0502020204030204" pitchFamily="34" charset="0"/>
              </a:rPr>
              <a:t>century</a:t>
            </a:r>
            <a:endParaRPr lang="sk-SK" sz="44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r>
              <a:rPr lang="sk-SK" sz="4400" b="1" dirty="0" err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Calibri" panose="020F0502020204030204" pitchFamily="34" charset="0"/>
              </a:rPr>
              <a:t>challenges</a:t>
            </a:r>
            <a:endParaRPr lang="sk-SK" sz="4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Skupina 13"/>
          <p:cNvGrpSpPr/>
          <p:nvPr/>
        </p:nvGrpSpPr>
        <p:grpSpPr>
          <a:xfrm>
            <a:off x="7916481" y="2439255"/>
            <a:ext cx="1715615" cy="454041"/>
            <a:chOff x="-244745" y="541257"/>
            <a:chExt cx="2178612" cy="1542966"/>
          </a:xfrm>
        </p:grpSpPr>
        <p:sp>
          <p:nvSpPr>
            <p:cNvPr id="15" name="Zaoblený obdĺžnik 14"/>
            <p:cNvSpPr/>
            <p:nvPr/>
          </p:nvSpPr>
          <p:spPr>
            <a:xfrm>
              <a:off x="-244745" y="541257"/>
              <a:ext cx="2178612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17" name="Skupina 16"/>
          <p:cNvGrpSpPr/>
          <p:nvPr/>
        </p:nvGrpSpPr>
        <p:grpSpPr>
          <a:xfrm>
            <a:off x="1442369" y="2614173"/>
            <a:ext cx="1684024" cy="891830"/>
            <a:chOff x="5159" y="586449"/>
            <a:chExt cx="1928707" cy="2095757"/>
          </a:xfrm>
        </p:grpSpPr>
        <p:sp>
          <p:nvSpPr>
            <p:cNvPr id="18" name="Zaoblený obdĺžnik 17"/>
            <p:cNvSpPr/>
            <p:nvPr/>
          </p:nvSpPr>
          <p:spPr>
            <a:xfrm>
              <a:off x="5159" y="1139240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20" name="Skupina 19"/>
          <p:cNvGrpSpPr/>
          <p:nvPr/>
        </p:nvGrpSpPr>
        <p:grpSpPr>
          <a:xfrm>
            <a:off x="8439411" y="3193494"/>
            <a:ext cx="1872834" cy="1037041"/>
            <a:chOff x="5159" y="541257"/>
            <a:chExt cx="1928707" cy="1542966"/>
          </a:xfrm>
        </p:grpSpPr>
        <p:sp>
          <p:nvSpPr>
            <p:cNvPr id="21" name="Zaoblený obdĺžnik 20"/>
            <p:cNvSpPr/>
            <p:nvPr/>
          </p:nvSpPr>
          <p:spPr>
            <a:xfrm>
              <a:off x="5159" y="541257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23" name="Skupina 22"/>
          <p:cNvGrpSpPr/>
          <p:nvPr/>
        </p:nvGrpSpPr>
        <p:grpSpPr>
          <a:xfrm>
            <a:off x="8311240" y="4634625"/>
            <a:ext cx="2001005" cy="742374"/>
            <a:chOff x="5159" y="541257"/>
            <a:chExt cx="1928707" cy="1542966"/>
          </a:xfrm>
        </p:grpSpPr>
        <p:sp>
          <p:nvSpPr>
            <p:cNvPr id="24" name="Zaoblený obdĺžnik 23"/>
            <p:cNvSpPr/>
            <p:nvPr/>
          </p:nvSpPr>
          <p:spPr>
            <a:xfrm>
              <a:off x="5159" y="541257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26" name="Skupina 25"/>
          <p:cNvGrpSpPr/>
          <p:nvPr/>
        </p:nvGrpSpPr>
        <p:grpSpPr>
          <a:xfrm>
            <a:off x="2214082" y="1442975"/>
            <a:ext cx="2249505" cy="1078520"/>
            <a:chOff x="5159" y="541257"/>
            <a:chExt cx="1928707" cy="1542966"/>
          </a:xfrm>
        </p:grpSpPr>
        <p:sp>
          <p:nvSpPr>
            <p:cNvPr id="27" name="Zaoblený obdĺžnik 26"/>
            <p:cNvSpPr/>
            <p:nvPr/>
          </p:nvSpPr>
          <p:spPr>
            <a:xfrm>
              <a:off x="5159" y="541257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32" name="Skupina 31"/>
          <p:cNvGrpSpPr/>
          <p:nvPr/>
        </p:nvGrpSpPr>
        <p:grpSpPr>
          <a:xfrm>
            <a:off x="1960835" y="3875419"/>
            <a:ext cx="1985848" cy="1196089"/>
            <a:chOff x="17227" y="-956517"/>
            <a:chExt cx="1928707" cy="2995548"/>
          </a:xfrm>
        </p:grpSpPr>
        <p:sp>
          <p:nvSpPr>
            <p:cNvPr id="33" name="Zaoblený obdĺžnik 32"/>
            <p:cNvSpPr/>
            <p:nvPr/>
          </p:nvSpPr>
          <p:spPr>
            <a:xfrm>
              <a:off x="17227" y="-956517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38" name="Skupina 37"/>
          <p:cNvGrpSpPr/>
          <p:nvPr/>
        </p:nvGrpSpPr>
        <p:grpSpPr>
          <a:xfrm>
            <a:off x="7247401" y="1410410"/>
            <a:ext cx="1503935" cy="748887"/>
            <a:chOff x="5159" y="541257"/>
            <a:chExt cx="1928707" cy="1542966"/>
          </a:xfrm>
        </p:grpSpPr>
        <p:sp>
          <p:nvSpPr>
            <p:cNvPr id="39" name="Zaoblený obdĺžnik 38"/>
            <p:cNvSpPr/>
            <p:nvPr/>
          </p:nvSpPr>
          <p:spPr>
            <a:xfrm>
              <a:off x="5159" y="541257"/>
              <a:ext cx="1928707" cy="15429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sp>
        <p:nvSpPr>
          <p:cNvPr id="4" name="BlokTextu 3"/>
          <p:cNvSpPr txBox="1"/>
          <p:nvPr/>
        </p:nvSpPr>
        <p:spPr>
          <a:xfrm>
            <a:off x="5169601" y="987728"/>
            <a:ext cx="1954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err="1">
                <a:solidFill>
                  <a:schemeClr val="bg1"/>
                </a:solidFill>
                <a:latin typeface="+mj-lt"/>
              </a:rPr>
              <a:t>demography</a:t>
            </a:r>
            <a:r>
              <a:rPr lang="sk-SK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2309065" y="1489126"/>
            <a:ext cx="2196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err="1">
                <a:latin typeface="+mj-lt"/>
              </a:rPr>
              <a:t>sustainable</a:t>
            </a:r>
            <a:r>
              <a:rPr lang="sk-SK" sz="2800" b="1" dirty="0">
                <a:latin typeface="+mj-lt"/>
              </a:rPr>
              <a:t> </a:t>
            </a:r>
          </a:p>
          <a:p>
            <a:r>
              <a:rPr lang="sk-SK" sz="2800" b="1" dirty="0" err="1">
                <a:latin typeface="+mj-lt"/>
              </a:rPr>
              <a:t>development</a:t>
            </a:r>
            <a:endParaRPr lang="sk-SK" sz="2800" b="1" dirty="0">
              <a:latin typeface="+mj-lt"/>
            </a:endParaRPr>
          </a:p>
        </p:txBody>
      </p:sp>
      <p:sp>
        <p:nvSpPr>
          <p:cNvPr id="41" name="BlokTextu 40"/>
          <p:cNvSpPr txBox="1"/>
          <p:nvPr/>
        </p:nvSpPr>
        <p:spPr>
          <a:xfrm>
            <a:off x="1534925" y="2893296"/>
            <a:ext cx="1552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dirty="0" err="1">
                <a:latin typeface="+mj-lt"/>
              </a:rPr>
              <a:t>resources</a:t>
            </a:r>
            <a:endParaRPr lang="sk-SK" sz="2800" b="1" dirty="0">
              <a:latin typeface="+mj-lt"/>
            </a:endParaRPr>
          </a:p>
        </p:txBody>
      </p:sp>
      <p:sp>
        <p:nvSpPr>
          <p:cNvPr id="42" name="BlokTextu 41"/>
          <p:cNvSpPr txBox="1"/>
          <p:nvPr/>
        </p:nvSpPr>
        <p:spPr>
          <a:xfrm>
            <a:off x="7317990" y="1440556"/>
            <a:ext cx="130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err="1">
                <a:latin typeface="+mj-lt"/>
              </a:rPr>
              <a:t>security</a:t>
            </a:r>
            <a:endParaRPr lang="sk-SK" sz="2800" b="1" dirty="0">
              <a:latin typeface="+mj-lt"/>
            </a:endParaRPr>
          </a:p>
        </p:txBody>
      </p:sp>
      <p:sp>
        <p:nvSpPr>
          <p:cNvPr id="43" name="BlokTextu 42"/>
          <p:cNvSpPr txBox="1"/>
          <p:nvPr/>
        </p:nvSpPr>
        <p:spPr>
          <a:xfrm>
            <a:off x="2018111" y="3917377"/>
            <a:ext cx="1976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err="1">
                <a:latin typeface="+mj-lt"/>
              </a:rPr>
              <a:t>globalisation</a:t>
            </a:r>
            <a:endParaRPr lang="sk-SK" sz="2800" b="1" dirty="0">
              <a:latin typeface="+mj-lt"/>
            </a:endParaRPr>
          </a:p>
        </p:txBody>
      </p:sp>
      <p:sp>
        <p:nvSpPr>
          <p:cNvPr id="45" name="BlokTextu 44"/>
          <p:cNvSpPr txBox="1"/>
          <p:nvPr/>
        </p:nvSpPr>
        <p:spPr>
          <a:xfrm>
            <a:off x="8241442" y="4701281"/>
            <a:ext cx="20844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err="1">
                <a:latin typeface="+mj-lt"/>
              </a:rPr>
              <a:t>d</a:t>
            </a:r>
            <a:r>
              <a:rPr lang="sk-SK" sz="2800" b="1" dirty="0" err="1" smtClean="0">
                <a:latin typeface="+mj-lt"/>
              </a:rPr>
              <a:t>emocracy</a:t>
            </a:r>
            <a:endParaRPr lang="sk-SK" sz="2800" b="1" dirty="0" smtClean="0">
              <a:latin typeface="+mj-lt"/>
            </a:endParaRPr>
          </a:p>
          <a:p>
            <a:pPr algn="ctr"/>
            <a:endParaRPr lang="sk-SK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BlokTextu 45"/>
          <p:cNvSpPr txBox="1"/>
          <p:nvPr/>
        </p:nvSpPr>
        <p:spPr>
          <a:xfrm>
            <a:off x="7916480" y="2414475"/>
            <a:ext cx="168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err="1">
                <a:latin typeface="+mj-lt"/>
              </a:rPr>
              <a:t>terrorism</a:t>
            </a:r>
            <a:endParaRPr lang="sk-SK" sz="2800" b="1" dirty="0">
              <a:latin typeface="+mj-lt"/>
            </a:endParaRPr>
          </a:p>
        </p:txBody>
      </p:sp>
      <p:sp>
        <p:nvSpPr>
          <p:cNvPr id="47" name="BlokTextu 46"/>
          <p:cNvSpPr txBox="1"/>
          <p:nvPr/>
        </p:nvSpPr>
        <p:spPr>
          <a:xfrm>
            <a:off x="8466998" y="3207062"/>
            <a:ext cx="1872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err="1">
                <a:latin typeface="+mj-lt"/>
              </a:rPr>
              <a:t>distribution</a:t>
            </a:r>
            <a:r>
              <a:rPr lang="sk-SK" sz="2800" b="1" dirty="0">
                <a:latin typeface="+mj-lt"/>
              </a:rPr>
              <a:t> </a:t>
            </a:r>
          </a:p>
          <a:p>
            <a:pPr algn="ctr"/>
            <a:r>
              <a:rPr lang="sk-SK" sz="2800" b="1" dirty="0">
                <a:latin typeface="+mj-lt"/>
              </a:rPr>
              <a:t>of </a:t>
            </a:r>
            <a:r>
              <a:rPr lang="sk-SK" sz="2800" b="1" dirty="0" err="1">
                <a:latin typeface="+mj-lt"/>
              </a:rPr>
              <a:t>wealth</a:t>
            </a:r>
            <a:endParaRPr lang="sk-SK" sz="2800" b="1" dirty="0">
              <a:latin typeface="+mj-lt"/>
            </a:endParaRPr>
          </a:p>
        </p:txBody>
      </p:sp>
      <p:pic>
        <p:nvPicPr>
          <p:cNvPr id="48" name="Obrázok 47" descr="logo male_RGB (4)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Obrázok 48" descr="D:\Desktop\img_logo-violet_intern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Obrázok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grpSp>
        <p:nvGrpSpPr>
          <p:cNvPr id="51" name="Skupina 50"/>
          <p:cNvGrpSpPr/>
          <p:nvPr/>
        </p:nvGrpSpPr>
        <p:grpSpPr>
          <a:xfrm>
            <a:off x="5677206" y="4915971"/>
            <a:ext cx="2239274" cy="1364454"/>
            <a:chOff x="50351" y="234558"/>
            <a:chExt cx="2044412" cy="1804473"/>
          </a:xfrm>
        </p:grpSpPr>
        <p:sp>
          <p:nvSpPr>
            <p:cNvPr id="52" name="Zaoblený obdĺžnik 51"/>
            <p:cNvSpPr/>
            <p:nvPr/>
          </p:nvSpPr>
          <p:spPr>
            <a:xfrm>
              <a:off x="166056" y="234558"/>
              <a:ext cx="1928707" cy="1542966"/>
            </a:xfrm>
            <a:prstGeom prst="roundRect">
              <a:avLst>
                <a:gd name="adj" fmla="val 10000"/>
              </a:avLst>
            </a:prstGeom>
            <a:solidFill>
              <a:srgbClr val="96329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sk-SK" sz="2800" b="1" dirty="0" err="1">
                  <a:solidFill>
                    <a:schemeClr val="bg1"/>
                  </a:solidFill>
                </a:rPr>
                <a:t>v</a:t>
              </a:r>
              <a:r>
                <a:rPr lang="sk-SK" sz="2800" b="1" dirty="0" err="1" smtClean="0">
                  <a:solidFill>
                    <a:schemeClr val="bg1"/>
                  </a:solidFill>
                </a:rPr>
                <a:t>alue</a:t>
              </a:r>
              <a:r>
                <a:rPr lang="sk-SK" sz="2800" b="1" dirty="0" smtClean="0">
                  <a:solidFill>
                    <a:schemeClr val="bg1"/>
                  </a:solidFill>
                </a:rPr>
                <a:t> </a:t>
              </a:r>
              <a:r>
                <a:rPr lang="sk-SK" sz="2800" b="1" dirty="0" err="1" smtClean="0">
                  <a:solidFill>
                    <a:schemeClr val="bg1"/>
                  </a:solidFill>
                </a:rPr>
                <a:t>for</a:t>
              </a:r>
              <a:r>
                <a:rPr lang="sk-SK" sz="2800" b="1" dirty="0" smtClean="0">
                  <a:solidFill>
                    <a:schemeClr val="bg1"/>
                  </a:solidFill>
                </a:rPr>
                <a:t> </a:t>
              </a:r>
              <a:r>
                <a:rPr lang="sk-SK" sz="2800" b="1" dirty="0" err="1" smtClean="0">
                  <a:solidFill>
                    <a:schemeClr val="bg1"/>
                  </a:solidFill>
                </a:rPr>
                <a:t>people</a:t>
              </a:r>
              <a:endParaRPr lang="sk-SK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  <p:grpSp>
        <p:nvGrpSpPr>
          <p:cNvPr id="54" name="Skupina 53"/>
          <p:cNvGrpSpPr/>
          <p:nvPr/>
        </p:nvGrpSpPr>
        <p:grpSpPr>
          <a:xfrm>
            <a:off x="2065892" y="4795600"/>
            <a:ext cx="3103709" cy="1534291"/>
            <a:chOff x="-527013" y="91462"/>
            <a:chExt cx="2833624" cy="2064074"/>
          </a:xfrm>
        </p:grpSpPr>
        <p:sp>
          <p:nvSpPr>
            <p:cNvPr id="55" name="Zaoblený obdĺžnik 54"/>
            <p:cNvSpPr/>
            <p:nvPr/>
          </p:nvSpPr>
          <p:spPr>
            <a:xfrm>
              <a:off x="-527013" y="91462"/>
              <a:ext cx="2833624" cy="2064074"/>
            </a:xfrm>
            <a:prstGeom prst="roundRect">
              <a:avLst>
                <a:gd name="adj" fmla="val 10000"/>
              </a:avLst>
            </a:prstGeom>
            <a:solidFill>
              <a:srgbClr val="96329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sk-SK" sz="4000" b="1" dirty="0" err="1">
                  <a:solidFill>
                    <a:schemeClr val="bg1"/>
                  </a:solidFill>
                </a:rPr>
                <a:t>a</a:t>
              </a:r>
              <a:r>
                <a:rPr lang="sk-SK" sz="4000" b="1" dirty="0" err="1" smtClean="0">
                  <a:solidFill>
                    <a:schemeClr val="bg1"/>
                  </a:solidFill>
                </a:rPr>
                <a:t>ccountable</a:t>
              </a:r>
              <a:endParaRPr lang="sk-SK" sz="4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sk-SK" sz="4000" b="1" dirty="0" err="1" smtClean="0">
                  <a:solidFill>
                    <a:schemeClr val="bg1"/>
                  </a:solidFill>
                </a:rPr>
                <a:t>governments</a:t>
              </a:r>
              <a:endParaRPr lang="sk-SK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Zaoblený obdĺžnik 4"/>
            <p:cNvSpPr/>
            <p:nvPr/>
          </p:nvSpPr>
          <p:spPr>
            <a:xfrm>
              <a:off x="50351" y="586449"/>
              <a:ext cx="1838323" cy="14525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k-SK" sz="4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8887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00"/>
    </mc:Choice>
    <mc:Fallback xmlns="">
      <p:transition advTm="1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BlokTextu 4"/>
          <p:cNvSpPr txBox="1"/>
          <p:nvPr/>
        </p:nvSpPr>
        <p:spPr>
          <a:xfrm>
            <a:off x="3244461" y="1912889"/>
            <a:ext cx="6026539" cy="769441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sk-SK" sz="4400" b="1" dirty="0" smtClean="0">
                <a:solidFill>
                  <a:srgbClr val="7030A0"/>
                </a:solidFill>
              </a:rPr>
              <a:t>IDI GLOBAL SURVEY 2014 </a:t>
            </a:r>
            <a:endParaRPr lang="sk-SK" sz="4400" b="1" dirty="0">
              <a:solidFill>
                <a:srgbClr val="7030A0"/>
              </a:solidFill>
            </a:endParaRPr>
          </a:p>
        </p:txBody>
      </p:sp>
      <p:sp>
        <p:nvSpPr>
          <p:cNvPr id="6" name="Šípka nadol 5"/>
          <p:cNvSpPr/>
          <p:nvPr/>
        </p:nvSpPr>
        <p:spPr>
          <a:xfrm>
            <a:off x="5813426" y="2786114"/>
            <a:ext cx="723900" cy="1895614"/>
          </a:xfrm>
          <a:prstGeom prst="downArrow">
            <a:avLst/>
          </a:prstGeom>
          <a:pattFill prst="pct90">
            <a:fgClr>
              <a:srgbClr val="7030A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>
              <a:solidFill>
                <a:srgbClr val="7030A0"/>
              </a:solidFill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1952626" y="4838700"/>
            <a:ext cx="8867774" cy="769441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sk-SK" sz="4400" b="1" dirty="0" smtClean="0">
                <a:solidFill>
                  <a:srgbClr val="7030A0"/>
                </a:solidFill>
              </a:rPr>
              <a:t>INTOSAI PROJECT ON INDEPENDENCE </a:t>
            </a:r>
            <a:endParaRPr lang="sk-SK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7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BlokTextu 4"/>
          <p:cNvSpPr txBox="1"/>
          <p:nvPr/>
        </p:nvSpPr>
        <p:spPr>
          <a:xfrm>
            <a:off x="304800" y="2127556"/>
            <a:ext cx="11582400" cy="347787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sk-SK" sz="4400" b="1" smtClean="0">
                <a:solidFill>
                  <a:srgbClr val="7030A0"/>
                </a:solidFill>
              </a:rPr>
              <a:t>THE PEER REVIEW PROJECT</a:t>
            </a:r>
            <a:endParaRPr lang="sk-SK" sz="4400" b="1" dirty="0" smtClean="0">
              <a:solidFill>
                <a:srgbClr val="7030A0"/>
              </a:solidFill>
            </a:endParaRPr>
          </a:p>
          <a:p>
            <a:pPr algn="ctr"/>
            <a:endParaRPr lang="sk-SK" sz="4400" b="1" dirty="0" smtClean="0">
              <a:solidFill>
                <a:srgbClr val="7030A0"/>
              </a:solidFill>
            </a:endParaRP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sk-SK" sz="4400" b="1" dirty="0" err="1" smtClean="0">
                <a:solidFill>
                  <a:srgbClr val="7030A0"/>
                </a:solidFill>
              </a:rPr>
              <a:t>The</a:t>
            </a:r>
            <a:r>
              <a:rPr lang="sk-SK" sz="4400" b="1" dirty="0" smtClean="0">
                <a:solidFill>
                  <a:srgbClr val="7030A0"/>
                </a:solidFill>
              </a:rPr>
              <a:t> peer review team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sk-SK" sz="4400" b="1" dirty="0" err="1" smtClean="0">
                <a:solidFill>
                  <a:srgbClr val="7030A0"/>
                </a:solidFill>
              </a:rPr>
              <a:t>The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>
                <a:solidFill>
                  <a:srgbClr val="7030A0"/>
                </a:solidFill>
              </a:rPr>
              <a:t>o</a:t>
            </a:r>
            <a:r>
              <a:rPr lang="sk-SK" sz="4400" b="1" dirty="0" err="1" smtClean="0">
                <a:solidFill>
                  <a:srgbClr val="7030A0"/>
                </a:solidFill>
              </a:rPr>
              <a:t>bjective</a:t>
            </a:r>
            <a:endParaRPr lang="sk-SK" sz="4400" b="1" dirty="0" smtClean="0">
              <a:solidFill>
                <a:srgbClr val="7030A0"/>
              </a:solidFill>
            </a:endParaRP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sk-SK" sz="4400" b="1" dirty="0" err="1" smtClean="0">
                <a:solidFill>
                  <a:srgbClr val="7030A0"/>
                </a:solidFill>
              </a:rPr>
              <a:t>The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>
                <a:solidFill>
                  <a:srgbClr val="7030A0"/>
                </a:solidFill>
              </a:rPr>
              <a:t>c</a:t>
            </a:r>
            <a:r>
              <a:rPr lang="sk-SK" sz="4400" b="1" dirty="0" err="1" smtClean="0">
                <a:solidFill>
                  <a:srgbClr val="7030A0"/>
                </a:solidFill>
              </a:rPr>
              <a:t>riteria</a:t>
            </a:r>
            <a:r>
              <a:rPr lang="sk-SK" sz="4400" b="1" dirty="0" smtClean="0">
                <a:solidFill>
                  <a:srgbClr val="7030A0"/>
                </a:solidFill>
              </a:rPr>
              <a:t> and </a:t>
            </a:r>
            <a:r>
              <a:rPr lang="sk-SK" sz="4400" b="1" dirty="0" err="1" smtClean="0">
                <a:solidFill>
                  <a:srgbClr val="7030A0"/>
                </a:solidFill>
              </a:rPr>
              <a:t>methodology</a:t>
            </a:r>
            <a:endParaRPr lang="sk-SK" sz="44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23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BlokTextu 4"/>
          <p:cNvSpPr txBox="1"/>
          <p:nvPr/>
        </p:nvSpPr>
        <p:spPr>
          <a:xfrm>
            <a:off x="290867" y="1716103"/>
            <a:ext cx="11557000" cy="4585871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SELECTED FINDINGS AND RECOMMENDATIONS</a:t>
            </a:r>
          </a:p>
          <a:p>
            <a:pPr algn="ctr"/>
            <a:endParaRPr lang="sk-SK" sz="4400" b="1" dirty="0" smtClean="0">
              <a:solidFill>
                <a:srgbClr val="7030A0"/>
              </a:solidFill>
            </a:endParaRPr>
          </a:p>
          <a:p>
            <a:pPr algn="ctr"/>
            <a:endParaRPr lang="sk-SK" sz="2800" b="1" dirty="0">
              <a:solidFill>
                <a:srgbClr val="7030A0"/>
              </a:solidFill>
            </a:endParaRP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INTOSAI</a:t>
            </a: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UN</a:t>
            </a: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DONOR COMMUNITY</a:t>
            </a:r>
          </a:p>
          <a:p>
            <a:pPr algn="ctr"/>
            <a:r>
              <a:rPr lang="sk-SK" sz="4400" b="1" dirty="0" err="1" smtClean="0">
                <a:solidFill>
                  <a:srgbClr val="7030A0"/>
                </a:solidFill>
              </a:rPr>
              <a:t>SAIs</a:t>
            </a:r>
            <a:endParaRPr lang="sk-SK" sz="44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47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BlokTextu 4"/>
          <p:cNvSpPr txBox="1"/>
          <p:nvPr/>
        </p:nvSpPr>
        <p:spPr>
          <a:xfrm>
            <a:off x="437372" y="1641136"/>
            <a:ext cx="11531600" cy="4647426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CONCLUSIONS</a:t>
            </a:r>
          </a:p>
          <a:p>
            <a:pPr algn="ctr"/>
            <a:endParaRPr lang="sk-SK" sz="4400" b="1" dirty="0">
              <a:solidFill>
                <a:srgbClr val="7030A0"/>
              </a:solidFill>
            </a:endParaRP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INTOSAI </a:t>
            </a:r>
            <a:r>
              <a:rPr lang="sk-SK" sz="4400" b="1" dirty="0" err="1" smtClean="0">
                <a:solidFill>
                  <a:srgbClr val="7030A0"/>
                </a:solidFill>
              </a:rPr>
              <a:t>community</a:t>
            </a:r>
            <a:r>
              <a:rPr lang="sk-SK" sz="4400" b="1" dirty="0" smtClean="0">
                <a:solidFill>
                  <a:srgbClr val="7030A0"/>
                </a:solidFill>
              </a:rPr>
              <a:t> to </a:t>
            </a:r>
            <a:r>
              <a:rPr lang="sk-SK" sz="4400" b="1" dirty="0" err="1" smtClean="0">
                <a:solidFill>
                  <a:srgbClr val="7030A0"/>
                </a:solidFill>
              </a:rPr>
              <a:t>continue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in </a:t>
            </a:r>
            <a:r>
              <a:rPr lang="sk-SK" sz="4400" b="1" dirty="0" err="1" smtClean="0">
                <a:solidFill>
                  <a:srgbClr val="7030A0"/>
                </a:solidFill>
              </a:rPr>
              <a:t>global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 smtClean="0">
                <a:solidFill>
                  <a:srgbClr val="7030A0"/>
                </a:solidFill>
              </a:rPr>
              <a:t>excercises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to </a:t>
            </a:r>
            <a:r>
              <a:rPr lang="sk-SK" sz="4400" b="1" dirty="0" err="1" smtClean="0">
                <a:solidFill>
                  <a:srgbClr val="7030A0"/>
                </a:solidFill>
              </a:rPr>
              <a:t>map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 smtClean="0">
                <a:solidFill>
                  <a:srgbClr val="7030A0"/>
                </a:solidFill>
              </a:rPr>
              <a:t>the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 smtClean="0">
                <a:solidFill>
                  <a:srgbClr val="7030A0"/>
                </a:solidFill>
              </a:rPr>
              <a:t>use</a:t>
            </a:r>
            <a:r>
              <a:rPr lang="sk-SK" sz="4400" b="1" dirty="0" smtClean="0">
                <a:solidFill>
                  <a:srgbClr val="7030A0"/>
                </a:solidFill>
              </a:rPr>
              <a:t> and </a:t>
            </a:r>
            <a:r>
              <a:rPr lang="sk-SK" sz="4400" b="1" dirty="0" err="1" smtClean="0">
                <a:solidFill>
                  <a:srgbClr val="7030A0"/>
                </a:solidFill>
              </a:rPr>
              <a:t>application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of MEXICO DECLARATION </a:t>
            </a:r>
            <a:r>
              <a:rPr lang="sk-SK" sz="4400" b="1" dirty="0" err="1" smtClean="0">
                <a:solidFill>
                  <a:srgbClr val="7030A0"/>
                </a:solidFill>
              </a:rPr>
              <a:t>principles</a:t>
            </a:r>
            <a:endParaRPr lang="sk-SK" sz="4400" b="1" dirty="0">
              <a:solidFill>
                <a:srgbClr val="7030A0"/>
              </a:solidFill>
            </a:endParaRPr>
          </a:p>
          <a:p>
            <a:pPr algn="ctr"/>
            <a:endParaRPr lang="sk-SK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3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BlokTextu 4"/>
          <p:cNvSpPr txBox="1"/>
          <p:nvPr/>
        </p:nvSpPr>
        <p:spPr>
          <a:xfrm>
            <a:off x="334023" y="1897602"/>
            <a:ext cx="11480800" cy="4154984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sk-SK" sz="4400" b="1" dirty="0" err="1" smtClean="0">
                <a:solidFill>
                  <a:srgbClr val="7030A0"/>
                </a:solidFill>
              </a:rPr>
              <a:t>Principle</a:t>
            </a:r>
            <a:r>
              <a:rPr lang="sk-SK" sz="4400" b="1" dirty="0" smtClean="0">
                <a:solidFill>
                  <a:srgbClr val="7030A0"/>
                </a:solidFill>
              </a:rPr>
              <a:t> 8:  </a:t>
            </a:r>
            <a:r>
              <a:rPr lang="en-US" sz="4400" b="1" dirty="0" smtClean="0">
                <a:solidFill>
                  <a:srgbClr val="7030A0"/>
                </a:solidFill>
              </a:rPr>
              <a:t>Financial </a:t>
            </a:r>
            <a:r>
              <a:rPr lang="en-US" sz="4400" b="1" dirty="0">
                <a:solidFill>
                  <a:srgbClr val="7030A0"/>
                </a:solidFill>
              </a:rPr>
              <a:t>and managerial/administrative autonomy </a:t>
            </a:r>
            <a:endParaRPr lang="sk-SK" sz="44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4400" b="1" dirty="0" smtClean="0">
                <a:solidFill>
                  <a:srgbClr val="7030A0"/>
                </a:solidFill>
              </a:rPr>
              <a:t>and </a:t>
            </a:r>
            <a:r>
              <a:rPr lang="en-US" sz="4400" b="1" dirty="0">
                <a:solidFill>
                  <a:srgbClr val="7030A0"/>
                </a:solidFill>
              </a:rPr>
              <a:t>the availability of appropriate</a:t>
            </a:r>
          </a:p>
          <a:p>
            <a:pPr algn="ctr"/>
            <a:r>
              <a:rPr lang="en-US" sz="4400" b="1" dirty="0">
                <a:solidFill>
                  <a:srgbClr val="7030A0"/>
                </a:solidFill>
              </a:rPr>
              <a:t>human, material, and monetary </a:t>
            </a:r>
            <a:r>
              <a:rPr lang="en-US" sz="4400" b="1" dirty="0" smtClean="0">
                <a:solidFill>
                  <a:srgbClr val="7030A0"/>
                </a:solidFill>
              </a:rPr>
              <a:t>resources</a:t>
            </a:r>
            <a:endParaRPr lang="sk-SK" sz="4400" b="1" dirty="0" smtClean="0">
              <a:solidFill>
                <a:srgbClr val="7030A0"/>
              </a:solidFill>
            </a:endParaRPr>
          </a:p>
          <a:p>
            <a:pPr algn="ctr"/>
            <a:r>
              <a:rPr lang="sk-SK" sz="4400" b="1" dirty="0" smtClean="0">
                <a:solidFill>
                  <a:srgbClr val="7030A0"/>
                </a:solidFill>
              </a:rPr>
              <a:t>  </a:t>
            </a:r>
          </a:p>
          <a:p>
            <a:pPr algn="ctr"/>
            <a:r>
              <a:rPr lang="sk-SK" sz="4400" b="1" dirty="0" err="1">
                <a:solidFill>
                  <a:srgbClr val="7030A0"/>
                </a:solidFill>
              </a:rPr>
              <a:t>o</a:t>
            </a:r>
            <a:r>
              <a:rPr lang="sk-SK" sz="4400" b="1" dirty="0" err="1" smtClean="0">
                <a:solidFill>
                  <a:srgbClr val="7030A0"/>
                </a:solidFill>
              </a:rPr>
              <a:t>ne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 smtClean="0">
                <a:solidFill>
                  <a:srgbClr val="7030A0"/>
                </a:solidFill>
              </a:rPr>
              <a:t>key</a:t>
            </a:r>
            <a:r>
              <a:rPr lang="sk-SK" sz="4400" b="1" dirty="0" smtClean="0">
                <a:solidFill>
                  <a:srgbClr val="7030A0"/>
                </a:solidFill>
              </a:rPr>
              <a:t> </a:t>
            </a:r>
            <a:r>
              <a:rPr lang="sk-SK" sz="4400" b="1" dirty="0" err="1" smtClean="0">
                <a:solidFill>
                  <a:srgbClr val="7030A0"/>
                </a:solidFill>
              </a:rPr>
              <a:t>observation</a:t>
            </a:r>
            <a:r>
              <a:rPr lang="sk-SK" sz="4400" b="1" dirty="0" smtClean="0">
                <a:solidFill>
                  <a:srgbClr val="7030A0"/>
                </a:solidFill>
              </a:rPr>
              <a:t> and </a:t>
            </a:r>
            <a:r>
              <a:rPr lang="sk-SK" sz="4400" b="1" dirty="0" err="1" smtClean="0">
                <a:solidFill>
                  <a:srgbClr val="7030A0"/>
                </a:solidFill>
              </a:rPr>
              <a:t>development</a:t>
            </a:r>
            <a:endParaRPr lang="sk-SK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BlokTextu 5"/>
          <p:cNvSpPr txBox="1"/>
          <p:nvPr/>
        </p:nvSpPr>
        <p:spPr>
          <a:xfrm>
            <a:off x="3102375" y="1388262"/>
            <a:ext cx="64692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k-SK" sz="6000" b="1" dirty="0" err="1" smtClean="0">
                <a:solidFill>
                  <a:srgbClr val="7030A0"/>
                </a:solidFill>
              </a:rPr>
              <a:t>Acknowledgements</a:t>
            </a:r>
            <a:endParaRPr lang="sk-SK" sz="6000" b="1" dirty="0" smtClean="0">
              <a:solidFill>
                <a:srgbClr val="7030A0"/>
              </a:solidFill>
            </a:endParaRPr>
          </a:p>
        </p:txBody>
      </p:sp>
      <p:pic>
        <p:nvPicPr>
          <p:cNvPr id="7" name="Obrázok 6" descr="C:\Users\GAL\Pictures\SAis logo\norway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22" y="2577762"/>
            <a:ext cx="4188777" cy="1625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6" descr="ttp://www.entwicklung.at/uploads/media/EN_FOER_OEZA_JPEG_0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2793999"/>
            <a:ext cx="4343400" cy="1818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4410926"/>
            <a:ext cx="3276600" cy="215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4" y="178890"/>
            <a:ext cx="1194036" cy="1035536"/>
          </a:xfrm>
          <a:prstGeom prst="rect">
            <a:avLst/>
          </a:prstGeom>
        </p:spPr>
      </p:pic>
      <p:pic>
        <p:nvPicPr>
          <p:cNvPr id="3" name="Obrázok 2" descr="logo male_RGB (4)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12" y="228007"/>
            <a:ext cx="1368514" cy="106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brázok 3" descr="D:\Desktop\img_logo-violet_intern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829" y="128483"/>
            <a:ext cx="2982686" cy="10859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BlokTextu 5"/>
          <p:cNvSpPr txBox="1"/>
          <p:nvPr/>
        </p:nvSpPr>
        <p:spPr>
          <a:xfrm>
            <a:off x="368300" y="2514600"/>
            <a:ext cx="11493500" cy="2862322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7030A0"/>
                </a:solidFill>
              </a:rPr>
              <a:t>SAIs </a:t>
            </a:r>
            <a:r>
              <a:rPr lang="en-GB" sz="6000" b="1" dirty="0" smtClean="0">
                <a:solidFill>
                  <a:srgbClr val="7030A0"/>
                </a:solidFill>
              </a:rPr>
              <a:t>independence</a:t>
            </a:r>
            <a:r>
              <a:rPr lang="sk-SK" sz="6000" b="1" dirty="0" smtClean="0">
                <a:solidFill>
                  <a:srgbClr val="7030A0"/>
                </a:solidFill>
              </a:rPr>
              <a:t>:</a:t>
            </a:r>
            <a:r>
              <a:rPr lang="en-GB" sz="6000" b="1" dirty="0" smtClean="0">
                <a:solidFill>
                  <a:srgbClr val="7030A0"/>
                </a:solidFill>
              </a:rPr>
              <a:t> </a:t>
            </a:r>
            <a:endParaRPr lang="sk-SK" sz="6000" b="1" dirty="0" smtClean="0">
              <a:solidFill>
                <a:srgbClr val="7030A0"/>
              </a:solidFill>
            </a:endParaRPr>
          </a:p>
          <a:p>
            <a:pPr algn="ctr"/>
            <a:endParaRPr lang="sk-SK" sz="6000" b="1" dirty="0" smtClean="0">
              <a:solidFill>
                <a:srgbClr val="7030A0"/>
              </a:solidFill>
            </a:endParaRPr>
          </a:p>
          <a:p>
            <a:pPr algn="ctr"/>
            <a:r>
              <a:rPr lang="en-GB" sz="6000" b="1" dirty="0" smtClean="0">
                <a:solidFill>
                  <a:srgbClr val="7030A0"/>
                </a:solidFill>
              </a:rPr>
              <a:t>a </a:t>
            </a:r>
            <a:r>
              <a:rPr lang="en-GB" sz="6000" b="1" dirty="0">
                <a:solidFill>
                  <a:srgbClr val="7030A0"/>
                </a:solidFill>
              </a:rPr>
              <a:t>tool </a:t>
            </a:r>
            <a:r>
              <a:rPr lang="sk-SK" sz="6000" b="1" dirty="0" smtClean="0">
                <a:solidFill>
                  <a:srgbClr val="7030A0"/>
                </a:solidFill>
              </a:rPr>
              <a:t>to </a:t>
            </a:r>
            <a:r>
              <a:rPr lang="en-GB" sz="6000" b="1" dirty="0" smtClean="0">
                <a:solidFill>
                  <a:srgbClr val="7030A0"/>
                </a:solidFill>
              </a:rPr>
              <a:t>good </a:t>
            </a:r>
            <a:r>
              <a:rPr lang="en-GB" sz="6000" b="1" dirty="0">
                <a:solidFill>
                  <a:srgbClr val="7030A0"/>
                </a:solidFill>
              </a:rPr>
              <a:t>governance. </a:t>
            </a:r>
            <a:endParaRPr lang="sk-SK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6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117</Words>
  <Application>Microsoft Office PowerPoint</Application>
  <PresentationFormat>Širokouhlá</PresentationFormat>
  <Paragraphs>54</Paragraphs>
  <Slides>10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Motív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Gál Imrich</dc:creator>
  <cp:lastModifiedBy>Gál Imrich</cp:lastModifiedBy>
  <cp:revision>38</cp:revision>
  <cp:lastPrinted>2017-11-02T14:02:43Z</cp:lastPrinted>
  <dcterms:created xsi:type="dcterms:W3CDTF">2017-10-27T13:30:41Z</dcterms:created>
  <dcterms:modified xsi:type="dcterms:W3CDTF">2017-11-14T07:35:49Z</dcterms:modified>
</cp:coreProperties>
</file>