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wdp" ContentType="image/vnd.ms-photo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75" r:id="rId2"/>
    <p:sldId id="299" r:id="rId3"/>
    <p:sldId id="282" r:id="rId4"/>
    <p:sldId id="260" r:id="rId5"/>
    <p:sldId id="303" r:id="rId6"/>
    <p:sldId id="304" r:id="rId7"/>
    <p:sldId id="305" r:id="rId8"/>
    <p:sldId id="314" r:id="rId9"/>
    <p:sldId id="310" r:id="rId10"/>
    <p:sldId id="313" r:id="rId11"/>
    <p:sldId id="315" r:id="rId12"/>
    <p:sldId id="280" r:id="rId13"/>
    <p:sldId id="311" r:id="rId14"/>
    <p:sldId id="316" r:id="rId15"/>
    <p:sldId id="319" r:id="rId16"/>
    <p:sldId id="307" r:id="rId17"/>
    <p:sldId id="317" r:id="rId18"/>
    <p:sldId id="308" r:id="rId19"/>
    <p:sldId id="318" r:id="rId20"/>
    <p:sldId id="309" r:id="rId21"/>
    <p:sldId id="306" r:id="rId22"/>
  </p:sldIdLst>
  <p:sldSz cx="9144000" cy="5143500" type="screen16x9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4070"/>
    <a:srgbClr val="F46F03"/>
    <a:srgbClr val="7D7D7D"/>
    <a:srgbClr val="CECFCF"/>
    <a:srgbClr val="1B29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208" y="-5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Arbeitsmappe1" TargetMode="External"/><Relationship Id="rId2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Arbeitsmappe1" TargetMode="External"/><Relationship Id="rId2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ln>
              <a:solidFill>
                <a:srgbClr val="000090"/>
              </a:solidFill>
            </a:ln>
          </c:spPr>
          <c:dPt>
            <c:idx val="0"/>
            <c:bubble3D val="0"/>
            <c:spPr>
              <a:noFill/>
              <a:ln>
                <a:solidFill>
                  <a:srgbClr val="000090"/>
                </a:solidFill>
              </a:ln>
            </c:spPr>
          </c:dPt>
          <c:dPt>
            <c:idx val="1"/>
            <c:bubble3D val="0"/>
            <c:spPr>
              <a:solidFill>
                <a:srgbClr val="FF6600">
                  <a:alpha val="68000"/>
                </a:srgbClr>
              </a:solidFill>
              <a:ln>
                <a:solidFill>
                  <a:srgbClr val="000090"/>
                </a:solidFill>
              </a:ln>
            </c:spPr>
          </c:dPt>
          <c:cat>
            <c:strRef>
              <c:f>Blatt1!$F$5:$F$6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Blatt1!$G$5:$G$6</c:f>
              <c:numCache>
                <c:formatCode>General</c:formatCode>
                <c:ptCount val="2"/>
                <c:pt idx="0">
                  <c:v>60.0</c:v>
                </c:pt>
                <c:pt idx="1">
                  <c:v>40.0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ln>
              <a:solidFill>
                <a:srgbClr val="000090"/>
              </a:solidFill>
            </a:ln>
          </c:spPr>
          <c:dPt>
            <c:idx val="0"/>
            <c:bubble3D val="0"/>
            <c:spPr>
              <a:noFill/>
              <a:ln>
                <a:solidFill>
                  <a:srgbClr val="000090"/>
                </a:solidFill>
              </a:ln>
            </c:spPr>
          </c:dPt>
          <c:dPt>
            <c:idx val="1"/>
            <c:bubble3D val="0"/>
            <c:spPr>
              <a:solidFill>
                <a:srgbClr val="FF6600">
                  <a:alpha val="68000"/>
                </a:srgbClr>
              </a:solidFill>
              <a:ln>
                <a:solidFill>
                  <a:srgbClr val="000090"/>
                </a:solidFill>
              </a:ln>
            </c:spPr>
          </c:dPt>
          <c:val>
            <c:numRef>
              <c:f>Blatt1!$I$5:$I$6</c:f>
              <c:numCache>
                <c:formatCode>General</c:formatCode>
                <c:ptCount val="2"/>
                <c:pt idx="0">
                  <c:v>44.0</c:v>
                </c:pt>
                <c:pt idx="1">
                  <c:v>56.0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0.30112</cdr:x>
      <cdr:y>0.35873</cdr:y>
    </cdr:from>
    <cdr:to>
      <cdr:x>0.4483</cdr:x>
      <cdr:y>0.5221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1140335" y="810936"/>
          <a:ext cx="55740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de-DE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e-DE" dirty="0" smtClean="0">
              <a:solidFill>
                <a:srgbClr val="1B294F"/>
              </a:solidFill>
              <a:latin typeface="Futura Condensed"/>
              <a:cs typeface="Futura Condensed"/>
            </a:rPr>
            <a:t>40 %</a:t>
          </a:r>
          <a:endParaRPr lang="de-DE" dirty="0">
            <a:solidFill>
              <a:srgbClr val="1B294F"/>
            </a:solidFill>
            <a:latin typeface="Futura Condensed"/>
            <a:cs typeface="Futura Condensed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0.33259</cdr:x>
      <cdr:y>0.40378</cdr:y>
    </cdr:from>
    <cdr:to>
      <cdr:x>0.48823</cdr:x>
      <cdr:y>0.57683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1191135" y="861736"/>
          <a:ext cx="55740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e-DE" sz="1800" dirty="0" smtClean="0">
              <a:solidFill>
                <a:srgbClr val="1B294F"/>
              </a:solidFill>
              <a:latin typeface="Futura Condensed"/>
              <a:cs typeface="Futura Condensed"/>
            </a:rPr>
            <a:t>56 %</a:t>
          </a:r>
          <a:endParaRPr lang="de-DE" sz="1800" dirty="0">
            <a:solidFill>
              <a:srgbClr val="1B294F"/>
            </a:solidFill>
            <a:latin typeface="Futura Condensed"/>
            <a:cs typeface="Futura Condensed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539AB-31DC-F849-AAB5-D06E592D86A0}" type="datetimeFigureOut">
              <a:rPr lang="de-DE" smtClean="0"/>
              <a:t>02.12.17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0D99E-6D82-3E4C-8C84-052F353815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0517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Many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SAIs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significant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independence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challenges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especially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on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financial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independence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where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executive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interference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reported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2014),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lack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resources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fulfil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their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mandates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 </a:t>
            </a:r>
          </a:p>
          <a:p>
            <a:endParaRPr lang="de-DE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de-DE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c) SAI Independence </a:t>
            </a:r>
            <a:r>
              <a:rPr lang="de-DE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de-DE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Resourcing</a:t>
            </a:r>
            <a:r>
              <a:rPr lang="de-DE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de-DE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According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Open Budget Survey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data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72%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102 SAIs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surveyed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were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categorised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‘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adequate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’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independence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2015 (71% in 2012). An alternative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measure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on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reaching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certain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on SAI PMF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indicators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on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independence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mandate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showed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44% (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25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developing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countries)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achieved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benchmark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higher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which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considered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strong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performance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However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these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mask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number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acute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growing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concerns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regarding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aspects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independence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financial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independence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resourcing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Global Survey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shows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legislature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oversees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SAI’s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budget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just 46%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countries; in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remainder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overseen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bodies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audits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also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shows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significant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executive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interference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budget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reported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64%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SAIs in 2017 (41% in 2014). The Open Budget Survey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gives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composite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measure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financial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independence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funding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level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consistent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resource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needs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This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measure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52% in 2010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58% in 2014, but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fell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back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55% in 2017,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particularly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sharp falls in AFROSAI-E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ARABOSAI. The Global Survey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questioned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whether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SAIs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received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budget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real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terms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between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2014-16.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Globally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59%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therefore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almost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half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not.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However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less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quarter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SAIs in CREFIAF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budget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real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terms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less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half in ARABOSAI,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effectively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meaning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these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SAIs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were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real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term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budget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cuts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legal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independence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Global Survey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found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just 52%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SAIs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legal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framework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fully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protects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their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independence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while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Open Budget Survey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found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76%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heads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legal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protection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which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external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bodies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usually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legislature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approve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removal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again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fallen in ARABOSAI,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17% in 2017 (27% in 2014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30% in 2010). </a:t>
            </a:r>
          </a:p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 operational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independence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10%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SAIs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freedom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publish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reports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whilst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31%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restrictions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publishing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according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Global Survey.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However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in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practice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many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SAIs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publish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despite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these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restrictions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whilst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minority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 not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publish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despite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having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power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 so.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0D99E-6D82-3E4C-8C84-052F3538157C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295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0D99E-6D82-3E4C-8C84-052F3538157C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295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0D99E-6D82-3E4C-8C84-052F3538157C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295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0D99E-6D82-3E4C-8C84-052F3538157C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295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0D99E-6D82-3E4C-8C84-052F3538157C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295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0D99E-6D82-3E4C-8C84-052F3538157C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482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0D99E-6D82-3E4C-8C84-052F3538157C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295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CAA0-2F17-EF42-A343-4ED28B13F719}" type="datetimeFigureOut">
              <a:rPr lang="de-DE" smtClean="0"/>
              <a:t>02.12.17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93E1-6F5E-ED42-B9AB-E03B5CF6117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6883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CAA0-2F17-EF42-A343-4ED28B13F719}" type="datetimeFigureOut">
              <a:rPr lang="de-DE" smtClean="0"/>
              <a:t>02.12.17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93E1-6F5E-ED42-B9AB-E03B5CF6117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8589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3CAA0-2F17-EF42-A343-4ED28B13F719}" type="datetimeFigureOut">
              <a:rPr lang="de-DE" smtClean="0"/>
              <a:t>02.12.17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793E1-6F5E-ED42-B9AB-E03B5CF6117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9534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microsoft.com/office/2007/relationships/hdphoto" Target="../media/hdphoto4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microsoft.com/office/2007/relationships/hdphoto" Target="../media/hdphoto3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microsoft.com/office/2007/relationships/hdphoto" Target="../media/hdphoto3.wdp"/><Relationship Id="rId5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microsoft.com/office/2007/relationships/hdphoto" Target="../media/hdphoto3.wdp"/><Relationship Id="rId5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microsoft.com/office/2007/relationships/hdphoto" Target="../media/hdphoto3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microsoft.com/office/2007/relationships/hdphoto" Target="../media/hdphoto3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microsoft.com/office/2007/relationships/hdphoto" Target="../media/hdphoto3.wdp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Bild 6" descr="intos_logo_omnib_prod_weiss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92" y="1675267"/>
            <a:ext cx="1701451" cy="15327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261122" y="948255"/>
            <a:ext cx="2520179" cy="2223951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C24F2D"/>
              </a:solidFill>
            </a:endParaRPr>
          </a:p>
        </p:txBody>
      </p:sp>
      <p:pic>
        <p:nvPicPr>
          <p:cNvPr id="9" name="Bild 8" descr="intos_logo_omnib_prod_weiss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92" y="1154567"/>
            <a:ext cx="1701451" cy="1532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3035302" y="1841501"/>
            <a:ext cx="5918198" cy="2442682"/>
          </a:xfrm>
          <a:prstGeom prst="rect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buNone/>
            </a:pPr>
            <a:r>
              <a:rPr lang="en-AU" sz="6000" dirty="0" smtClean="0">
                <a:solidFill>
                  <a:srgbClr val="1B294F"/>
                </a:solidFill>
              </a:rPr>
              <a:t>INTOSAI Peer Reviews on Independence</a:t>
            </a:r>
            <a:endParaRPr lang="en-AU" sz="6000" dirty="0" smtClean="0">
              <a:solidFill>
                <a:srgbClr val="1B294F"/>
              </a:solidFill>
            </a:endParaRPr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122" y="3208017"/>
            <a:ext cx="2520179" cy="1076165"/>
          </a:xfrm>
          <a:prstGeom prst="rect">
            <a:avLst/>
          </a:prstGeom>
        </p:spPr>
      </p:pic>
      <p:sp>
        <p:nvSpPr>
          <p:cNvPr id="12" name="Textfeld 5"/>
          <p:cNvSpPr txBox="1">
            <a:spLocks noChangeArrowheads="1"/>
          </p:cNvSpPr>
          <p:nvPr/>
        </p:nvSpPr>
        <p:spPr bwMode="auto">
          <a:xfrm>
            <a:off x="7076063" y="3914294"/>
            <a:ext cx="18774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de-DE" dirty="0" smtClean="0">
                <a:solidFill>
                  <a:srgbClr val="1B294F"/>
                </a:solidFill>
                <a:latin typeface="Futura Condensed" charset="0"/>
                <a:cs typeface="Futura Condensed" charset="0"/>
              </a:rPr>
              <a:t>Elfriede Hammelmüller</a:t>
            </a:r>
            <a:endParaRPr lang="de-DE" dirty="0">
              <a:solidFill>
                <a:srgbClr val="1B294F"/>
              </a:solidFill>
              <a:latin typeface="Futura Condensed" charset="0"/>
              <a:cs typeface="Futura Condensed" charset="0"/>
            </a:endParaRPr>
          </a:p>
        </p:txBody>
      </p:sp>
      <p:sp>
        <p:nvSpPr>
          <p:cNvPr id="13" name="Titel 1"/>
          <p:cNvSpPr txBox="1">
            <a:spLocks/>
          </p:cNvSpPr>
          <p:nvPr/>
        </p:nvSpPr>
        <p:spPr>
          <a:xfrm>
            <a:off x="3035302" y="948254"/>
            <a:ext cx="5918197" cy="778983"/>
          </a:xfrm>
          <a:prstGeom prst="rect">
            <a:avLst/>
          </a:prstGeom>
          <a:solidFill>
            <a:srgbClr val="7D7D7D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buNone/>
            </a:pPr>
            <a:r>
              <a:rPr lang="es-ES_tradnl" sz="2000" dirty="0"/>
              <a:t>Conmemoración del 40° aniversario de la Declaración de Lima</a:t>
            </a:r>
          </a:p>
        </p:txBody>
      </p:sp>
    </p:spTree>
    <p:extLst>
      <p:ext uri="{BB962C8B-B14F-4D97-AF65-F5344CB8AC3E}">
        <p14:creationId xmlns:p14="http://schemas.microsoft.com/office/powerpoint/2010/main" val="4182608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 descr="IMG_0280.JPG"/>
          <p:cNvPicPr>
            <a:picLocks noChangeAspect="1"/>
          </p:cNvPicPr>
          <p:nvPr/>
        </p:nvPicPr>
        <p:blipFill>
          <a:blip r:embed="rId3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Eingebuchteter Richtungspfeil 2"/>
          <p:cNvSpPr/>
          <p:nvPr/>
        </p:nvSpPr>
        <p:spPr>
          <a:xfrm>
            <a:off x="2232592" y="945816"/>
            <a:ext cx="6581208" cy="1784970"/>
          </a:xfrm>
          <a:prstGeom prst="chevron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3600" dirty="0" smtClean="0">
                <a:solidFill>
                  <a:srgbClr val="F46F03"/>
                </a:solidFill>
                <a:latin typeface="Futura Condensed Medium"/>
              </a:rPr>
              <a:t>Assessment </a:t>
            </a:r>
          </a:p>
          <a:p>
            <a:pPr marL="0" marR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3600" dirty="0" smtClean="0">
                <a:solidFill>
                  <a:srgbClr val="1B294F"/>
                </a:solidFill>
                <a:latin typeface="Futura Condensed Medium"/>
              </a:rPr>
              <a:t>of Compliance with </a:t>
            </a:r>
            <a:r>
              <a:rPr lang="en-AU" sz="3600" dirty="0" smtClean="0">
                <a:solidFill>
                  <a:srgbClr val="F46F03"/>
                </a:solidFill>
                <a:latin typeface="Futura Condensed Medium"/>
              </a:rPr>
              <a:t>ISSAI 10 </a:t>
            </a:r>
            <a:r>
              <a:rPr lang="en-AU" sz="3600" dirty="0" smtClean="0">
                <a:solidFill>
                  <a:srgbClr val="1B294F"/>
                </a:solidFill>
                <a:latin typeface="Futura Condensed Medium"/>
              </a:rPr>
              <a:t>and Concrete </a:t>
            </a:r>
            <a:r>
              <a:rPr lang="en-AU" sz="3600" dirty="0">
                <a:solidFill>
                  <a:srgbClr val="1B294F"/>
                </a:solidFill>
                <a:latin typeface="Futura Condensed Medium"/>
              </a:rPr>
              <a:t>R</a:t>
            </a:r>
            <a:r>
              <a:rPr lang="en-AU" sz="3600" dirty="0" smtClean="0">
                <a:solidFill>
                  <a:srgbClr val="1B294F"/>
                </a:solidFill>
                <a:latin typeface="Futura Condensed Medium"/>
              </a:rPr>
              <a:t>ecommendations</a:t>
            </a:r>
            <a:endParaRPr lang="en-AU" sz="3600" dirty="0" smtClean="0">
              <a:solidFill>
                <a:srgbClr val="1B294F"/>
              </a:solidFill>
              <a:latin typeface="Futura Condensed Medium"/>
            </a:endParaRPr>
          </a:p>
        </p:txBody>
      </p:sp>
      <p:sp>
        <p:nvSpPr>
          <p:cNvPr id="8" name="Richtungspfeil 7"/>
          <p:cNvSpPr/>
          <p:nvPr/>
        </p:nvSpPr>
        <p:spPr>
          <a:xfrm>
            <a:off x="270677" y="945816"/>
            <a:ext cx="2184400" cy="1625600"/>
          </a:xfrm>
          <a:prstGeom prst="homePlat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AU" sz="3600" dirty="0" smtClean="0">
                <a:solidFill>
                  <a:srgbClr val="1B294F"/>
                </a:solidFill>
                <a:latin typeface="Futura Condensed Medium"/>
              </a:rPr>
              <a:t>SAI-related</a:t>
            </a:r>
            <a:endParaRPr lang="en-AU" sz="3600" dirty="0" smtClean="0">
              <a:solidFill>
                <a:srgbClr val="1B294F"/>
              </a:solidFill>
              <a:latin typeface="Futura Condensed Medium"/>
            </a:endParaRP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120240" y="156323"/>
            <a:ext cx="4359247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es-ES_tradnl" sz="2000" dirty="0" smtClean="0">
                <a:solidFill>
                  <a:srgbClr val="3C4070"/>
                </a:solidFill>
              </a:rPr>
              <a:t>[</a:t>
            </a:r>
            <a:r>
              <a:rPr lang="es-ES_tradnl" sz="2000" dirty="0" smtClean="0">
                <a:solidFill>
                  <a:srgbClr val="3C4070"/>
                </a:solidFill>
              </a:rPr>
              <a:t>3b</a:t>
            </a:r>
            <a:r>
              <a:rPr lang="en-AU" sz="2000" dirty="0" smtClean="0">
                <a:solidFill>
                  <a:srgbClr val="3C4070"/>
                </a:solidFill>
              </a:rPr>
              <a:t>] Objectives</a:t>
            </a:r>
            <a:endParaRPr lang="en-AU" sz="2000" dirty="0">
              <a:solidFill>
                <a:srgbClr val="3C4070"/>
              </a:solidFill>
            </a:endParaRPr>
          </a:p>
        </p:txBody>
      </p:sp>
      <p:sp>
        <p:nvSpPr>
          <p:cNvPr id="13" name="Richtungspfeil 12"/>
          <p:cNvSpPr/>
          <p:nvPr/>
        </p:nvSpPr>
        <p:spPr>
          <a:xfrm>
            <a:off x="270677" y="3111500"/>
            <a:ext cx="2184400" cy="1625600"/>
          </a:xfrm>
          <a:prstGeom prst="homePlate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Target Groups</a:t>
            </a:r>
            <a:endParaRPr lang="en-AU" sz="2800" b="0" i="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4" name="Eingebuchteter Richtungspfeil 13"/>
          <p:cNvSpPr/>
          <p:nvPr/>
        </p:nvSpPr>
        <p:spPr>
          <a:xfrm>
            <a:off x="2232592" y="3111500"/>
            <a:ext cx="6581208" cy="1625600"/>
          </a:xfrm>
          <a:prstGeom prst="chevron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/>
              <a:buChar char="•"/>
            </a:pP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7 Peer-reviewed SAIs			</a:t>
            </a:r>
          </a:p>
          <a:p>
            <a:pPr marL="457200" indent="-457200">
              <a:buFont typeface="Arial"/>
              <a:buChar char="•"/>
            </a:pP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INTOSAI Regions</a:t>
            </a:r>
            <a:endParaRPr lang="en-AU" sz="2800" dirty="0" smtClean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176784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IMG_0280.JPG"/>
          <p:cNvPicPr>
            <a:picLocks noChangeAspect="1"/>
          </p:cNvPicPr>
          <p:nvPr/>
        </p:nvPicPr>
        <p:blipFill>
          <a:blip r:embed="rId3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es-ES_tradnl" sz="2000" dirty="0" smtClean="0">
                <a:solidFill>
                  <a:srgbClr val="3C4070"/>
                </a:solidFill>
              </a:rPr>
              <a:t>[3c] </a:t>
            </a:r>
            <a:r>
              <a:rPr lang="en-AU" sz="2000" dirty="0" smtClean="0">
                <a:solidFill>
                  <a:srgbClr val="3C4070"/>
                </a:solidFill>
              </a:rPr>
              <a:t>Objectives</a:t>
            </a:r>
            <a:endParaRPr lang="en-AU" sz="2000" dirty="0">
              <a:solidFill>
                <a:srgbClr val="3C4070"/>
              </a:solidFill>
            </a:endParaRPr>
          </a:p>
        </p:txBody>
      </p:sp>
      <p:sp>
        <p:nvSpPr>
          <p:cNvPr id="8" name="Eingebuchteter Richtungspfeil 7"/>
          <p:cNvSpPr/>
          <p:nvPr/>
        </p:nvSpPr>
        <p:spPr>
          <a:xfrm>
            <a:off x="1371601" y="1834118"/>
            <a:ext cx="2082799" cy="989205"/>
          </a:xfrm>
          <a:prstGeom prst="chevron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3600" dirty="0" smtClean="0">
                <a:solidFill>
                  <a:srgbClr val="F46F03"/>
                </a:solidFill>
                <a:latin typeface="Futura Condensed Medium"/>
              </a:rPr>
              <a:t>2015</a:t>
            </a:r>
          </a:p>
        </p:txBody>
      </p:sp>
      <p:sp>
        <p:nvSpPr>
          <p:cNvPr id="11" name="Richtungspfeil 10"/>
          <p:cNvSpPr/>
          <p:nvPr/>
        </p:nvSpPr>
        <p:spPr>
          <a:xfrm>
            <a:off x="0" y="1834118"/>
            <a:ext cx="1612900" cy="989205"/>
          </a:xfrm>
          <a:prstGeom prst="homePlat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s-ES_tradnl" sz="3600" dirty="0" smtClean="0">
                <a:solidFill>
                  <a:srgbClr val="1B294F"/>
                </a:solidFill>
                <a:latin typeface="Futura Condensed Medium"/>
              </a:rPr>
              <a:t>2014</a:t>
            </a:r>
          </a:p>
        </p:txBody>
      </p:sp>
      <p:sp>
        <p:nvSpPr>
          <p:cNvPr id="13" name="Eingebuchteter Richtungspfeil 12"/>
          <p:cNvSpPr/>
          <p:nvPr/>
        </p:nvSpPr>
        <p:spPr>
          <a:xfrm>
            <a:off x="3346451" y="1834118"/>
            <a:ext cx="2025650" cy="989205"/>
          </a:xfrm>
          <a:prstGeom prst="chevron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3600" dirty="0" smtClean="0">
                <a:solidFill>
                  <a:srgbClr val="F46F03"/>
                </a:solidFill>
                <a:latin typeface="Futura Condensed Medium"/>
              </a:rPr>
              <a:t>2016</a:t>
            </a:r>
          </a:p>
        </p:txBody>
      </p:sp>
      <p:sp>
        <p:nvSpPr>
          <p:cNvPr id="14" name="Eingebuchteter Richtungspfeil 13"/>
          <p:cNvSpPr/>
          <p:nvPr/>
        </p:nvSpPr>
        <p:spPr>
          <a:xfrm>
            <a:off x="5213349" y="1834118"/>
            <a:ext cx="2012951" cy="989205"/>
          </a:xfrm>
          <a:prstGeom prst="chevron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3600" dirty="0" smtClean="0">
                <a:solidFill>
                  <a:srgbClr val="F46F03"/>
                </a:solidFill>
                <a:latin typeface="Futura Condensed Medium"/>
              </a:rPr>
              <a:t>2017</a:t>
            </a:r>
          </a:p>
        </p:txBody>
      </p:sp>
      <p:sp>
        <p:nvSpPr>
          <p:cNvPr id="15" name="Eingebuchteter Richtungspfeil 14"/>
          <p:cNvSpPr/>
          <p:nvPr/>
        </p:nvSpPr>
        <p:spPr>
          <a:xfrm>
            <a:off x="7226300" y="1834118"/>
            <a:ext cx="1917700" cy="989205"/>
          </a:xfrm>
          <a:prstGeom prst="chevron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3600" dirty="0" smtClean="0">
                <a:solidFill>
                  <a:srgbClr val="1B294F"/>
                </a:solidFill>
                <a:latin typeface="Futura Condensed Medium"/>
              </a:rPr>
              <a:t>2018</a:t>
            </a:r>
          </a:p>
        </p:txBody>
      </p:sp>
      <p:sp>
        <p:nvSpPr>
          <p:cNvPr id="16" name="Rechteck 15"/>
          <p:cNvSpPr/>
          <p:nvPr/>
        </p:nvSpPr>
        <p:spPr>
          <a:xfrm>
            <a:off x="0" y="3293919"/>
            <a:ext cx="9144000" cy="652321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S</a:t>
            </a: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tart	</a:t>
            </a: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  <a:sym typeface="Wingdings"/>
              </a:rPr>
              <a:t></a:t>
            </a: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	  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P</a:t>
            </a: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lanning	</a:t>
            </a: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  <a:sym typeface="Wingdings"/>
              </a:rPr>
              <a:t></a:t>
            </a: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    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I</a:t>
            </a: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mplementing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 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  <a:sym typeface="Wingdings"/>
              </a:rPr>
              <a:t>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  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E</a:t>
            </a: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valuating  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  <a:sym typeface="Wingdings"/>
              </a:rPr>
              <a:t>   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  <a:sym typeface="Wingdings"/>
              </a:rPr>
              <a:t>F</a:t>
            </a: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inalization</a:t>
            </a:r>
            <a:endParaRPr lang="en-AU" sz="2800" b="0" i="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0" y="787400"/>
            <a:ext cx="9144000" cy="552116"/>
          </a:xfrm>
          <a:prstGeom prst="rect">
            <a:avLst/>
          </a:prstGeom>
          <a:solidFill>
            <a:srgbClr val="F46F03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dirty="0" smtClean="0">
                <a:solidFill>
                  <a:srgbClr val="1B294F"/>
                </a:solidFill>
                <a:latin typeface="Futura Condensed"/>
                <a:cs typeface="Futura Condensed"/>
              </a:rPr>
              <a:t>T</a:t>
            </a:r>
            <a:r>
              <a:rPr lang="en-AU" sz="2800" b="0" i="0" dirty="0" smtClean="0">
                <a:solidFill>
                  <a:srgbClr val="1B294F"/>
                </a:solidFill>
                <a:latin typeface="Futura Condensed"/>
                <a:cs typeface="Futura Condensed"/>
              </a:rPr>
              <a:t>imeframe</a:t>
            </a:r>
            <a:endParaRPr lang="en-AU" sz="2800" b="0" i="0" dirty="0">
              <a:solidFill>
                <a:srgbClr val="1B294F"/>
              </a:solidFill>
              <a:latin typeface="Futura Condensed"/>
              <a:cs typeface="Futu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43298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2813049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400300" y="1651393"/>
            <a:ext cx="5080000" cy="1663307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7 Peer </a:t>
            </a:r>
            <a:r>
              <a:rPr lang="en-AU" sz="4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Review Reports</a:t>
            </a:r>
            <a:endParaRPr lang="en-AU" sz="4800" b="0" i="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de-DE" sz="2000" dirty="0" smtClean="0">
                <a:solidFill>
                  <a:srgbClr val="3C4070"/>
                </a:solidFill>
              </a:rPr>
              <a:t>[4a] </a:t>
            </a:r>
            <a:r>
              <a:rPr lang="en-AU" sz="2000" dirty="0" smtClean="0">
                <a:solidFill>
                  <a:srgbClr val="3C4070"/>
                </a:solidFill>
              </a:rPr>
              <a:t>Results </a:t>
            </a:r>
            <a:r>
              <a:rPr lang="de-DE" sz="2000" dirty="0" smtClean="0">
                <a:solidFill>
                  <a:srgbClr val="3C4070"/>
                </a:solidFill>
              </a:rPr>
              <a:t>				</a:t>
            </a: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685800" y="1651393"/>
            <a:ext cx="1714500" cy="1663307"/>
          </a:xfrm>
          <a:prstGeom prst="rect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buNone/>
            </a:pPr>
            <a:r>
              <a:rPr lang="es-ES_tradnl" sz="4400" dirty="0" smtClean="0">
                <a:solidFill>
                  <a:srgbClr val="1B294F"/>
                </a:solidFill>
              </a:rPr>
              <a:t>No 1</a:t>
            </a:r>
            <a:endParaRPr lang="es-ES_tradnl" sz="4400" dirty="0">
              <a:solidFill>
                <a:srgbClr val="1B29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404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2813049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41300" y="1651393"/>
            <a:ext cx="3962400" cy="2222107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lnSpc>
                <a:spcPct val="150000"/>
              </a:lnSpc>
              <a:buFont typeface="Arial"/>
              <a:buChar char="•"/>
            </a:pPr>
            <a:r>
              <a:rPr lang="es-ES_tradnl" sz="2800" b="0" i="0" dirty="0" smtClean="0">
                <a:solidFill>
                  <a:srgbClr val="F46F03"/>
                </a:solidFill>
                <a:latin typeface="Futura Condensed"/>
                <a:cs typeface="Futura Condensed"/>
              </a:rPr>
              <a:t>7 </a:t>
            </a:r>
            <a:r>
              <a:rPr lang="en-AU" sz="2800" b="0" i="0" dirty="0" smtClean="0">
                <a:solidFill>
                  <a:srgbClr val="F46F03"/>
                </a:solidFill>
                <a:latin typeface="Futura Condensed"/>
                <a:cs typeface="Futura Condensed"/>
              </a:rPr>
              <a:t>Peer Review Teams</a:t>
            </a:r>
          </a:p>
          <a:p>
            <a:pPr marL="457200" indent="-457200">
              <a:lnSpc>
                <a:spcPct val="150000"/>
              </a:lnSpc>
              <a:buFont typeface="Arial"/>
              <a:buChar char="•"/>
            </a:pP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1 Single Peer Review Concept</a:t>
            </a:r>
          </a:p>
          <a:p>
            <a:pPr marL="457200" indent="-457200">
              <a:lnSpc>
                <a:spcPct val="150000"/>
              </a:lnSpc>
              <a:buFont typeface="Arial"/>
              <a:buChar char="•"/>
            </a:pP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7 Country-specific Reports </a:t>
            </a:r>
            <a:endParaRPr lang="en-AU" sz="2800" b="0" i="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de-DE" sz="2000" dirty="0" smtClean="0">
                <a:solidFill>
                  <a:srgbClr val="3C4070"/>
                </a:solidFill>
              </a:rPr>
              <a:t>[4b] </a:t>
            </a:r>
            <a:r>
              <a:rPr lang="en-AU" sz="2000" dirty="0" smtClean="0">
                <a:solidFill>
                  <a:srgbClr val="3C4070"/>
                </a:solidFill>
              </a:rPr>
              <a:t>Results </a:t>
            </a:r>
            <a:r>
              <a:rPr lang="mr-IN" sz="2000" dirty="0" smtClean="0">
                <a:solidFill>
                  <a:srgbClr val="3C4070"/>
                </a:solidFill>
              </a:rPr>
              <a:t>–</a:t>
            </a:r>
            <a:r>
              <a:rPr lang="de-DE" sz="2000" dirty="0" smtClean="0">
                <a:solidFill>
                  <a:srgbClr val="3C4070"/>
                </a:solidFill>
              </a:rPr>
              <a:t> </a:t>
            </a:r>
            <a:r>
              <a:rPr lang="de-DE" sz="2000" dirty="0" smtClean="0">
                <a:solidFill>
                  <a:srgbClr val="3C4070"/>
                </a:solidFill>
              </a:rPr>
              <a:t>7 Peer Review Reports </a:t>
            </a: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5454650" y="0"/>
            <a:ext cx="1803400" cy="594439"/>
          </a:xfrm>
          <a:prstGeom prst="homePlate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180000" indent="0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Austria</a:t>
            </a:r>
          </a:p>
          <a:p>
            <a:pPr marL="180000" indent="0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Ghana</a:t>
            </a:r>
            <a:endParaRPr lang="es-ES_tradnl" sz="2000" dirty="0">
              <a:solidFill>
                <a:srgbClr val="1B294F"/>
              </a:solidFill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5454650" y="2984893"/>
            <a:ext cx="1803400" cy="634607"/>
          </a:xfrm>
          <a:prstGeom prst="homePlate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180000" indent="0">
              <a:spcBef>
                <a:spcPts val="0"/>
              </a:spcBef>
              <a:buNone/>
            </a:pPr>
            <a:r>
              <a:rPr lang="en-AU" sz="2000" dirty="0" smtClean="0">
                <a:solidFill>
                  <a:srgbClr val="1B294F"/>
                </a:solidFill>
              </a:rPr>
              <a:t>SAI Austria</a:t>
            </a:r>
          </a:p>
          <a:p>
            <a:pPr marL="180000" indent="0">
              <a:spcBef>
                <a:spcPts val="0"/>
              </a:spcBef>
              <a:buNone/>
            </a:pPr>
            <a:r>
              <a:rPr lang="en-AU" sz="2000" dirty="0" smtClean="0">
                <a:solidFill>
                  <a:srgbClr val="1B294F"/>
                </a:solidFill>
              </a:rPr>
              <a:t>SAI Moldova</a:t>
            </a:r>
            <a:endParaRPr lang="en-AU" sz="2000" dirty="0">
              <a:solidFill>
                <a:srgbClr val="1B294F"/>
              </a:solidFill>
            </a:endParaRPr>
          </a:p>
        </p:txBody>
      </p:sp>
      <p:sp>
        <p:nvSpPr>
          <p:cNvPr id="11" name="Titel 1"/>
          <p:cNvSpPr txBox="1">
            <a:spLocks/>
          </p:cNvSpPr>
          <p:nvPr/>
        </p:nvSpPr>
        <p:spPr>
          <a:xfrm>
            <a:off x="5454650" y="1488061"/>
            <a:ext cx="1803400" cy="591799"/>
          </a:xfrm>
          <a:prstGeom prst="homePlate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indent="0" algn="ctr">
              <a:lnSpc>
                <a:spcPct val="90000"/>
              </a:lnSpc>
              <a:spcBef>
                <a:spcPts val="0"/>
              </a:spcBef>
              <a:buFont typeface="Arial"/>
              <a:buNone/>
              <a:defRPr sz="2000">
                <a:solidFill>
                  <a:srgbClr val="1B294F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180000" algn="l"/>
            <a:r>
              <a:rPr lang="es-ES_tradnl" dirty="0"/>
              <a:t>SAI </a:t>
            </a:r>
            <a:r>
              <a:rPr lang="en-AU" dirty="0" smtClean="0"/>
              <a:t>Austria</a:t>
            </a:r>
          </a:p>
          <a:p>
            <a:pPr marL="180000" algn="l"/>
            <a:r>
              <a:rPr lang="en-AU" dirty="0" smtClean="0"/>
              <a:t>SAI Japan</a:t>
            </a:r>
            <a:endParaRPr lang="en-AU" dirty="0"/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5454650" y="751267"/>
            <a:ext cx="1803400" cy="569534"/>
          </a:xfrm>
          <a:prstGeom prst="homePlate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indent="0" algn="ctr">
              <a:lnSpc>
                <a:spcPct val="90000"/>
              </a:lnSpc>
              <a:spcBef>
                <a:spcPts val="0"/>
              </a:spcBef>
              <a:buFont typeface="Arial"/>
              <a:buNone/>
              <a:defRPr sz="2000">
                <a:solidFill>
                  <a:srgbClr val="1B294F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180000" algn="l"/>
            <a:r>
              <a:rPr lang="en-AU" dirty="0" smtClean="0"/>
              <a:t>SAI Austria</a:t>
            </a:r>
          </a:p>
          <a:p>
            <a:pPr marL="180000" algn="l"/>
            <a:r>
              <a:rPr lang="en-AU" dirty="0" smtClean="0"/>
              <a:t>SAI Egypt</a:t>
            </a:r>
            <a:endParaRPr lang="en-AU" dirty="0"/>
          </a:p>
        </p:txBody>
      </p:sp>
      <p:sp>
        <p:nvSpPr>
          <p:cNvPr id="13" name="Titel 1"/>
          <p:cNvSpPr txBox="1">
            <a:spLocks/>
          </p:cNvSpPr>
          <p:nvPr/>
        </p:nvSpPr>
        <p:spPr>
          <a:xfrm>
            <a:off x="5454650" y="2286001"/>
            <a:ext cx="1803400" cy="609600"/>
          </a:xfrm>
          <a:prstGeom prst="homePlate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180000" indent="0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Austria</a:t>
            </a:r>
          </a:p>
          <a:p>
            <a:pPr marL="180000" indent="0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Bahamas</a:t>
            </a:r>
            <a:endParaRPr lang="es-ES_tradnl" sz="2000" dirty="0">
              <a:solidFill>
                <a:srgbClr val="1B294F"/>
              </a:solidFill>
            </a:endParaRPr>
          </a:p>
        </p:txBody>
      </p:sp>
      <p:sp>
        <p:nvSpPr>
          <p:cNvPr id="14" name="Titel 1"/>
          <p:cNvSpPr txBox="1">
            <a:spLocks/>
          </p:cNvSpPr>
          <p:nvPr/>
        </p:nvSpPr>
        <p:spPr>
          <a:xfrm>
            <a:off x="5461000" y="3759200"/>
            <a:ext cx="1803400" cy="621711"/>
          </a:xfrm>
          <a:prstGeom prst="homePlate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180000" indent="0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Austria</a:t>
            </a:r>
          </a:p>
          <a:p>
            <a:pPr marL="180000" indent="0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</a:t>
            </a:r>
            <a:r>
              <a:rPr lang="en-AU" sz="2000" dirty="0" smtClean="0">
                <a:solidFill>
                  <a:srgbClr val="1B294F"/>
                </a:solidFill>
              </a:rPr>
              <a:t>Brazil</a:t>
            </a:r>
            <a:endParaRPr lang="en-AU" sz="2000" dirty="0">
              <a:solidFill>
                <a:srgbClr val="1B294F"/>
              </a:solidFill>
            </a:endParaRPr>
          </a:p>
        </p:txBody>
      </p:sp>
      <p:sp>
        <p:nvSpPr>
          <p:cNvPr id="15" name="Titel 1"/>
          <p:cNvSpPr txBox="1">
            <a:spLocks/>
          </p:cNvSpPr>
          <p:nvPr/>
        </p:nvSpPr>
        <p:spPr>
          <a:xfrm>
            <a:off x="5461000" y="4502248"/>
            <a:ext cx="1803400" cy="616245"/>
          </a:xfrm>
          <a:prstGeom prst="homePlate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180000" indent="0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Austria</a:t>
            </a:r>
          </a:p>
        </p:txBody>
      </p:sp>
      <p:sp>
        <p:nvSpPr>
          <p:cNvPr id="16" name="Titel 1"/>
          <p:cNvSpPr txBox="1">
            <a:spLocks/>
          </p:cNvSpPr>
          <p:nvPr/>
        </p:nvSpPr>
        <p:spPr>
          <a:xfrm>
            <a:off x="7283450" y="0"/>
            <a:ext cx="1250950" cy="594439"/>
          </a:xfrm>
          <a:prstGeom prst="rect">
            <a:avLst/>
          </a:prstGeom>
          <a:solidFill>
            <a:srgbClr val="7D7D7D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</a:t>
            </a:r>
            <a:r>
              <a:rPr lang="en-AU" sz="2000" dirty="0" smtClean="0">
                <a:solidFill>
                  <a:srgbClr val="1B294F"/>
                </a:solidFill>
              </a:rPr>
              <a:t>Ethiopia</a:t>
            </a:r>
            <a:endParaRPr lang="en-AU" sz="2000" dirty="0">
              <a:solidFill>
                <a:srgbClr val="1B294F"/>
              </a:solidFill>
            </a:endParaRPr>
          </a:p>
        </p:txBody>
      </p:sp>
      <p:sp>
        <p:nvSpPr>
          <p:cNvPr id="17" name="Titel 1"/>
          <p:cNvSpPr txBox="1">
            <a:spLocks/>
          </p:cNvSpPr>
          <p:nvPr/>
        </p:nvSpPr>
        <p:spPr>
          <a:xfrm>
            <a:off x="7283450" y="4502248"/>
            <a:ext cx="1250950" cy="641252"/>
          </a:xfrm>
          <a:prstGeom prst="rect">
            <a:avLst/>
          </a:prstGeom>
          <a:solidFill>
            <a:srgbClr val="7D7D7D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Vanuatu</a:t>
            </a:r>
            <a:endParaRPr lang="es-ES_tradnl" sz="2000" dirty="0">
              <a:solidFill>
                <a:srgbClr val="1B294F"/>
              </a:solidFill>
            </a:endParaRPr>
          </a:p>
        </p:txBody>
      </p:sp>
      <p:sp>
        <p:nvSpPr>
          <p:cNvPr id="18" name="Titel 1"/>
          <p:cNvSpPr txBox="1">
            <a:spLocks/>
          </p:cNvSpPr>
          <p:nvPr/>
        </p:nvSpPr>
        <p:spPr>
          <a:xfrm>
            <a:off x="7283450" y="751267"/>
            <a:ext cx="1250950" cy="594439"/>
          </a:xfrm>
          <a:prstGeom prst="rect">
            <a:avLst/>
          </a:prstGeom>
          <a:solidFill>
            <a:srgbClr val="7D7D7D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</a:t>
            </a:r>
            <a:r>
              <a:rPr lang="en-AU" sz="2000" dirty="0" smtClean="0">
                <a:solidFill>
                  <a:srgbClr val="1B294F"/>
                </a:solidFill>
              </a:rPr>
              <a:t>Tunisia</a:t>
            </a:r>
            <a:endParaRPr lang="en-AU" sz="2000" dirty="0">
              <a:solidFill>
                <a:srgbClr val="1B294F"/>
              </a:solidFill>
            </a:endParaRPr>
          </a:p>
        </p:txBody>
      </p:sp>
      <p:sp>
        <p:nvSpPr>
          <p:cNvPr id="19" name="Titel 1"/>
          <p:cNvSpPr txBox="1">
            <a:spLocks/>
          </p:cNvSpPr>
          <p:nvPr/>
        </p:nvSpPr>
        <p:spPr>
          <a:xfrm>
            <a:off x="7283450" y="3759200"/>
            <a:ext cx="1250950" cy="594439"/>
          </a:xfrm>
          <a:prstGeom prst="rect">
            <a:avLst/>
          </a:prstGeom>
          <a:solidFill>
            <a:srgbClr val="7D7D7D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Ecuador</a:t>
            </a:r>
            <a:endParaRPr lang="es-ES_tradnl" sz="2000" dirty="0">
              <a:solidFill>
                <a:srgbClr val="1B294F"/>
              </a:solidFill>
            </a:endParaRPr>
          </a:p>
        </p:txBody>
      </p:sp>
      <p:sp>
        <p:nvSpPr>
          <p:cNvPr id="20" name="Titel 1"/>
          <p:cNvSpPr txBox="1">
            <a:spLocks/>
          </p:cNvSpPr>
          <p:nvPr/>
        </p:nvSpPr>
        <p:spPr>
          <a:xfrm>
            <a:off x="7296150" y="1488061"/>
            <a:ext cx="1250950" cy="594439"/>
          </a:xfrm>
          <a:prstGeom prst="rect">
            <a:avLst/>
          </a:prstGeom>
          <a:solidFill>
            <a:srgbClr val="7D7D7D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AU" sz="2000" dirty="0" smtClean="0">
                <a:solidFill>
                  <a:srgbClr val="1B294F"/>
                </a:solidFill>
              </a:rPr>
              <a:t>SAI Bhutan</a:t>
            </a:r>
            <a:endParaRPr lang="en-AU" sz="2000" dirty="0">
              <a:solidFill>
                <a:srgbClr val="1B294F"/>
              </a:solidFill>
            </a:endParaRPr>
          </a:p>
        </p:txBody>
      </p:sp>
      <p:sp>
        <p:nvSpPr>
          <p:cNvPr id="21" name="Titel 1"/>
          <p:cNvSpPr txBox="1">
            <a:spLocks/>
          </p:cNvSpPr>
          <p:nvPr/>
        </p:nvSpPr>
        <p:spPr>
          <a:xfrm>
            <a:off x="7283450" y="2286001"/>
            <a:ext cx="1250950" cy="594439"/>
          </a:xfrm>
          <a:prstGeom prst="rect">
            <a:avLst/>
          </a:prstGeom>
          <a:solidFill>
            <a:srgbClr val="7D7D7D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Trinidad &amp; Tobago</a:t>
            </a:r>
            <a:endParaRPr lang="es-ES_tradnl" sz="2000" dirty="0">
              <a:solidFill>
                <a:srgbClr val="1B294F"/>
              </a:solidFill>
            </a:endParaRPr>
          </a:p>
        </p:txBody>
      </p:sp>
      <p:sp>
        <p:nvSpPr>
          <p:cNvPr id="22" name="Titel 1"/>
          <p:cNvSpPr txBox="1">
            <a:spLocks/>
          </p:cNvSpPr>
          <p:nvPr/>
        </p:nvSpPr>
        <p:spPr>
          <a:xfrm>
            <a:off x="7258050" y="2974354"/>
            <a:ext cx="1250950" cy="594439"/>
          </a:xfrm>
          <a:prstGeom prst="rect">
            <a:avLst/>
          </a:prstGeom>
          <a:solidFill>
            <a:srgbClr val="7D7D7D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2000" dirty="0" smtClean="0">
                <a:solidFill>
                  <a:srgbClr val="1B294F"/>
                </a:solidFill>
              </a:rPr>
              <a:t>SAI Albania</a:t>
            </a:r>
            <a:endParaRPr lang="es-ES_tradnl" sz="2000" dirty="0">
              <a:solidFill>
                <a:srgbClr val="1B294F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5124449" y="6931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2</a:t>
            </a:r>
          </a:p>
        </p:txBody>
      </p:sp>
      <p:sp>
        <p:nvSpPr>
          <p:cNvPr id="24" name="Rechteck 23"/>
          <p:cNvSpPr/>
          <p:nvPr/>
        </p:nvSpPr>
        <p:spPr>
          <a:xfrm>
            <a:off x="5130799" y="308723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dirty="0">
                <a:solidFill>
                  <a:srgbClr val="CECFCF"/>
                </a:solidFill>
                <a:latin typeface="Futura Condensed"/>
                <a:cs typeface="Futura Condensed"/>
              </a:rPr>
              <a:t>1</a:t>
            </a:r>
            <a:endParaRPr lang="es-ES_tradnl" sz="2000" b="0" i="0" dirty="0" smtClean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5149848" y="1479284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2</a:t>
            </a:r>
          </a:p>
        </p:txBody>
      </p:sp>
      <p:sp>
        <p:nvSpPr>
          <p:cNvPr id="26" name="Rechteck 25"/>
          <p:cNvSpPr/>
          <p:nvPr/>
        </p:nvSpPr>
        <p:spPr>
          <a:xfrm>
            <a:off x="5156198" y="1781076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dirty="0">
                <a:solidFill>
                  <a:srgbClr val="CECFCF"/>
                </a:solidFill>
                <a:latin typeface="Futura Condensed"/>
                <a:cs typeface="Futura Condensed"/>
              </a:rPr>
              <a:t>1</a:t>
            </a:r>
            <a:endParaRPr lang="es-ES_tradnl" sz="2000" b="0" i="0" dirty="0" smtClean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5149848" y="2286001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2</a:t>
            </a:r>
          </a:p>
        </p:txBody>
      </p:sp>
      <p:sp>
        <p:nvSpPr>
          <p:cNvPr id="28" name="Rechteck 27"/>
          <p:cNvSpPr/>
          <p:nvPr/>
        </p:nvSpPr>
        <p:spPr>
          <a:xfrm>
            <a:off x="5156198" y="2587793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dirty="0">
                <a:solidFill>
                  <a:srgbClr val="CECFCF"/>
                </a:solidFill>
                <a:latin typeface="Futura Condensed"/>
                <a:cs typeface="Futura Condensed"/>
              </a:rPr>
              <a:t>1</a:t>
            </a:r>
            <a:endParaRPr lang="es-ES_tradnl" sz="2000" b="0" i="0" dirty="0" smtClean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137149" y="2995132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2</a:t>
            </a:r>
          </a:p>
        </p:txBody>
      </p:sp>
      <p:sp>
        <p:nvSpPr>
          <p:cNvPr id="30" name="Rechteck 29"/>
          <p:cNvSpPr/>
          <p:nvPr/>
        </p:nvSpPr>
        <p:spPr>
          <a:xfrm>
            <a:off x="5143499" y="3296924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dirty="0">
                <a:solidFill>
                  <a:srgbClr val="CECFCF"/>
                </a:solidFill>
                <a:latin typeface="Futura Condensed"/>
                <a:cs typeface="Futura Condensed"/>
              </a:rPr>
              <a:t>1</a:t>
            </a:r>
            <a:endParaRPr lang="es-ES_tradnl" sz="2000" b="0" i="0" dirty="0" smtClean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5130799" y="3771558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2</a:t>
            </a:r>
          </a:p>
        </p:txBody>
      </p:sp>
      <p:sp>
        <p:nvSpPr>
          <p:cNvPr id="32" name="Rechteck 31"/>
          <p:cNvSpPr/>
          <p:nvPr/>
        </p:nvSpPr>
        <p:spPr>
          <a:xfrm>
            <a:off x="5137149" y="4073350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dirty="0">
                <a:solidFill>
                  <a:srgbClr val="CECFCF"/>
                </a:solidFill>
                <a:latin typeface="Futura Condensed"/>
                <a:cs typeface="Futura Condensed"/>
              </a:rPr>
              <a:t>1</a:t>
            </a:r>
            <a:endParaRPr lang="es-ES_tradnl" sz="2000" b="0" i="0" dirty="0" smtClean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5124449" y="742490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2</a:t>
            </a:r>
          </a:p>
        </p:txBody>
      </p:sp>
      <p:sp>
        <p:nvSpPr>
          <p:cNvPr id="34" name="Rechteck 33"/>
          <p:cNvSpPr/>
          <p:nvPr/>
        </p:nvSpPr>
        <p:spPr>
          <a:xfrm>
            <a:off x="5130799" y="1044282"/>
            <a:ext cx="330201" cy="298784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dirty="0">
                <a:solidFill>
                  <a:srgbClr val="CECFCF"/>
                </a:solidFill>
                <a:latin typeface="Futura Condensed"/>
                <a:cs typeface="Futura Condensed"/>
              </a:rPr>
              <a:t>1</a:t>
            </a:r>
            <a:endParaRPr lang="es-ES_tradnl" sz="2000" b="0" i="0" dirty="0" smtClean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5156198" y="4502247"/>
            <a:ext cx="330201" cy="616245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34279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2813049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41300" y="1651393"/>
            <a:ext cx="3962400" cy="2222107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lnSpc>
                <a:spcPct val="150000"/>
              </a:lnSpc>
              <a:buFont typeface="Arial"/>
              <a:buChar char="•"/>
            </a:pP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7 Peer Review Teams</a:t>
            </a:r>
          </a:p>
          <a:p>
            <a:pPr marL="457200" indent="-457200">
              <a:lnSpc>
                <a:spcPct val="150000"/>
              </a:lnSpc>
              <a:buFont typeface="Arial"/>
              <a:buChar char="•"/>
            </a:pPr>
            <a:r>
              <a:rPr lang="en-AU" sz="2800" dirty="0" smtClean="0">
                <a:solidFill>
                  <a:srgbClr val="F46F03"/>
                </a:solidFill>
                <a:latin typeface="Futura Condensed"/>
                <a:cs typeface="Futura Condensed"/>
              </a:rPr>
              <a:t>1 Single Peer Review Concept</a:t>
            </a:r>
          </a:p>
          <a:p>
            <a:pPr marL="457200" indent="-457200">
              <a:lnSpc>
                <a:spcPct val="150000"/>
              </a:lnSpc>
              <a:buFont typeface="Arial"/>
              <a:buChar char="•"/>
            </a:pP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7 Country-specific Reports </a:t>
            </a:r>
            <a:endParaRPr lang="en-AU" sz="2800" b="0" i="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de-DE" sz="2000" dirty="0" smtClean="0">
                <a:solidFill>
                  <a:srgbClr val="3C4070"/>
                </a:solidFill>
              </a:rPr>
              <a:t>[4c] </a:t>
            </a:r>
            <a:r>
              <a:rPr lang="en-AU" sz="2000" dirty="0" smtClean="0">
                <a:solidFill>
                  <a:srgbClr val="3C4070"/>
                </a:solidFill>
              </a:rPr>
              <a:t>Results – 7 Peer Review </a:t>
            </a:r>
            <a:r>
              <a:rPr lang="de-DE" sz="2000" dirty="0" smtClean="0">
                <a:solidFill>
                  <a:srgbClr val="3C4070"/>
                </a:solidFill>
              </a:rPr>
              <a:t>Reports </a:t>
            </a:r>
            <a:endParaRPr lang="es-ES_tradnl" sz="2000" dirty="0">
              <a:solidFill>
                <a:srgbClr val="3C4070"/>
              </a:solidFill>
            </a:endParaRPr>
          </a:p>
        </p:txBody>
      </p:sp>
      <p:pic>
        <p:nvPicPr>
          <p:cNvPr id="2" name="Bild 1" descr="Bildschirmfoto 2017-12-01 um 17.07.39.png"/>
          <p:cNvPicPr>
            <a:picLocks noChangeAspect="1"/>
          </p:cNvPicPr>
          <p:nvPr/>
        </p:nvPicPr>
        <p:blipFill>
          <a:blip r:embed="rId4">
            <a:alphaModFix am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00" y="1199455"/>
            <a:ext cx="4635500" cy="2674045"/>
          </a:xfrm>
          <a:prstGeom prst="rect">
            <a:avLst/>
          </a:prstGeom>
        </p:spPr>
      </p:pic>
      <p:sp>
        <p:nvSpPr>
          <p:cNvPr id="73" name="Titel 1"/>
          <p:cNvSpPr txBox="1">
            <a:spLocks/>
          </p:cNvSpPr>
          <p:nvPr/>
        </p:nvSpPr>
        <p:spPr>
          <a:xfrm>
            <a:off x="4460114" y="4018783"/>
            <a:ext cx="4635500" cy="594439"/>
          </a:xfrm>
          <a:prstGeom prst="rect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AU" sz="3200" dirty="0" smtClean="0">
                <a:solidFill>
                  <a:srgbClr val="1B294F"/>
                </a:solidFill>
              </a:rPr>
              <a:t>Mexico Declaration:      ISSAI 10</a:t>
            </a:r>
            <a:endParaRPr lang="en-AU" sz="3200" dirty="0">
              <a:solidFill>
                <a:srgbClr val="1B29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307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2813049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41300" y="1651393"/>
            <a:ext cx="3962400" cy="2222107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lnSpc>
                <a:spcPct val="150000"/>
              </a:lnSpc>
              <a:buFont typeface="Arial"/>
              <a:buChar char="•"/>
            </a:pPr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7 Peer Review Teams</a:t>
            </a:r>
          </a:p>
          <a:p>
            <a:pPr marL="457200" indent="-457200">
              <a:lnSpc>
                <a:spcPct val="150000"/>
              </a:lnSpc>
              <a:buFont typeface="Arial"/>
              <a:buChar char="•"/>
            </a:pP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1 Single Peer Review Concept</a:t>
            </a:r>
          </a:p>
          <a:p>
            <a:pPr marL="457200" indent="-457200">
              <a:lnSpc>
                <a:spcPct val="150000"/>
              </a:lnSpc>
              <a:buFont typeface="Arial"/>
              <a:buChar char="•"/>
            </a:pPr>
            <a:r>
              <a:rPr lang="en-AU" sz="2800" b="0" i="0" dirty="0" smtClean="0">
                <a:solidFill>
                  <a:srgbClr val="F46F03"/>
                </a:solidFill>
                <a:latin typeface="Futura Condensed"/>
                <a:cs typeface="Futura Condensed"/>
              </a:rPr>
              <a:t>7 Country-specific Reports </a:t>
            </a:r>
            <a:endParaRPr lang="en-AU" sz="2800" b="0" i="0" dirty="0">
              <a:solidFill>
                <a:srgbClr val="F46F03"/>
              </a:solidFill>
              <a:latin typeface="Futura Condensed"/>
              <a:cs typeface="Futura Condensed"/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de-DE" sz="2000" dirty="0" smtClean="0">
                <a:solidFill>
                  <a:srgbClr val="3C4070"/>
                </a:solidFill>
              </a:rPr>
              <a:t>[</a:t>
            </a:r>
            <a:r>
              <a:rPr lang="de-DE" sz="2000" dirty="0" smtClean="0">
                <a:solidFill>
                  <a:srgbClr val="3C4070"/>
                </a:solidFill>
              </a:rPr>
              <a:t>4d</a:t>
            </a:r>
            <a:r>
              <a:rPr lang="en-AU" sz="2000" dirty="0" smtClean="0">
                <a:solidFill>
                  <a:srgbClr val="3C4070"/>
                </a:solidFill>
              </a:rPr>
              <a:t>] Results – 7 Peer Review Reports  </a:t>
            </a:r>
            <a:endParaRPr lang="en-AU" sz="2000" dirty="0">
              <a:solidFill>
                <a:srgbClr val="3C4070"/>
              </a:solidFill>
            </a:endParaRPr>
          </a:p>
        </p:txBody>
      </p:sp>
      <p:sp>
        <p:nvSpPr>
          <p:cNvPr id="73" name="Titel 1"/>
          <p:cNvSpPr txBox="1">
            <a:spLocks/>
          </p:cNvSpPr>
          <p:nvPr/>
        </p:nvSpPr>
        <p:spPr>
          <a:xfrm>
            <a:off x="4460114" y="2730500"/>
            <a:ext cx="4635500" cy="1143000"/>
          </a:xfrm>
          <a:prstGeom prst="rect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AU" sz="3200" dirty="0" smtClean="0">
                <a:solidFill>
                  <a:srgbClr val="1B294F"/>
                </a:solidFill>
              </a:rPr>
              <a:t>Publication of Reports upon Decision of Peer-reviewed SAI</a:t>
            </a:r>
            <a:endParaRPr lang="en-AU" sz="3200" dirty="0">
              <a:solidFill>
                <a:srgbClr val="1B29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321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2813049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400300" y="1651393"/>
            <a:ext cx="5092700" cy="1663307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1 </a:t>
            </a:r>
            <a:r>
              <a:rPr lang="en-AU" sz="4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Cross-</a:t>
            </a:r>
            <a:r>
              <a:rPr lang="en-AU" sz="4800" dirty="0">
                <a:solidFill>
                  <a:srgbClr val="CECFCF"/>
                </a:solidFill>
                <a:latin typeface="Futura Condensed"/>
                <a:cs typeface="Futura Condensed"/>
              </a:rPr>
              <a:t>c</a:t>
            </a:r>
            <a:r>
              <a:rPr lang="en-AU" sz="4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utting Report</a:t>
            </a:r>
            <a:endParaRPr lang="en-AU" sz="4800" b="0" i="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de-DE" sz="2000" dirty="0" smtClean="0">
                <a:solidFill>
                  <a:srgbClr val="3C4070"/>
                </a:solidFill>
              </a:rPr>
              <a:t>[</a:t>
            </a:r>
            <a:r>
              <a:rPr lang="de-DE" sz="2000" dirty="0" smtClean="0">
                <a:solidFill>
                  <a:srgbClr val="3C4070"/>
                </a:solidFill>
              </a:rPr>
              <a:t>4e] </a:t>
            </a:r>
            <a:r>
              <a:rPr lang="en-AU" sz="2000" dirty="0" smtClean="0">
                <a:solidFill>
                  <a:srgbClr val="3C4070"/>
                </a:solidFill>
              </a:rPr>
              <a:t>Results</a:t>
            </a:r>
            <a:r>
              <a:rPr lang="de-DE" sz="2000" dirty="0" smtClean="0">
                <a:solidFill>
                  <a:srgbClr val="3C4070"/>
                </a:solidFill>
              </a:rPr>
              <a:t> </a:t>
            </a: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685800" y="1651393"/>
            <a:ext cx="1714500" cy="1663307"/>
          </a:xfrm>
          <a:prstGeom prst="rect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buNone/>
            </a:pPr>
            <a:r>
              <a:rPr lang="es-ES_tradnl" sz="4400" dirty="0" smtClean="0">
                <a:solidFill>
                  <a:srgbClr val="1B294F"/>
                </a:solidFill>
              </a:rPr>
              <a:t>No 2</a:t>
            </a:r>
            <a:endParaRPr lang="es-ES_tradnl" sz="4400" dirty="0">
              <a:solidFill>
                <a:srgbClr val="1B29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62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2813049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590800" y="658938"/>
            <a:ext cx="5092700" cy="3798762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spcBef>
                <a:spcPts val="1200"/>
              </a:spcBef>
              <a:buFont typeface="Arial"/>
              <a:buChar char="•"/>
            </a:pPr>
            <a:r>
              <a:rPr lang="en-GB" sz="32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Independence of the Head of SAI</a:t>
            </a:r>
          </a:p>
          <a:p>
            <a:pPr marL="457200" indent="-457200">
              <a:spcBef>
                <a:spcPts val="1200"/>
              </a:spcBef>
              <a:buFont typeface="Arial"/>
              <a:buChar char="•"/>
            </a:pPr>
            <a:r>
              <a:rPr lang="en-GB" sz="32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Discretion in the Framework of the SAI’s Mandate </a:t>
            </a:r>
          </a:p>
          <a:p>
            <a:pPr marL="457200" indent="-457200">
              <a:spcBef>
                <a:spcPts val="1200"/>
              </a:spcBef>
              <a:buFont typeface="Arial"/>
              <a:buChar char="•"/>
            </a:pPr>
            <a:r>
              <a:rPr lang="en-GB" sz="32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Access to Information </a:t>
            </a:r>
          </a:p>
          <a:p>
            <a:pPr marL="457200" indent="-457200">
              <a:spcBef>
                <a:spcPts val="1200"/>
              </a:spcBef>
              <a:buFont typeface="Arial"/>
              <a:buChar char="•"/>
            </a:pPr>
            <a:r>
              <a:rPr lang="en-GB" sz="32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Financial and Administrative </a:t>
            </a:r>
            <a:r>
              <a:rPr lang="en-GB" sz="3200" dirty="0">
                <a:solidFill>
                  <a:srgbClr val="CECFCF"/>
                </a:solidFill>
                <a:latin typeface="Futura Condensed"/>
                <a:cs typeface="Futura Condensed"/>
              </a:rPr>
              <a:t>I</a:t>
            </a:r>
            <a:r>
              <a:rPr lang="en-GB" sz="32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ndependence</a:t>
            </a:r>
            <a:endParaRPr lang="en-GB" sz="320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de-DE" sz="2000" dirty="0" smtClean="0">
                <a:solidFill>
                  <a:srgbClr val="3C4070"/>
                </a:solidFill>
              </a:rPr>
              <a:t>[</a:t>
            </a:r>
            <a:r>
              <a:rPr lang="de-DE" sz="2000" dirty="0" smtClean="0">
                <a:solidFill>
                  <a:srgbClr val="3C4070"/>
                </a:solidFill>
              </a:rPr>
              <a:t>4f] </a:t>
            </a:r>
            <a:r>
              <a:rPr lang="en-AU" sz="2000" dirty="0" smtClean="0">
                <a:solidFill>
                  <a:srgbClr val="3C4070"/>
                </a:solidFill>
              </a:rPr>
              <a:t>Results – Cross-cutting Report </a:t>
            </a:r>
            <a:endParaRPr lang="en-AU" sz="2000" dirty="0">
              <a:solidFill>
                <a:srgbClr val="3C4070"/>
              </a:solidFill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685800" y="658939"/>
            <a:ext cx="1714500" cy="3798762"/>
          </a:xfrm>
          <a:prstGeom prst="rect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rgbClr val="1B294F"/>
                </a:solidFill>
              </a:rPr>
              <a:t>M</a:t>
            </a:r>
            <a:r>
              <a:rPr lang="en-GB" sz="3200" dirty="0" smtClean="0">
                <a:solidFill>
                  <a:srgbClr val="1B294F"/>
                </a:solidFill>
              </a:rPr>
              <a:t>ain Areas</a:t>
            </a:r>
          </a:p>
          <a:p>
            <a:pPr marL="0" indent="0" algn="ctr">
              <a:buNone/>
            </a:pPr>
            <a:r>
              <a:rPr lang="en-GB" sz="3200" dirty="0" smtClean="0">
                <a:solidFill>
                  <a:srgbClr val="1B294F"/>
                </a:solidFill>
              </a:rPr>
              <a:t> in </a:t>
            </a:r>
          </a:p>
          <a:p>
            <a:pPr marL="0" indent="0" algn="ctr">
              <a:buNone/>
            </a:pPr>
            <a:r>
              <a:rPr lang="en-GB" sz="3200" dirty="0">
                <a:solidFill>
                  <a:srgbClr val="1B294F"/>
                </a:solidFill>
              </a:rPr>
              <a:t>N</a:t>
            </a:r>
            <a:r>
              <a:rPr lang="en-GB" sz="3200" dirty="0" smtClean="0">
                <a:solidFill>
                  <a:srgbClr val="1B294F"/>
                </a:solidFill>
              </a:rPr>
              <a:t>eed of Action</a:t>
            </a:r>
            <a:endParaRPr lang="en-GB" sz="3200" dirty="0">
              <a:solidFill>
                <a:srgbClr val="1B29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814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2813049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400300" y="1651393"/>
            <a:ext cx="5092700" cy="1663307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1 </a:t>
            </a:r>
            <a:r>
              <a:rPr lang="en-GB" sz="4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Lessons Learnt Report</a:t>
            </a:r>
            <a:endParaRPr lang="en-GB" sz="4800" b="0" i="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de-DE" sz="2000" dirty="0" smtClean="0">
                <a:solidFill>
                  <a:srgbClr val="3C4070"/>
                </a:solidFill>
              </a:rPr>
              <a:t>[4g] </a:t>
            </a:r>
            <a:r>
              <a:rPr lang="en-AU" sz="2000" dirty="0" smtClean="0">
                <a:solidFill>
                  <a:srgbClr val="3C4070"/>
                </a:solidFill>
              </a:rPr>
              <a:t>Results</a:t>
            </a:r>
            <a:r>
              <a:rPr lang="de-DE" sz="2000" dirty="0" smtClean="0">
                <a:solidFill>
                  <a:srgbClr val="3C4070"/>
                </a:solidFill>
              </a:rPr>
              <a:t> </a:t>
            </a: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685800" y="1651393"/>
            <a:ext cx="1714500" cy="1663307"/>
          </a:xfrm>
          <a:prstGeom prst="rect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buNone/>
            </a:pPr>
            <a:r>
              <a:rPr lang="es-ES_tradnl" sz="4400" dirty="0" smtClean="0">
                <a:solidFill>
                  <a:srgbClr val="1B294F"/>
                </a:solidFill>
              </a:rPr>
              <a:t>No 3</a:t>
            </a:r>
            <a:endParaRPr lang="es-ES_tradnl" sz="4400" dirty="0">
              <a:solidFill>
                <a:srgbClr val="1B29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634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2813049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400300" y="658938"/>
            <a:ext cx="5092700" cy="3379661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GB" altLang="de-DE" sz="2800" dirty="0">
                <a:solidFill>
                  <a:srgbClr val="CECFCF"/>
                </a:solidFill>
                <a:latin typeface="Futura Condensed"/>
                <a:cs typeface="Futura Condensed"/>
              </a:rPr>
              <a:t>Prearrangements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GB" altLang="de-DE" sz="2800" dirty="0">
                <a:solidFill>
                  <a:srgbClr val="CECFCF"/>
                </a:solidFill>
                <a:latin typeface="Futura Condensed"/>
                <a:cs typeface="Futura Condensed"/>
              </a:rPr>
              <a:t>On-site </a:t>
            </a:r>
            <a:r>
              <a:rPr lang="en-GB" altLang="de-DE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Reviews</a:t>
            </a:r>
            <a:endParaRPr lang="en-GB" altLang="de-DE" sz="2800" dirty="0">
              <a:solidFill>
                <a:srgbClr val="CECFCF"/>
              </a:solidFill>
              <a:latin typeface="Futura Condensed"/>
              <a:cs typeface="Futura Condensed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GB" altLang="de-DE" sz="2800" dirty="0">
                <a:solidFill>
                  <a:srgbClr val="CECFCF"/>
                </a:solidFill>
                <a:latin typeface="Futura Condensed"/>
                <a:cs typeface="Futura Condensed"/>
              </a:rPr>
              <a:t>Production of </a:t>
            </a:r>
            <a:r>
              <a:rPr lang="en-GB" altLang="de-DE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Reports</a:t>
            </a:r>
            <a:endParaRPr lang="en-GB" altLang="de-DE" sz="2800" dirty="0">
              <a:solidFill>
                <a:srgbClr val="CECFCF"/>
              </a:solidFill>
              <a:latin typeface="Futura Condensed"/>
              <a:cs typeface="Futura Condensed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GB" altLang="de-DE" sz="2800" dirty="0">
                <a:solidFill>
                  <a:srgbClr val="CECFCF"/>
                </a:solidFill>
                <a:latin typeface="Futura Condensed"/>
                <a:cs typeface="Futura Condensed"/>
              </a:rPr>
              <a:t>Statements by </a:t>
            </a:r>
            <a:r>
              <a:rPr lang="en-GB" altLang="de-DE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Reviewed </a:t>
            </a:r>
            <a:r>
              <a:rPr lang="en-GB" altLang="de-DE" sz="2800" dirty="0">
                <a:solidFill>
                  <a:srgbClr val="CECFCF"/>
                </a:solidFill>
                <a:latin typeface="Futura Condensed"/>
                <a:cs typeface="Futura Condensed"/>
              </a:rPr>
              <a:t>SAIs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GB" altLang="de-DE" sz="2800" dirty="0">
                <a:solidFill>
                  <a:srgbClr val="CECFCF"/>
                </a:solidFill>
                <a:latin typeface="Futura Condensed"/>
                <a:cs typeface="Futura Condensed"/>
              </a:rPr>
              <a:t>Post-processing and </a:t>
            </a:r>
            <a:r>
              <a:rPr lang="en-GB" altLang="de-DE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Conclusion</a:t>
            </a:r>
            <a:endParaRPr lang="en-GB" altLang="de-DE" sz="280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de-DE" sz="2000" dirty="0" smtClean="0">
                <a:solidFill>
                  <a:srgbClr val="3C4070"/>
                </a:solidFill>
              </a:rPr>
              <a:t>[</a:t>
            </a:r>
            <a:r>
              <a:rPr lang="de-DE" sz="2000" dirty="0" smtClean="0">
                <a:solidFill>
                  <a:srgbClr val="3C4070"/>
                </a:solidFill>
              </a:rPr>
              <a:t>4h] </a:t>
            </a:r>
            <a:r>
              <a:rPr lang="en-AU" sz="2000" dirty="0" smtClean="0">
                <a:solidFill>
                  <a:srgbClr val="3C4070"/>
                </a:solidFill>
              </a:rPr>
              <a:t>Results – Lessons Learnt Report </a:t>
            </a:r>
            <a:endParaRPr lang="en-AU" sz="2000" dirty="0">
              <a:solidFill>
                <a:srgbClr val="3C4070"/>
              </a:solidFill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1333500" y="658938"/>
            <a:ext cx="838200" cy="3379660"/>
          </a:xfrm>
          <a:prstGeom prst="rect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buNone/>
            </a:pPr>
            <a:r>
              <a:rPr lang="es-ES_tradnl" sz="2800" dirty="0" smtClean="0">
                <a:solidFill>
                  <a:srgbClr val="1B294F"/>
                </a:solidFill>
              </a:rPr>
              <a:t>1</a:t>
            </a:r>
          </a:p>
          <a:p>
            <a:pPr marL="0" indent="0" algn="ctr">
              <a:buNone/>
            </a:pPr>
            <a:r>
              <a:rPr lang="es-ES_tradnl" sz="2800" dirty="0" smtClean="0">
                <a:solidFill>
                  <a:srgbClr val="1B294F"/>
                </a:solidFill>
              </a:rPr>
              <a:t>2</a:t>
            </a:r>
          </a:p>
          <a:p>
            <a:pPr marL="0" indent="0" algn="ctr">
              <a:buNone/>
            </a:pPr>
            <a:r>
              <a:rPr lang="es-ES_tradnl" sz="2800" dirty="0" smtClean="0">
                <a:solidFill>
                  <a:srgbClr val="1B294F"/>
                </a:solidFill>
              </a:rPr>
              <a:t>3</a:t>
            </a:r>
          </a:p>
          <a:p>
            <a:pPr marL="0" indent="0" algn="ctr">
              <a:buNone/>
            </a:pPr>
            <a:r>
              <a:rPr lang="es-ES_tradnl" sz="2800" dirty="0" smtClean="0">
                <a:solidFill>
                  <a:srgbClr val="1B294F"/>
                </a:solidFill>
              </a:rPr>
              <a:t>4</a:t>
            </a:r>
          </a:p>
          <a:p>
            <a:pPr marL="0" indent="0" algn="ctr">
              <a:buNone/>
            </a:pPr>
            <a:r>
              <a:rPr lang="es-ES_tradnl" sz="2800" dirty="0">
                <a:solidFill>
                  <a:srgbClr val="1B294F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185758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6785872" y="633591"/>
            <a:ext cx="2024410" cy="2083352"/>
          </a:xfrm>
          <a:prstGeom prst="rect">
            <a:avLst/>
          </a:prstGeom>
          <a:solidFill>
            <a:srgbClr val="1B294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AU" sz="2800" smtClean="0">
                <a:solidFill>
                  <a:srgbClr val="CECFCF"/>
                </a:solidFill>
                <a:latin typeface="Futura Condensed"/>
                <a:cs typeface="Futura Condensed"/>
              </a:rPr>
              <a:t>[2] </a:t>
            </a:r>
            <a:r>
              <a:rPr lang="en-AU" sz="2800" kern="1200" smtClean="0">
                <a:solidFill>
                  <a:srgbClr val="CECFCF"/>
                </a:solidFill>
                <a:latin typeface="Futura Condensed"/>
                <a:cs typeface="Futura Condensed"/>
              </a:rPr>
              <a:t>Project Partners</a:t>
            </a:r>
            <a:endParaRPr lang="en-AU" sz="2800" b="0" i="0" kern="1200" smtClean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4571045" y="615469"/>
            <a:ext cx="2005042" cy="2071848"/>
          </a:xfrm>
          <a:prstGeom prst="rect">
            <a:avLst/>
          </a:prstGeom>
          <a:solidFill>
            <a:srgbClr val="7F7F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AU" sz="2800" kern="1200" smtClean="0">
                <a:solidFill>
                  <a:srgbClr val="1B294F"/>
                </a:solidFill>
                <a:latin typeface="Futura Condensed Medium"/>
              </a:rPr>
              <a:t>[1] Project Background</a:t>
            </a:r>
            <a:endParaRPr lang="en-AU" sz="2800" kern="1200">
              <a:solidFill>
                <a:srgbClr val="1B294F"/>
              </a:solidFill>
              <a:latin typeface="Futura Condensed Medium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4571045" y="2878910"/>
            <a:ext cx="2024410" cy="2083352"/>
          </a:xfrm>
          <a:prstGeom prst="rect">
            <a:avLst/>
          </a:prstGeom>
          <a:solidFill>
            <a:srgbClr val="1B294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AU" sz="2800" smtClean="0">
                <a:solidFill>
                  <a:srgbClr val="CECFCF"/>
                </a:solidFill>
                <a:latin typeface="Futura Condensed"/>
                <a:cs typeface="Futura Condensed"/>
              </a:rPr>
              <a:t>[3] </a:t>
            </a:r>
            <a:r>
              <a:rPr lang="en-AU" sz="2800" kern="1200" smtClean="0">
                <a:solidFill>
                  <a:srgbClr val="CECFCF"/>
                </a:solidFill>
                <a:latin typeface="Futura Condensed"/>
                <a:cs typeface="Futura Condensed"/>
              </a:rPr>
              <a:t>Objectives</a:t>
            </a:r>
            <a:endParaRPr lang="en-AU" sz="2800" b="0" i="0" kern="1200" smtClean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805240" y="2878910"/>
            <a:ext cx="2005042" cy="2071848"/>
          </a:xfrm>
          <a:prstGeom prst="rect">
            <a:avLst/>
          </a:prstGeom>
          <a:solidFill>
            <a:srgbClr val="7F7F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2800" smtClean="0">
                <a:solidFill>
                  <a:srgbClr val="1B294F"/>
                </a:solidFill>
                <a:latin typeface="Futura Condensed Medium"/>
              </a:rPr>
              <a:t>[4] Results</a:t>
            </a:r>
            <a:endParaRPr lang="en-AU" sz="2800" kern="1200">
              <a:solidFill>
                <a:srgbClr val="1B294F"/>
              </a:solidFill>
              <a:latin typeface="Futura Condensed Medium"/>
            </a:endParaRPr>
          </a:p>
        </p:txBody>
      </p:sp>
      <p:sp>
        <p:nvSpPr>
          <p:cNvPr id="21" name="Titel 1"/>
          <p:cNvSpPr txBox="1">
            <a:spLocks/>
          </p:cNvSpPr>
          <p:nvPr/>
        </p:nvSpPr>
        <p:spPr>
          <a:xfrm>
            <a:off x="139700" y="1651393"/>
            <a:ext cx="4038188" cy="2071848"/>
          </a:xfrm>
          <a:prstGeom prst="rect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buNone/>
            </a:pPr>
            <a:r>
              <a:rPr lang="en-AU" sz="4400" smtClean="0"/>
              <a:t>Presentation Overview</a:t>
            </a:r>
            <a:endParaRPr lang="en-AU" sz="440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120240" y="156323"/>
            <a:ext cx="3892960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en-AU" sz="2000" smtClean="0">
                <a:solidFill>
                  <a:srgbClr val="3C4070"/>
                </a:solidFill>
              </a:rPr>
              <a:t>INTOSAI Peer Reviews on Independence</a:t>
            </a:r>
            <a:endParaRPr lang="en-AU" sz="2000">
              <a:solidFill>
                <a:srgbClr val="3C40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939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2813049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400300" y="1651393"/>
            <a:ext cx="5105400" cy="1663307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1 Action Plan</a:t>
            </a:r>
            <a:endParaRPr lang="en-GB" sz="4800" b="0" i="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de-DE" sz="2000" dirty="0" smtClean="0">
                <a:solidFill>
                  <a:srgbClr val="3C4070"/>
                </a:solidFill>
              </a:rPr>
              <a:t>[</a:t>
            </a:r>
            <a:r>
              <a:rPr lang="de-DE" sz="2000" dirty="0" smtClean="0">
                <a:solidFill>
                  <a:srgbClr val="3C4070"/>
                </a:solidFill>
              </a:rPr>
              <a:t>4i] </a:t>
            </a:r>
            <a:r>
              <a:rPr lang="en-AU" sz="2000" dirty="0" smtClean="0">
                <a:solidFill>
                  <a:srgbClr val="3C4070"/>
                </a:solidFill>
              </a:rPr>
              <a:t>Results </a:t>
            </a:r>
            <a:endParaRPr lang="en-AU" sz="2000" dirty="0">
              <a:solidFill>
                <a:srgbClr val="3C4070"/>
              </a:solidFill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685800" y="1651393"/>
            <a:ext cx="1714500" cy="1663307"/>
          </a:xfrm>
          <a:prstGeom prst="rect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buNone/>
            </a:pPr>
            <a:r>
              <a:rPr lang="es-ES_tradnl" sz="4400" dirty="0" smtClean="0">
                <a:solidFill>
                  <a:srgbClr val="1B294F"/>
                </a:solidFill>
              </a:rPr>
              <a:t>No 4</a:t>
            </a:r>
            <a:endParaRPr lang="es-ES_tradnl" sz="4400" dirty="0">
              <a:solidFill>
                <a:srgbClr val="1B29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004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Bild 6" descr="intos_logo_omnib_prod_weiss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92" y="1675267"/>
            <a:ext cx="1701451" cy="15327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hteck 7"/>
          <p:cNvSpPr/>
          <p:nvPr/>
        </p:nvSpPr>
        <p:spPr>
          <a:xfrm>
            <a:off x="261122" y="948255"/>
            <a:ext cx="2520179" cy="2223951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C24F2D"/>
              </a:solidFill>
            </a:endParaRPr>
          </a:p>
        </p:txBody>
      </p:sp>
      <p:pic>
        <p:nvPicPr>
          <p:cNvPr id="9" name="Bild 8" descr="intos_logo_omnib_prod_weiss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92" y="1154567"/>
            <a:ext cx="1701451" cy="1532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2895600" y="3505200"/>
            <a:ext cx="5587998" cy="778982"/>
          </a:xfrm>
          <a:prstGeom prst="rect">
            <a:avLst/>
          </a:prstGeom>
          <a:solidFill>
            <a:srgbClr val="7D7D7D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buNone/>
            </a:pPr>
            <a:r>
              <a:rPr lang="en-GB" sz="2000" dirty="0" smtClean="0"/>
              <a:t>INTOSAI Peer Reviews on Independence</a:t>
            </a:r>
            <a:endParaRPr lang="en-GB" sz="2000" dirty="0" smtClean="0"/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122" y="3208017"/>
            <a:ext cx="2520179" cy="1076165"/>
          </a:xfrm>
          <a:prstGeom prst="rect">
            <a:avLst/>
          </a:prstGeom>
        </p:spPr>
      </p:pic>
      <p:sp>
        <p:nvSpPr>
          <p:cNvPr id="12" name="Textfeld 5"/>
          <p:cNvSpPr txBox="1">
            <a:spLocks noChangeArrowheads="1"/>
          </p:cNvSpPr>
          <p:nvPr/>
        </p:nvSpPr>
        <p:spPr bwMode="auto">
          <a:xfrm>
            <a:off x="7238998" y="4022572"/>
            <a:ext cx="12446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de-DE" sz="1100" dirty="0" smtClean="0">
                <a:solidFill>
                  <a:schemeClr val="bg1"/>
                </a:solidFill>
                <a:latin typeface="Futura Condensed" charset="0"/>
                <a:cs typeface="Futura Condensed" charset="0"/>
              </a:rPr>
              <a:t>Elfriede Hammelmüller</a:t>
            </a:r>
            <a:endParaRPr lang="de-DE" sz="1100" dirty="0">
              <a:solidFill>
                <a:schemeClr val="bg1"/>
              </a:solidFill>
              <a:latin typeface="Futura Condensed" charset="0"/>
              <a:cs typeface="Futura Condensed" charset="0"/>
            </a:endParaRPr>
          </a:p>
        </p:txBody>
      </p:sp>
      <p:sp>
        <p:nvSpPr>
          <p:cNvPr id="13" name="Titel 1"/>
          <p:cNvSpPr txBox="1">
            <a:spLocks/>
          </p:cNvSpPr>
          <p:nvPr/>
        </p:nvSpPr>
        <p:spPr>
          <a:xfrm>
            <a:off x="2895600" y="948254"/>
            <a:ext cx="5587998" cy="2442645"/>
          </a:xfrm>
          <a:prstGeom prst="rect">
            <a:avLst/>
          </a:prstGeom>
          <a:solidFill>
            <a:srgbClr val="F46F03">
              <a:alpha val="70000"/>
            </a:srgbClr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buNone/>
            </a:pPr>
            <a:r>
              <a:rPr lang="es-ES_tradnl" sz="6000" dirty="0">
                <a:solidFill>
                  <a:srgbClr val="1B294F"/>
                </a:solidFill>
              </a:rPr>
              <a:t>¡Muchas Gracias!</a:t>
            </a:r>
          </a:p>
        </p:txBody>
      </p:sp>
    </p:spTree>
    <p:extLst>
      <p:ext uri="{BB962C8B-B14F-4D97-AF65-F5344CB8AC3E}">
        <p14:creationId xmlns:p14="http://schemas.microsoft.com/office/powerpoint/2010/main" val="3214210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2813049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en-AU" sz="2000" smtClean="0">
                <a:solidFill>
                  <a:srgbClr val="3C4070"/>
                </a:solidFill>
              </a:rPr>
              <a:t>[1a] Project Background</a:t>
            </a:r>
            <a:endParaRPr lang="en-AU" sz="2000">
              <a:solidFill>
                <a:srgbClr val="3C407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184400" y="1351272"/>
            <a:ext cx="4673599" cy="3060700"/>
          </a:xfrm>
          <a:prstGeom prst="rect">
            <a:avLst/>
          </a:prstGeom>
          <a:solidFill>
            <a:srgbClr val="F46F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800" cap="all" dirty="0" smtClean="0">
                <a:solidFill>
                  <a:schemeClr val="bg1"/>
                </a:solidFill>
                <a:latin typeface="Futura Condensed"/>
                <a:cs typeface="Futura Condensed"/>
              </a:rPr>
              <a:t>Independence</a:t>
            </a:r>
          </a:p>
        </p:txBody>
      </p:sp>
      <p:sp>
        <p:nvSpPr>
          <p:cNvPr id="9" name="Rechteck 8"/>
          <p:cNvSpPr/>
          <p:nvPr/>
        </p:nvSpPr>
        <p:spPr>
          <a:xfrm>
            <a:off x="565194" y="683072"/>
            <a:ext cx="2368095" cy="13032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0" i="0" smtClean="0">
                <a:solidFill>
                  <a:srgbClr val="1B294F"/>
                </a:solidFill>
                <a:latin typeface="Futura Condensed"/>
                <a:cs typeface="Futura Condensed"/>
              </a:rPr>
              <a:t>Good Governance</a:t>
            </a:r>
            <a:endParaRPr lang="en-AU" sz="2800" b="0" i="0">
              <a:solidFill>
                <a:srgbClr val="1B294F"/>
              </a:solidFill>
              <a:latin typeface="Futura Condensed"/>
              <a:cs typeface="Futura Condensed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6121400" y="2138672"/>
            <a:ext cx="2356392" cy="1303200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0" i="0" smtClean="0">
                <a:solidFill>
                  <a:srgbClr val="CECFCF"/>
                </a:solidFill>
                <a:latin typeface="Futura Condensed"/>
                <a:cs typeface="Futura Condensed"/>
              </a:rPr>
              <a:t>INTOSAI GOVs</a:t>
            </a:r>
            <a:endParaRPr lang="en-AU" sz="2800" b="0" i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576897" y="2138672"/>
            <a:ext cx="2356392" cy="13032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0" i="0" smtClean="0">
                <a:solidFill>
                  <a:srgbClr val="1B294F"/>
                </a:solidFill>
                <a:latin typeface="Futura Condensed"/>
                <a:cs typeface="Futura Condensed"/>
              </a:rPr>
              <a:t>Transparency</a:t>
            </a:r>
            <a:endParaRPr lang="en-AU" sz="2800" b="0" i="0" smtClean="0">
              <a:solidFill>
                <a:srgbClr val="1B294F"/>
              </a:solidFill>
              <a:latin typeface="Futura Condensed"/>
              <a:cs typeface="Futura Condensed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577440" y="3602072"/>
            <a:ext cx="2355849" cy="13032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0" i="0" smtClean="0">
                <a:solidFill>
                  <a:srgbClr val="1B294F"/>
                </a:solidFill>
                <a:latin typeface="Futura Condensed"/>
                <a:cs typeface="Futura Condensed"/>
              </a:rPr>
              <a:t>Accountability</a:t>
            </a:r>
            <a:endParaRPr lang="en-AU" sz="2800" b="0" i="0">
              <a:solidFill>
                <a:srgbClr val="1B294F"/>
              </a:solidFill>
              <a:latin typeface="Futura Condensed"/>
              <a:cs typeface="Futura Condensed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6121400" y="3602072"/>
            <a:ext cx="2356392" cy="1303200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smtClean="0">
                <a:solidFill>
                  <a:srgbClr val="CECFCF"/>
                </a:solidFill>
                <a:latin typeface="Futura Condensed"/>
                <a:cs typeface="Futura Condensed"/>
              </a:rPr>
              <a:t>UN Resolutions</a:t>
            </a:r>
            <a:endParaRPr lang="en-AU" sz="280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121400" y="683072"/>
            <a:ext cx="2356392" cy="1303200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0" i="0" smtClean="0">
                <a:solidFill>
                  <a:srgbClr val="CECFCF"/>
                </a:solidFill>
                <a:latin typeface="Futura Condensed"/>
                <a:cs typeface="Futura Condensed"/>
              </a:rPr>
              <a:t>ISSAIs</a:t>
            </a:r>
            <a:endParaRPr lang="en-AU" sz="2800" b="0" i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814534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IMG_0280.JPG"/>
          <p:cNvPicPr>
            <a:picLocks noChangeAspect="1"/>
          </p:cNvPicPr>
          <p:nvPr/>
        </p:nvPicPr>
        <p:blipFill>
          <a:blip r:embed="rId3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es-ES_tradnl" sz="2000" dirty="0" smtClean="0">
                <a:solidFill>
                  <a:srgbClr val="3C4070"/>
                </a:solidFill>
              </a:rPr>
              <a:t>[1b] </a:t>
            </a:r>
            <a:r>
              <a:rPr lang="de-DE" sz="2000" dirty="0" smtClean="0">
                <a:solidFill>
                  <a:srgbClr val="3C4070"/>
                </a:solidFill>
              </a:rPr>
              <a:t>Project Background</a:t>
            </a: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227549" y="1012674"/>
            <a:ext cx="4232565" cy="14986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2800" smtClean="0">
                <a:solidFill>
                  <a:srgbClr val="1B294F"/>
                </a:solidFill>
                <a:latin typeface="Futura Condensed Medium"/>
              </a:rPr>
              <a:t>      IDI Global Survey</a:t>
            </a:r>
            <a:endParaRPr lang="en-AU" sz="2800" smtClean="0">
              <a:solidFill>
                <a:srgbClr val="1B294F"/>
              </a:solidFill>
              <a:latin typeface="Futura Condensed Medium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27549" y="3077734"/>
            <a:ext cx="8745543" cy="1303200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2800" dirty="0" smtClean="0">
                <a:solidFill>
                  <a:srgbClr val="F46F03"/>
                </a:solidFill>
                <a:latin typeface="Futura Condensed"/>
                <a:cs typeface="Futura Condensed"/>
              </a:rPr>
              <a:t>40 % 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of INTOSAI Member SAIs	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  <a:sym typeface="Wingdings"/>
              </a:rPr>
              <a:t>  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 Cases of Restricted </a:t>
            </a:r>
            <a:r>
              <a:rPr lang="en-AU" sz="2800" dirty="0">
                <a:solidFill>
                  <a:srgbClr val="CECFCF"/>
                </a:solidFill>
                <a:latin typeface="Futura Condensed"/>
                <a:cs typeface="Futura Condensed"/>
              </a:rPr>
              <a:t>I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ndependence</a:t>
            </a:r>
            <a:endParaRPr lang="en-AU" sz="280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6" name="Textfeld 5"/>
          <p:cNvSpPr txBox="1">
            <a:spLocks noChangeArrowheads="1"/>
          </p:cNvSpPr>
          <p:nvPr/>
        </p:nvSpPr>
        <p:spPr bwMode="auto">
          <a:xfrm>
            <a:off x="227549" y="1511300"/>
            <a:ext cx="1269999" cy="523220"/>
          </a:xfrm>
          <a:prstGeom prst="rect">
            <a:avLst/>
          </a:prstGeom>
          <a:solidFill>
            <a:srgbClr val="F46F03">
              <a:alpha val="72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de-DE" sz="2800" dirty="0" smtClean="0">
                <a:solidFill>
                  <a:schemeClr val="bg1"/>
                </a:solidFill>
                <a:latin typeface="Futura Condensed" charset="0"/>
                <a:cs typeface="Futura Condensed" charset="0"/>
              </a:rPr>
              <a:t>2014</a:t>
            </a:r>
            <a:endParaRPr lang="de-DE" sz="2800" dirty="0">
              <a:solidFill>
                <a:schemeClr val="bg1"/>
              </a:solidFill>
              <a:latin typeface="Futura Condensed" charset="0"/>
              <a:cs typeface="Futura Condensed" charset="0"/>
            </a:endParaRPr>
          </a:p>
        </p:txBody>
      </p:sp>
      <p:graphicFrame>
        <p:nvGraphicFramePr>
          <p:cNvPr id="7" name="Diagramm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18943"/>
              </p:ext>
            </p:extLst>
          </p:nvPr>
        </p:nvGraphicFramePr>
        <p:xfrm>
          <a:off x="5186078" y="658938"/>
          <a:ext cx="3787014" cy="226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171559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IMG_0280.JPG"/>
          <p:cNvPicPr>
            <a:picLocks noChangeAspect="1"/>
          </p:cNvPicPr>
          <p:nvPr/>
        </p:nvPicPr>
        <p:blipFill>
          <a:blip r:embed="rId3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es-ES_tradnl" sz="2000" dirty="0" smtClean="0">
                <a:solidFill>
                  <a:srgbClr val="3C4070"/>
                </a:solidFill>
              </a:rPr>
              <a:t>[1c] </a:t>
            </a:r>
            <a:r>
              <a:rPr lang="de-DE" sz="2000" dirty="0" smtClean="0">
                <a:solidFill>
                  <a:srgbClr val="3C4070"/>
                </a:solidFill>
              </a:rPr>
              <a:t>Project Background</a:t>
            </a: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227549" y="1012674"/>
            <a:ext cx="4232565" cy="14986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2800" smtClean="0">
                <a:solidFill>
                  <a:srgbClr val="1B294F"/>
                </a:solidFill>
                <a:latin typeface="Futura Condensed Medium"/>
              </a:rPr>
              <a:t>      IDI Global Survey</a:t>
            </a:r>
            <a:endParaRPr lang="en-AU" sz="2800" smtClean="0">
              <a:solidFill>
                <a:srgbClr val="1B294F"/>
              </a:solidFill>
              <a:latin typeface="Futura Condensed Medium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27549" y="3077734"/>
            <a:ext cx="8745543" cy="1303200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2800" dirty="0" smtClean="0">
                <a:solidFill>
                  <a:srgbClr val="F46F03"/>
                </a:solidFill>
                <a:latin typeface="Futura Condensed"/>
                <a:cs typeface="Futura Condensed"/>
              </a:rPr>
              <a:t>56 % 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of INTOSAI Member SAIs	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  <a:sym typeface="Wingdings"/>
              </a:rPr>
              <a:t>  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 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C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ases of Restricted </a:t>
            </a:r>
            <a:r>
              <a:rPr lang="en-AU" sz="2800" dirty="0">
                <a:solidFill>
                  <a:srgbClr val="CECFCF"/>
                </a:solidFill>
                <a:latin typeface="Futura Condensed"/>
                <a:cs typeface="Futura Condensed"/>
              </a:rPr>
              <a:t>I</a:t>
            </a:r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ndependence</a:t>
            </a:r>
            <a:endParaRPr lang="en-AU" sz="280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6" name="Textfeld 5"/>
          <p:cNvSpPr txBox="1">
            <a:spLocks noChangeArrowheads="1"/>
          </p:cNvSpPr>
          <p:nvPr/>
        </p:nvSpPr>
        <p:spPr bwMode="auto">
          <a:xfrm>
            <a:off x="227549" y="1511300"/>
            <a:ext cx="1269999" cy="523220"/>
          </a:xfrm>
          <a:prstGeom prst="rect">
            <a:avLst/>
          </a:prstGeom>
          <a:solidFill>
            <a:srgbClr val="F46F03">
              <a:alpha val="72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de-DE" sz="2800" dirty="0" smtClean="0">
                <a:solidFill>
                  <a:schemeClr val="bg1"/>
                </a:solidFill>
                <a:latin typeface="Futura Condensed" charset="0"/>
                <a:cs typeface="Futura Condensed" charset="0"/>
              </a:rPr>
              <a:t>2017</a:t>
            </a:r>
            <a:endParaRPr lang="de-DE" sz="2800" dirty="0">
              <a:solidFill>
                <a:schemeClr val="bg1"/>
              </a:solidFill>
              <a:latin typeface="Futura Condensed" charset="0"/>
              <a:cs typeface="Futura Condensed" charset="0"/>
            </a:endParaRPr>
          </a:p>
        </p:txBody>
      </p:sp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799628"/>
              </p:ext>
            </p:extLst>
          </p:nvPr>
        </p:nvGraphicFramePr>
        <p:xfrm>
          <a:off x="5219700" y="520701"/>
          <a:ext cx="3753392" cy="2348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25672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IMG_0280.JPG"/>
          <p:cNvPicPr>
            <a:picLocks noChangeAspect="1"/>
          </p:cNvPicPr>
          <p:nvPr/>
        </p:nvPicPr>
        <p:blipFill>
          <a:blip r:embed="rId3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es-ES_tradnl" sz="2000" dirty="0" smtClean="0">
                <a:solidFill>
                  <a:srgbClr val="3C4070"/>
                </a:solidFill>
              </a:rPr>
              <a:t>[1d] </a:t>
            </a:r>
            <a:r>
              <a:rPr lang="de-DE" sz="2000" dirty="0" smtClean="0">
                <a:solidFill>
                  <a:srgbClr val="3C4070"/>
                </a:solidFill>
              </a:rPr>
              <a:t>Project Background</a:t>
            </a: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4" name="Legende mit Pfeil nach unten 3"/>
          <p:cNvSpPr/>
          <p:nvPr/>
        </p:nvSpPr>
        <p:spPr>
          <a:xfrm>
            <a:off x="2580514" y="2170037"/>
            <a:ext cx="4467986" cy="1659758"/>
          </a:xfrm>
          <a:prstGeom prst="downArrowCallout">
            <a:avLst/>
          </a:prstGeom>
          <a:solidFill>
            <a:srgbClr val="F46F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2800" dirty="0" smtClean="0">
                <a:solidFill>
                  <a:srgbClr val="1B294F"/>
                </a:solidFill>
                <a:latin typeface="Futura Condensed"/>
                <a:cs typeface="Futura Condensed"/>
              </a:rPr>
              <a:t>Peer Reviews on Independence</a:t>
            </a:r>
          </a:p>
        </p:txBody>
      </p:sp>
      <p:sp>
        <p:nvSpPr>
          <p:cNvPr id="9" name="Rechteck 8"/>
          <p:cNvSpPr/>
          <p:nvPr/>
        </p:nvSpPr>
        <p:spPr>
          <a:xfrm>
            <a:off x="2580514" y="3829795"/>
            <a:ext cx="4467986" cy="1046369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1 SAI in Every INTOSAI Region </a:t>
            </a:r>
            <a:endParaRPr lang="en-AU" sz="280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2" name="Legende mit Pfeil nach unten 11"/>
          <p:cNvSpPr/>
          <p:nvPr/>
        </p:nvSpPr>
        <p:spPr>
          <a:xfrm>
            <a:off x="2580514" y="496963"/>
            <a:ext cx="4467986" cy="1673074"/>
          </a:xfrm>
          <a:prstGeom prst="downArrowCallout">
            <a:avLst/>
          </a:prstGeom>
          <a:solidFill>
            <a:srgbClr val="7D7D7D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dirty="0" smtClean="0">
                <a:solidFill>
                  <a:srgbClr val="1B294F"/>
                </a:solidFill>
                <a:latin typeface="Futura Condensed"/>
                <a:cs typeface="Futura Condensed"/>
              </a:rPr>
              <a:t>Action </a:t>
            </a:r>
            <a:r>
              <a:rPr lang="en-AU" sz="2800" dirty="0">
                <a:solidFill>
                  <a:srgbClr val="1B294F"/>
                </a:solidFill>
                <a:latin typeface="Futura Condensed"/>
                <a:cs typeface="Futura Condensed"/>
              </a:rPr>
              <a:t>h</a:t>
            </a:r>
            <a:r>
              <a:rPr lang="en-AU" sz="2800" dirty="0" smtClean="0">
                <a:solidFill>
                  <a:srgbClr val="1B294F"/>
                </a:solidFill>
                <a:latin typeface="Futura Condensed"/>
                <a:cs typeface="Futura Condensed"/>
              </a:rPr>
              <a:t>as to be Taken</a:t>
            </a:r>
            <a:endParaRPr lang="en-AU" sz="2800" dirty="0">
              <a:solidFill>
                <a:srgbClr val="1B294F"/>
              </a:solidFill>
              <a:latin typeface="Futura Condensed"/>
              <a:cs typeface="Futu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263994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IMG_0280.JPG"/>
          <p:cNvPicPr>
            <a:picLocks noChangeAspect="1"/>
          </p:cNvPicPr>
          <p:nvPr/>
        </p:nvPicPr>
        <p:blipFill>
          <a:blip r:embed="rId3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es-ES_tradnl" sz="2000" dirty="0" smtClean="0">
                <a:solidFill>
                  <a:srgbClr val="3C4070"/>
                </a:solidFill>
              </a:rPr>
              <a:t>[2a] </a:t>
            </a:r>
            <a:r>
              <a:rPr lang="de-DE" sz="2000" dirty="0" smtClean="0">
                <a:solidFill>
                  <a:srgbClr val="3C4070"/>
                </a:solidFill>
              </a:rPr>
              <a:t>Project Partners</a:t>
            </a:r>
            <a:endParaRPr lang="es-ES_tradnl" sz="2000" dirty="0">
              <a:solidFill>
                <a:srgbClr val="3C4070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270000" y="1003300"/>
            <a:ext cx="3190114" cy="1308100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0" i="0" smtClean="0">
                <a:solidFill>
                  <a:srgbClr val="CECFCF"/>
                </a:solidFill>
                <a:latin typeface="Futura Condensed"/>
                <a:cs typeface="Futura Condensed"/>
              </a:rPr>
              <a:t>INTOSAI General Secretariat</a:t>
            </a:r>
            <a:endParaRPr lang="en-AU" sz="2800" b="0" i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4691688" y="1003300"/>
            <a:ext cx="3055312" cy="1308100"/>
          </a:xfrm>
          <a:prstGeom prst="rect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0" i="0" smtClean="0">
                <a:solidFill>
                  <a:srgbClr val="CECFCF"/>
                </a:solidFill>
                <a:latin typeface="Futura Condensed"/>
                <a:cs typeface="Futura Condensed"/>
              </a:rPr>
              <a:t>Austrian Development Agency</a:t>
            </a:r>
            <a:endParaRPr lang="en-AU" sz="2800" b="0" i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1270000" y="4229100"/>
            <a:ext cx="6477000" cy="495300"/>
          </a:xfrm>
          <a:prstGeom prst="rect">
            <a:avLst/>
          </a:prstGeom>
          <a:solidFill>
            <a:srgbClr val="7D7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2800" smtClean="0">
                <a:solidFill>
                  <a:srgbClr val="1B294F"/>
                </a:solidFill>
                <a:latin typeface="Futura Condensed"/>
                <a:cs typeface="Futura Condensed"/>
              </a:rPr>
              <a:t>Evaluation Team:     SAI Slovakia &amp; SAI Norway</a:t>
            </a:r>
            <a:endParaRPr lang="en-AU" sz="2800">
              <a:solidFill>
                <a:srgbClr val="1B294F"/>
              </a:solidFill>
              <a:latin typeface="Futura Condensed"/>
              <a:cs typeface="Futura Condensed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1270000" y="3302000"/>
            <a:ext cx="6477000" cy="812800"/>
          </a:xfrm>
          <a:prstGeom prst="rect">
            <a:avLst/>
          </a:prstGeom>
          <a:solidFill>
            <a:srgbClr val="F46F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smtClean="0">
                <a:solidFill>
                  <a:srgbClr val="1B294F"/>
                </a:solidFill>
                <a:latin typeface="Futura Condensed"/>
                <a:cs typeface="Futura Condensed"/>
              </a:rPr>
              <a:t>14 Partner SAIs</a:t>
            </a:r>
            <a:endParaRPr lang="en-AU" sz="3200">
              <a:solidFill>
                <a:srgbClr val="1B294F"/>
              </a:solidFill>
              <a:latin typeface="Futura Condensed"/>
              <a:cs typeface="Futura Condensed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270000" y="2425700"/>
            <a:ext cx="6477000" cy="812800"/>
          </a:xfrm>
          <a:prstGeom prst="rect">
            <a:avLst/>
          </a:prstGeom>
          <a:solidFill>
            <a:srgbClr val="F46F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smtClean="0">
                <a:solidFill>
                  <a:srgbClr val="1B294F"/>
                </a:solidFill>
                <a:latin typeface="Futura Condensed"/>
                <a:cs typeface="Futura Condensed"/>
              </a:rPr>
              <a:t>7 INTOSAI Regions</a:t>
            </a:r>
            <a:endParaRPr lang="en-AU" sz="3200">
              <a:solidFill>
                <a:srgbClr val="1B294F"/>
              </a:solidFill>
              <a:latin typeface="Futura Condensed"/>
              <a:cs typeface="Futu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533597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IMG_0280.JPG"/>
          <p:cNvPicPr>
            <a:picLocks noChangeAspect="1"/>
          </p:cNvPicPr>
          <p:nvPr/>
        </p:nvPicPr>
        <p:blipFill>
          <a:blip r:embed="rId3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162"/>
            <a:ext cx="9144000" cy="5143500"/>
          </a:xfrm>
          <a:prstGeom prst="rect">
            <a:avLst/>
          </a:prstGeom>
        </p:spPr>
      </p:pic>
      <p:sp>
        <p:nvSpPr>
          <p:cNvPr id="3" name="Titel 1"/>
          <p:cNvSpPr txBox="1">
            <a:spLocks/>
          </p:cNvSpPr>
          <p:nvPr/>
        </p:nvSpPr>
        <p:spPr>
          <a:xfrm>
            <a:off x="120240" y="156323"/>
            <a:ext cx="4339874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es-ES_tradnl" sz="2000" dirty="0" smtClean="0">
                <a:solidFill>
                  <a:srgbClr val="3C4070"/>
                </a:solidFill>
              </a:rPr>
              <a:t>[2b] </a:t>
            </a:r>
            <a:r>
              <a:rPr lang="de-DE" sz="2000" dirty="0" smtClean="0">
                <a:solidFill>
                  <a:srgbClr val="3C4070"/>
                </a:solidFill>
              </a:rPr>
              <a:t>Project Partners</a:t>
            </a:r>
            <a:endParaRPr lang="es-ES_tradnl" sz="2000" dirty="0">
              <a:solidFill>
                <a:srgbClr val="3C4070"/>
              </a:solidFill>
            </a:endParaRPr>
          </a:p>
        </p:txBody>
      </p:sp>
      <p:pic>
        <p:nvPicPr>
          <p:cNvPr id="21" name="Bild 20" descr="Bildschirmfoto 2017-12-01 um 12.52.49.png"/>
          <p:cNvPicPr>
            <a:picLocks noChangeAspect="1"/>
          </p:cNvPicPr>
          <p:nvPr/>
        </p:nvPicPr>
        <p:blipFill>
          <a:blip r:embed="rId5">
            <a:alphaModFix amt="6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484" y="972027"/>
            <a:ext cx="6284268" cy="3437240"/>
          </a:xfrm>
          <a:prstGeom prst="rect">
            <a:avLst/>
          </a:prstGeom>
        </p:spPr>
      </p:pic>
      <p:sp>
        <p:nvSpPr>
          <p:cNvPr id="22" name="Titel 1"/>
          <p:cNvSpPr txBox="1">
            <a:spLocks/>
          </p:cNvSpPr>
          <p:nvPr/>
        </p:nvSpPr>
        <p:spPr>
          <a:xfrm>
            <a:off x="4717289" y="3949340"/>
            <a:ext cx="84455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AU" sz="1600" smtClean="0">
                <a:solidFill>
                  <a:srgbClr val="CECFCF"/>
                </a:solidFill>
              </a:rPr>
              <a:t>Ethiopia</a:t>
            </a:r>
            <a:endParaRPr lang="en-AU" sz="1600">
              <a:solidFill>
                <a:srgbClr val="CECFCF"/>
              </a:solidFill>
            </a:endParaRPr>
          </a:p>
        </p:txBody>
      </p:sp>
      <p:sp>
        <p:nvSpPr>
          <p:cNvPr id="23" name="Titel 1"/>
          <p:cNvSpPr txBox="1">
            <a:spLocks/>
          </p:cNvSpPr>
          <p:nvPr/>
        </p:nvSpPr>
        <p:spPr>
          <a:xfrm>
            <a:off x="7169150" y="3670731"/>
            <a:ext cx="844550" cy="472618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1600" dirty="0" smtClean="0">
                <a:solidFill>
                  <a:srgbClr val="CECFCF"/>
                </a:solidFill>
              </a:rPr>
              <a:t>Vanuatu</a:t>
            </a:r>
            <a:endParaRPr lang="es-ES_tradnl" sz="1600" dirty="0">
              <a:solidFill>
                <a:srgbClr val="CECFCF"/>
              </a:solidFill>
            </a:endParaRPr>
          </a:p>
        </p:txBody>
      </p:sp>
      <p:sp>
        <p:nvSpPr>
          <p:cNvPr id="24" name="Titel 1"/>
          <p:cNvSpPr txBox="1">
            <a:spLocks/>
          </p:cNvSpPr>
          <p:nvPr/>
        </p:nvSpPr>
        <p:spPr>
          <a:xfrm>
            <a:off x="5364989" y="2383247"/>
            <a:ext cx="84455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AU" sz="1600" smtClean="0">
                <a:solidFill>
                  <a:srgbClr val="CECFCF"/>
                </a:solidFill>
              </a:rPr>
              <a:t>Tunisia</a:t>
            </a:r>
            <a:endParaRPr lang="en-AU" sz="1600">
              <a:solidFill>
                <a:srgbClr val="CECFCF"/>
              </a:solidFill>
            </a:endParaRPr>
          </a:p>
        </p:txBody>
      </p:sp>
      <p:sp>
        <p:nvSpPr>
          <p:cNvPr id="25" name="Titel 1"/>
          <p:cNvSpPr txBox="1">
            <a:spLocks/>
          </p:cNvSpPr>
          <p:nvPr/>
        </p:nvSpPr>
        <p:spPr>
          <a:xfrm>
            <a:off x="1219200" y="4143349"/>
            <a:ext cx="84455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1600" dirty="0" smtClean="0">
                <a:solidFill>
                  <a:srgbClr val="CECFCF"/>
                </a:solidFill>
              </a:rPr>
              <a:t>Ecuador</a:t>
            </a:r>
            <a:endParaRPr lang="es-ES_tradnl" sz="1600" dirty="0">
              <a:solidFill>
                <a:srgbClr val="CECFCF"/>
              </a:solidFill>
            </a:endParaRPr>
          </a:p>
        </p:txBody>
      </p:sp>
      <p:sp>
        <p:nvSpPr>
          <p:cNvPr id="26" name="Titel 1"/>
          <p:cNvSpPr txBox="1">
            <a:spLocks/>
          </p:cNvSpPr>
          <p:nvPr/>
        </p:nvSpPr>
        <p:spPr>
          <a:xfrm>
            <a:off x="7292477" y="2058400"/>
            <a:ext cx="84455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AU" sz="1600" smtClean="0">
                <a:solidFill>
                  <a:srgbClr val="CECFCF"/>
                </a:solidFill>
              </a:rPr>
              <a:t>Bhutan</a:t>
            </a:r>
            <a:endParaRPr lang="en-AU" sz="1600">
              <a:solidFill>
                <a:srgbClr val="CECFCF"/>
              </a:solidFill>
            </a:endParaRPr>
          </a:p>
        </p:txBody>
      </p:sp>
      <p:sp>
        <p:nvSpPr>
          <p:cNvPr id="27" name="Titel 1"/>
          <p:cNvSpPr txBox="1">
            <a:spLocks/>
          </p:cNvSpPr>
          <p:nvPr/>
        </p:nvSpPr>
        <p:spPr>
          <a:xfrm>
            <a:off x="1025525" y="2343521"/>
            <a:ext cx="84455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1600" dirty="0" smtClean="0">
                <a:solidFill>
                  <a:srgbClr val="CECFCF"/>
                </a:solidFill>
              </a:rPr>
              <a:t>Trinidad &amp; Tobago</a:t>
            </a:r>
            <a:endParaRPr lang="es-ES_tradnl" sz="1600" dirty="0">
              <a:solidFill>
                <a:srgbClr val="CECFCF"/>
              </a:solidFill>
            </a:endParaRPr>
          </a:p>
        </p:txBody>
      </p:sp>
      <p:sp>
        <p:nvSpPr>
          <p:cNvPr id="28" name="Titel 1"/>
          <p:cNvSpPr txBox="1">
            <a:spLocks/>
          </p:cNvSpPr>
          <p:nvPr/>
        </p:nvSpPr>
        <p:spPr>
          <a:xfrm>
            <a:off x="5648771" y="200787"/>
            <a:ext cx="75565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1600" dirty="0" smtClean="0">
                <a:solidFill>
                  <a:srgbClr val="CECFCF"/>
                </a:solidFill>
              </a:rPr>
              <a:t>Albania</a:t>
            </a:r>
            <a:endParaRPr lang="es-ES_tradnl" sz="1600" dirty="0">
              <a:solidFill>
                <a:srgbClr val="CECFCF"/>
              </a:solidFill>
            </a:endParaRPr>
          </a:p>
        </p:txBody>
      </p:sp>
      <p:sp>
        <p:nvSpPr>
          <p:cNvPr id="29" name="Titel 1"/>
          <p:cNvSpPr txBox="1">
            <a:spLocks/>
          </p:cNvSpPr>
          <p:nvPr/>
        </p:nvSpPr>
        <p:spPr>
          <a:xfrm>
            <a:off x="4295014" y="4377905"/>
            <a:ext cx="84455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1600" dirty="0" smtClean="0">
                <a:solidFill>
                  <a:srgbClr val="CECFCF"/>
                </a:solidFill>
              </a:rPr>
              <a:t>Ghana</a:t>
            </a:r>
            <a:endParaRPr lang="es-ES_tradnl" sz="1600" dirty="0">
              <a:solidFill>
                <a:srgbClr val="CECFCF"/>
              </a:solidFill>
            </a:endParaRPr>
          </a:p>
        </p:txBody>
      </p:sp>
      <p:sp>
        <p:nvSpPr>
          <p:cNvPr id="30" name="Titel 1"/>
          <p:cNvSpPr txBox="1">
            <a:spLocks/>
          </p:cNvSpPr>
          <p:nvPr/>
        </p:nvSpPr>
        <p:spPr>
          <a:xfrm>
            <a:off x="4033457" y="622534"/>
            <a:ext cx="853314" cy="472618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1600" dirty="0" smtClean="0">
                <a:solidFill>
                  <a:srgbClr val="CECFCF"/>
                </a:solidFill>
              </a:rPr>
              <a:t>Austria</a:t>
            </a:r>
            <a:endParaRPr lang="es-ES_tradnl" sz="1600" dirty="0">
              <a:solidFill>
                <a:srgbClr val="CECFCF"/>
              </a:solidFill>
            </a:endParaRPr>
          </a:p>
        </p:txBody>
      </p:sp>
      <p:sp>
        <p:nvSpPr>
          <p:cNvPr id="31" name="Titel 1"/>
          <p:cNvSpPr txBox="1">
            <a:spLocks/>
          </p:cNvSpPr>
          <p:nvPr/>
        </p:nvSpPr>
        <p:spPr>
          <a:xfrm>
            <a:off x="5139564" y="2821363"/>
            <a:ext cx="84455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AU" sz="1600" smtClean="0">
                <a:solidFill>
                  <a:srgbClr val="CECFCF"/>
                </a:solidFill>
              </a:rPr>
              <a:t>Egypt</a:t>
            </a:r>
            <a:endParaRPr lang="en-AU" sz="1600">
              <a:solidFill>
                <a:srgbClr val="CECFCF"/>
              </a:solidFill>
            </a:endParaRPr>
          </a:p>
        </p:txBody>
      </p:sp>
      <p:sp>
        <p:nvSpPr>
          <p:cNvPr id="32" name="Titel 1"/>
          <p:cNvSpPr txBox="1">
            <a:spLocks/>
          </p:cNvSpPr>
          <p:nvPr/>
        </p:nvSpPr>
        <p:spPr>
          <a:xfrm>
            <a:off x="2063750" y="3889789"/>
            <a:ext cx="84455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AU" sz="1600" smtClean="0">
                <a:solidFill>
                  <a:srgbClr val="CECFCF"/>
                </a:solidFill>
              </a:rPr>
              <a:t>Brazil</a:t>
            </a:r>
            <a:endParaRPr lang="en-AU" sz="1600">
              <a:solidFill>
                <a:srgbClr val="CECFCF"/>
              </a:solidFill>
            </a:endParaRPr>
          </a:p>
        </p:txBody>
      </p:sp>
      <p:sp>
        <p:nvSpPr>
          <p:cNvPr id="33" name="Titel 1"/>
          <p:cNvSpPr txBox="1">
            <a:spLocks/>
          </p:cNvSpPr>
          <p:nvPr/>
        </p:nvSpPr>
        <p:spPr>
          <a:xfrm>
            <a:off x="8013700" y="1624742"/>
            <a:ext cx="84455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AU" sz="1600" smtClean="0">
                <a:solidFill>
                  <a:srgbClr val="CECFCF"/>
                </a:solidFill>
              </a:rPr>
              <a:t>Japan</a:t>
            </a:r>
            <a:endParaRPr lang="en-AU" sz="1600">
              <a:solidFill>
                <a:srgbClr val="CECFCF"/>
              </a:solidFill>
            </a:endParaRPr>
          </a:p>
        </p:txBody>
      </p:sp>
      <p:sp>
        <p:nvSpPr>
          <p:cNvPr id="34" name="Titel 1"/>
          <p:cNvSpPr txBox="1">
            <a:spLocks/>
          </p:cNvSpPr>
          <p:nvPr/>
        </p:nvSpPr>
        <p:spPr>
          <a:xfrm>
            <a:off x="585934" y="2764247"/>
            <a:ext cx="84455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s-ES_tradnl" sz="1600" dirty="0" smtClean="0">
                <a:solidFill>
                  <a:srgbClr val="CECFCF"/>
                </a:solidFill>
              </a:rPr>
              <a:t>Bahamas</a:t>
            </a:r>
            <a:endParaRPr lang="es-ES_tradnl" sz="1600" dirty="0">
              <a:solidFill>
                <a:srgbClr val="CECFCF"/>
              </a:solidFill>
            </a:endParaRPr>
          </a:p>
        </p:txBody>
      </p:sp>
      <p:sp>
        <p:nvSpPr>
          <p:cNvPr id="35" name="Titel 1"/>
          <p:cNvSpPr txBox="1">
            <a:spLocks/>
          </p:cNvSpPr>
          <p:nvPr/>
        </p:nvSpPr>
        <p:spPr>
          <a:xfrm>
            <a:off x="4886771" y="403476"/>
            <a:ext cx="762000" cy="438116"/>
          </a:xfrm>
          <a:prstGeom prst="rect">
            <a:avLst/>
          </a:prstGeom>
          <a:solidFill>
            <a:srgbClr val="1B294F"/>
          </a:solidFill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AU" sz="1600" smtClean="0">
                <a:solidFill>
                  <a:srgbClr val="CECFCF"/>
                </a:solidFill>
              </a:rPr>
              <a:t>Moldova</a:t>
            </a:r>
            <a:endParaRPr lang="en-AU" sz="1600">
              <a:solidFill>
                <a:srgbClr val="CECFC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688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 descr="IMG_0280.JPG"/>
          <p:cNvPicPr>
            <a:picLocks noChangeAspect="1"/>
          </p:cNvPicPr>
          <p:nvPr/>
        </p:nvPicPr>
        <p:blipFill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Eingebuchteter Richtungspfeil 2"/>
          <p:cNvSpPr/>
          <p:nvPr/>
        </p:nvSpPr>
        <p:spPr>
          <a:xfrm>
            <a:off x="2232592" y="945816"/>
            <a:ext cx="6581208" cy="1784970"/>
          </a:xfrm>
          <a:prstGeom prst="chevron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3600" dirty="0" smtClean="0">
                <a:solidFill>
                  <a:srgbClr val="F46F03"/>
                </a:solidFill>
                <a:latin typeface="Futura Condensed Medium"/>
              </a:rPr>
              <a:t>Enhance </a:t>
            </a:r>
          </a:p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3600" dirty="0" smtClean="0">
                <a:solidFill>
                  <a:srgbClr val="1B294F"/>
                </a:solidFill>
                <a:latin typeface="Futura Condensed Medium"/>
              </a:rPr>
              <a:t>T</a:t>
            </a:r>
            <a:r>
              <a:rPr lang="en-AU" sz="3600" dirty="0" smtClean="0">
                <a:solidFill>
                  <a:srgbClr val="1B294F"/>
                </a:solidFill>
                <a:latin typeface="Futura Condensed Medium"/>
              </a:rPr>
              <a:t>ransparency &amp; Accountability </a:t>
            </a:r>
            <a:r>
              <a:rPr lang="en-AU" sz="3600" dirty="0" smtClean="0">
                <a:solidFill>
                  <a:srgbClr val="F46F03"/>
                </a:solidFill>
                <a:latin typeface="Futura Condensed Medium"/>
              </a:rPr>
              <a:t>of </a:t>
            </a:r>
            <a:r>
              <a:rPr lang="en-AU" sz="3600" dirty="0">
                <a:solidFill>
                  <a:srgbClr val="F46F03"/>
                </a:solidFill>
                <a:latin typeface="Futura Condensed Medium"/>
              </a:rPr>
              <a:t>P</a:t>
            </a:r>
            <a:r>
              <a:rPr lang="en-AU" sz="3600" dirty="0" smtClean="0">
                <a:solidFill>
                  <a:srgbClr val="F46F03"/>
                </a:solidFill>
                <a:latin typeface="Futura Condensed Medium"/>
              </a:rPr>
              <a:t>ublic </a:t>
            </a:r>
            <a:r>
              <a:rPr lang="en-AU" sz="3600" dirty="0">
                <a:solidFill>
                  <a:srgbClr val="F46F03"/>
                </a:solidFill>
                <a:latin typeface="Futura Condensed Medium"/>
              </a:rPr>
              <a:t>F</a:t>
            </a:r>
            <a:r>
              <a:rPr lang="en-AU" sz="3600" dirty="0" smtClean="0">
                <a:solidFill>
                  <a:srgbClr val="F46F03"/>
                </a:solidFill>
                <a:latin typeface="Futura Condensed Medium"/>
              </a:rPr>
              <a:t>inances</a:t>
            </a:r>
            <a:endParaRPr lang="en-AU" sz="3600" dirty="0" smtClean="0">
              <a:solidFill>
                <a:srgbClr val="F46F03"/>
              </a:solidFill>
              <a:latin typeface="Futura Condensed Medium"/>
            </a:endParaRPr>
          </a:p>
        </p:txBody>
      </p:sp>
      <p:sp>
        <p:nvSpPr>
          <p:cNvPr id="8" name="Richtungspfeil 7"/>
          <p:cNvSpPr/>
          <p:nvPr/>
        </p:nvSpPr>
        <p:spPr>
          <a:xfrm>
            <a:off x="270677" y="945816"/>
            <a:ext cx="2184400" cy="1625600"/>
          </a:xfrm>
          <a:prstGeom prst="homePlat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AU" sz="3600" dirty="0" smtClean="0">
                <a:solidFill>
                  <a:srgbClr val="1B294F"/>
                </a:solidFill>
                <a:latin typeface="Futura Condensed Medium"/>
              </a:rPr>
              <a:t>Overall</a:t>
            </a:r>
            <a:endParaRPr lang="en-AU" sz="3600" dirty="0" smtClean="0">
              <a:solidFill>
                <a:srgbClr val="1B294F"/>
              </a:solidFill>
              <a:latin typeface="Futura Condensed Medium"/>
            </a:endParaRP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120240" y="156323"/>
            <a:ext cx="4359247" cy="50261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de-DE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3500">
                <a:solidFill>
                  <a:schemeClr val="bg1"/>
                </a:solidFill>
                <a:latin typeface="Futura Condensed Medium" charset="0"/>
                <a:ea typeface="Futura Condensed Medium" charset="0"/>
                <a:cs typeface="Futura Condensed Medium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 marL="0" indent="0">
              <a:buNone/>
            </a:pPr>
            <a:r>
              <a:rPr lang="es-ES_tradnl" sz="2000" dirty="0" smtClean="0">
                <a:solidFill>
                  <a:srgbClr val="3C4070"/>
                </a:solidFill>
              </a:rPr>
              <a:t>[3a] </a:t>
            </a:r>
            <a:r>
              <a:rPr lang="en-AU" sz="2000" dirty="0" smtClean="0">
                <a:solidFill>
                  <a:srgbClr val="3C4070"/>
                </a:solidFill>
              </a:rPr>
              <a:t>Objectives</a:t>
            </a:r>
            <a:endParaRPr lang="en-AU" sz="2000" dirty="0">
              <a:solidFill>
                <a:srgbClr val="3C4070"/>
              </a:solidFill>
            </a:endParaRPr>
          </a:p>
        </p:txBody>
      </p:sp>
      <p:sp>
        <p:nvSpPr>
          <p:cNvPr id="13" name="Richtungspfeil 12"/>
          <p:cNvSpPr/>
          <p:nvPr/>
        </p:nvSpPr>
        <p:spPr>
          <a:xfrm>
            <a:off x="270677" y="3111500"/>
            <a:ext cx="2184400" cy="1625600"/>
          </a:xfrm>
          <a:prstGeom prst="homePlate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0" i="0" dirty="0" smtClean="0">
                <a:solidFill>
                  <a:srgbClr val="CECFCF"/>
                </a:solidFill>
                <a:latin typeface="Futura Condensed"/>
                <a:cs typeface="Futura Condensed"/>
              </a:rPr>
              <a:t>Target Groups</a:t>
            </a:r>
            <a:endParaRPr lang="en-AU" sz="2800" b="0" i="0" dirty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  <p:sp>
        <p:nvSpPr>
          <p:cNvPr id="14" name="Eingebuchteter Richtungspfeil 13"/>
          <p:cNvSpPr/>
          <p:nvPr/>
        </p:nvSpPr>
        <p:spPr>
          <a:xfrm>
            <a:off x="2232592" y="3111500"/>
            <a:ext cx="6581208" cy="1625600"/>
          </a:xfrm>
          <a:prstGeom prst="chevron">
            <a:avLst/>
          </a:prstGeom>
          <a:solidFill>
            <a:srgbClr val="1B2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/>
              <a:buChar char="•"/>
            </a:pPr>
            <a:r>
              <a:rPr lang="en-AU" sz="2800" b="0" i="0" smtClean="0">
                <a:solidFill>
                  <a:srgbClr val="CECFCF"/>
                </a:solidFill>
                <a:latin typeface="Futura Condensed"/>
                <a:cs typeface="Futura Condensed"/>
              </a:rPr>
              <a:t>INTOSAI				</a:t>
            </a:r>
          </a:p>
          <a:p>
            <a:pPr marL="457200" indent="-457200">
              <a:buFont typeface="Arial"/>
              <a:buChar char="•"/>
            </a:pPr>
            <a:r>
              <a:rPr lang="en-AU" sz="2800" smtClean="0">
                <a:solidFill>
                  <a:srgbClr val="CECFCF"/>
                </a:solidFill>
                <a:latin typeface="Futura Condensed"/>
                <a:cs typeface="Futura Condensed"/>
              </a:rPr>
              <a:t>National Parliaments</a:t>
            </a:r>
          </a:p>
          <a:p>
            <a:pPr marL="457200" indent="-457200">
              <a:buFont typeface="Arial"/>
              <a:buChar char="•"/>
            </a:pPr>
            <a:r>
              <a:rPr lang="en-AU" sz="2800" smtClean="0">
                <a:solidFill>
                  <a:srgbClr val="CECFCF"/>
                </a:solidFill>
                <a:latin typeface="Futura Condensed"/>
                <a:cs typeface="Futura Condensed"/>
              </a:rPr>
              <a:t>Civil Society</a:t>
            </a:r>
            <a:endParaRPr lang="en-AU" sz="2800" b="0" i="0">
              <a:solidFill>
                <a:srgbClr val="CECFCF"/>
              </a:solidFill>
              <a:latin typeface="Futura Condensed"/>
              <a:cs typeface="Futu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776106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932</Words>
  <Application>Microsoft Macintosh PowerPoint</Application>
  <PresentationFormat>Bildschirmpräsentation (16:9)</PresentationFormat>
  <Paragraphs>172</Paragraphs>
  <Slides>21</Slides>
  <Notes>7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2" baseType="lpstr"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>Rechnungshof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Herbert Baumgartner</dc:creator>
  <cp:keywords/>
  <dc:description>Ich grüße dich. Geht´s gut? Na dann, weiterarbeiten. ;-)</dc:description>
  <cp:lastModifiedBy>Elfriede Hammelmueller</cp:lastModifiedBy>
  <cp:revision>90</cp:revision>
  <dcterms:created xsi:type="dcterms:W3CDTF">2017-10-16T07:58:19Z</dcterms:created>
  <dcterms:modified xsi:type="dcterms:W3CDTF">2017-12-02T10:42:53Z</dcterms:modified>
  <cp:category/>
</cp:coreProperties>
</file>