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5715000" cx="9144000"/>
  <p:notesSz cx="6797675" cy="9928225"/>
  <p:embeddedFontLst>
    <p:embeddedFont>
      <p:font typeface="Overlock"/>
      <p:regular r:id="rId25"/>
      <p:bold r:id="rId26"/>
      <p:italic r:id="rId27"/>
      <p:boldItalic r:id="rId28"/>
    </p:embeddedFont>
    <p:embeddedFont>
      <p:font typeface="Pinyon Script"/>
      <p:regular r:id="rId29"/>
    </p:embeddedFont>
    <p:embeddedFont>
      <p:font typeface="Teko"/>
      <p:regular r:id="rId30"/>
      <p:bold r:id="rId31"/>
    </p:embeddedFont>
    <p:embeddedFont>
      <p:font typeface="Caveat"/>
      <p:regular r:id="rId32"/>
      <p:bold r:id="rId33"/>
    </p:embeddedFont>
    <p:embeddedFont>
      <p:font typeface="Book Antiqua"/>
      <p:regular r:id="rId34"/>
      <p:bold r:id="rId35"/>
      <p:italic r:id="rId36"/>
      <p:boldItalic r:id="rId37"/>
    </p:embeddedFont>
    <p:embeddedFont>
      <p:font typeface="Jim Nightshade"/>
      <p:regular r:id="rId38"/>
    </p:embeddedFont>
    <p:embeddedFont>
      <p:font typeface="Quintessential"/>
      <p:regular r:id="rId39"/>
    </p:embeddedFont>
    <p:embeddedFont>
      <p:font typeface="Lustria"/>
      <p:regular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Lustria-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verlock-bold.fntdata"/><Relationship Id="rId25" Type="http://schemas.openxmlformats.org/officeDocument/2006/relationships/font" Target="fonts/Overlock-regular.fntdata"/><Relationship Id="rId28" Type="http://schemas.openxmlformats.org/officeDocument/2006/relationships/font" Target="fonts/Overlock-boldItalic.fntdata"/><Relationship Id="rId27" Type="http://schemas.openxmlformats.org/officeDocument/2006/relationships/font" Target="fonts/Overlock-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inyonScript-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Teko-bold.fntdata"/><Relationship Id="rId30" Type="http://schemas.openxmlformats.org/officeDocument/2006/relationships/font" Target="fonts/Teko-regular.fntdata"/><Relationship Id="rId11" Type="http://schemas.openxmlformats.org/officeDocument/2006/relationships/slide" Target="slides/slide7.xml"/><Relationship Id="rId33" Type="http://schemas.openxmlformats.org/officeDocument/2006/relationships/font" Target="fonts/Caveat-bold.fntdata"/><Relationship Id="rId10" Type="http://schemas.openxmlformats.org/officeDocument/2006/relationships/slide" Target="slides/slide6.xml"/><Relationship Id="rId32" Type="http://schemas.openxmlformats.org/officeDocument/2006/relationships/font" Target="fonts/Caveat-regular.fntdata"/><Relationship Id="rId13" Type="http://schemas.openxmlformats.org/officeDocument/2006/relationships/slide" Target="slides/slide9.xml"/><Relationship Id="rId35" Type="http://schemas.openxmlformats.org/officeDocument/2006/relationships/font" Target="fonts/BookAntiqua-bold.fntdata"/><Relationship Id="rId12" Type="http://schemas.openxmlformats.org/officeDocument/2006/relationships/slide" Target="slides/slide8.xml"/><Relationship Id="rId34" Type="http://schemas.openxmlformats.org/officeDocument/2006/relationships/font" Target="fonts/BookAntiqua-regular.fntdata"/><Relationship Id="rId15" Type="http://schemas.openxmlformats.org/officeDocument/2006/relationships/slide" Target="slides/slide11.xml"/><Relationship Id="rId37" Type="http://schemas.openxmlformats.org/officeDocument/2006/relationships/font" Target="fonts/BookAntiqua-boldItalic.fntdata"/><Relationship Id="rId14" Type="http://schemas.openxmlformats.org/officeDocument/2006/relationships/slide" Target="slides/slide10.xml"/><Relationship Id="rId36" Type="http://schemas.openxmlformats.org/officeDocument/2006/relationships/font" Target="fonts/BookAntiqua-italic.fntdata"/><Relationship Id="rId17" Type="http://schemas.openxmlformats.org/officeDocument/2006/relationships/slide" Target="slides/slide13.xml"/><Relationship Id="rId39" Type="http://schemas.openxmlformats.org/officeDocument/2006/relationships/font" Target="fonts/Quintessential-regular.fntdata"/><Relationship Id="rId16" Type="http://schemas.openxmlformats.org/officeDocument/2006/relationships/slide" Target="slides/slide12.xml"/><Relationship Id="rId38" Type="http://schemas.openxmlformats.org/officeDocument/2006/relationships/font" Target="fonts/JimNightshade-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46400" cy="496888"/>
          </a:xfrm>
          <a:prstGeom prst="rect">
            <a:avLst/>
          </a:prstGeom>
          <a:noFill/>
          <a:ln>
            <a:noFill/>
          </a:ln>
        </p:spPr>
        <p:txBody>
          <a:bodyPr anchorCtr="0" anchor="t" bIns="91425" lIns="91425" rIns="91425" wrap="square" tIns="91425"/>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849688" y="0"/>
            <a:ext cx="2946400" cy="496888"/>
          </a:xfrm>
          <a:prstGeom prst="rect">
            <a:avLst/>
          </a:prstGeom>
          <a:noFill/>
          <a:ln>
            <a:noFill/>
          </a:ln>
        </p:spPr>
        <p:txBody>
          <a:bodyPr anchorCtr="0" anchor="t" bIns="91425" lIns="91425" rIns="91425" wrap="square" tIns="91425"/>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79450" y="4716463"/>
            <a:ext cx="5438775" cy="4467225"/>
          </a:xfrm>
          <a:prstGeom prst="rect">
            <a:avLst/>
          </a:prstGeom>
          <a:noFill/>
          <a:ln>
            <a:noFill/>
          </a:ln>
        </p:spPr>
        <p:txBody>
          <a:bodyPr anchorCtr="0" anchor="t" bIns="91425" lIns="91425" rIns="91425" wrap="square" tIns="91425"/>
          <a:lstStyle>
            <a:lvl1pPr indent="0" lvl="0" marL="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9429750"/>
            <a:ext cx="2946400" cy="496888"/>
          </a:xfrm>
          <a:prstGeom prst="rect">
            <a:avLst/>
          </a:prstGeom>
          <a:noFill/>
          <a:ln>
            <a:noFill/>
          </a:ln>
        </p:spPr>
        <p:txBody>
          <a:bodyPr anchorCtr="0" anchor="b" bIns="91425" lIns="91425" rIns="91425" wrap="square" tIns="91425"/>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Shape 90"/>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91" name="Shape 91"/>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92" name="Shape 92"/>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273" name="Shape 273"/>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The Constitution of the Kingdom of Bhutan provides, directly or indirectly, for the major principles to be fulfilled to ensure the independence of the Supreme Audit Institution.</a:t>
            </a: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existence of an appropriate, effective legal framework that spells out the extent of SAI independence1 ; – the independence of SAI head, including security of tenure and legal immunity in the normal discharge of his duties2 ; – sufficiently broad mandate and full discretion in the discharge of SAI functions3 ; – access to information4 ; – right and obligation of the SAI to report on its work5 ; – freedom to decide the content and timing of audit reports and to publish and disseminate them6 ; – a followup mechanism7 ; – financial and managerial/administrative autonomy and the availability of appropriate human, material, and monetary resources8 .</a:t>
            </a:r>
          </a:p>
        </p:txBody>
      </p:sp>
      <p:sp>
        <p:nvSpPr>
          <p:cNvPr id="274" name="Shape 274"/>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Shape 288"/>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289" name="Shape 289"/>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571500" lvl="0" marL="1028700" marR="0" rtl="0" algn="just">
              <a:spcBef>
                <a:spcPts val="0"/>
              </a:spcBef>
              <a:spcAft>
                <a:spcPts val="0"/>
              </a:spcAft>
              <a:buClr>
                <a:schemeClr val="dk1"/>
              </a:buClr>
              <a:buSzPts val="1200"/>
              <a:buFont typeface="Noto Sans Symbols"/>
              <a:buChar char="❖"/>
            </a:pPr>
            <a:r>
              <a:rPr b="0" i="0" lang="en-US" sz="1200" u="none" cap="none" strike="noStrike">
                <a:solidFill>
                  <a:schemeClr val="dk1"/>
                </a:solidFill>
                <a:latin typeface="Calibri"/>
                <a:ea typeface="Calibri"/>
                <a:cs typeface="Calibri"/>
                <a:sym typeface="Calibri"/>
              </a:rPr>
              <a:t>Legal framework regarding the independence of the AG, which generally complied with ISSAI 10. </a:t>
            </a:r>
          </a:p>
          <a:p>
            <a:pPr indent="-571500" lvl="0" marL="1028700" marR="0" rtl="0" algn="just">
              <a:spcBef>
                <a:spcPts val="360"/>
              </a:spcBef>
              <a:spcAft>
                <a:spcPts val="0"/>
              </a:spcAft>
              <a:buClr>
                <a:schemeClr val="dk1"/>
              </a:buClr>
              <a:buSzPts val="1200"/>
              <a:buFont typeface="Noto Sans Symbols"/>
              <a:buNone/>
            </a:pPr>
            <a:r>
              <a:t/>
            </a:r>
            <a:endParaRPr b="1" i="0" sz="1200" u="none" cap="none" strike="noStrike">
              <a:solidFill>
                <a:srgbClr val="00B050"/>
              </a:solidFill>
              <a:latin typeface="Cambria"/>
              <a:ea typeface="Cambria"/>
              <a:cs typeface="Cambria"/>
              <a:sym typeface="Cambria"/>
            </a:endParaRPr>
          </a:p>
        </p:txBody>
      </p:sp>
      <p:sp>
        <p:nvSpPr>
          <p:cNvPr id="290" name="Shape 290"/>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Shape 306"/>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307" name="Shape 307"/>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514350" lvl="0" marL="857250" marR="0" rtl="0" algn="just">
              <a:spcBef>
                <a:spcPts val="0"/>
              </a:spcBef>
              <a:spcAft>
                <a:spcPts val="0"/>
              </a:spcAft>
              <a:buClr>
                <a:srgbClr val="00B050"/>
              </a:buClr>
              <a:buSzPts val="1200"/>
              <a:buFont typeface="Noto Sans Symbols"/>
              <a:buChar char="❖"/>
            </a:pPr>
            <a:r>
              <a:rPr b="1" i="0" lang="en-US" sz="1200" u="none" cap="none" strike="noStrike">
                <a:solidFill>
                  <a:srgbClr val="00B050"/>
                </a:solidFill>
                <a:latin typeface="Cambria"/>
                <a:ea typeface="Cambria"/>
                <a:cs typeface="Cambria"/>
                <a:sym typeface="Cambria"/>
              </a:rPr>
              <a:t>Read principle 3 </a:t>
            </a:r>
          </a:p>
          <a:p>
            <a:pPr indent="-514350" lvl="0" marL="857250" marR="0" rtl="0" algn="just">
              <a:spcBef>
                <a:spcPts val="360"/>
              </a:spcBef>
              <a:spcAft>
                <a:spcPts val="0"/>
              </a:spcAft>
              <a:buClr>
                <a:schemeClr val="dk1"/>
              </a:buClr>
              <a:buSzPts val="1200"/>
              <a:buFont typeface="Noto Sans Symbols"/>
              <a:buNone/>
            </a:pPr>
            <a:r>
              <a:t/>
            </a:r>
            <a:endParaRPr b="1" i="0" sz="1200" u="none" cap="none" strike="noStrike">
              <a:solidFill>
                <a:srgbClr val="00B050"/>
              </a:solidFill>
              <a:latin typeface="Cambria"/>
              <a:ea typeface="Cambria"/>
              <a:cs typeface="Cambria"/>
              <a:sym typeface="Cambria"/>
            </a:endParaRPr>
          </a:p>
          <a:p>
            <a:pPr indent="-76200" lvl="0" marL="342900" marR="0" rtl="0" algn="just">
              <a:spcBef>
                <a:spcPts val="360"/>
              </a:spcBef>
              <a:spcAft>
                <a:spcPts val="0"/>
              </a:spcAft>
              <a:buClr>
                <a:srgbClr val="00B050"/>
              </a:buClr>
              <a:buSzPts val="1200"/>
              <a:buFont typeface="Noto Sans Symbols"/>
              <a:buNone/>
            </a:pPr>
            <a:r>
              <a:rPr b="1" i="0" lang="en-US" sz="1200" u="none" cap="none" strike="noStrike">
                <a:solidFill>
                  <a:srgbClr val="00B050"/>
                </a:solidFill>
                <a:latin typeface="Cambria"/>
                <a:ea typeface="Cambria"/>
                <a:cs typeface="Cambria"/>
                <a:sym typeface="Cambria"/>
              </a:rPr>
              <a:t> </a:t>
            </a:r>
          </a:p>
          <a:p>
            <a:pPr indent="-514350" lvl="0" marL="857250" marR="0" rtl="0" algn="just">
              <a:spcBef>
                <a:spcPts val="360"/>
              </a:spcBef>
              <a:spcAft>
                <a:spcPts val="0"/>
              </a:spcAft>
              <a:buClr>
                <a:srgbClr val="00B050"/>
              </a:buClr>
              <a:buSzPts val="1200"/>
              <a:buFont typeface="Noto Sans Symbols"/>
              <a:buChar char="❖"/>
            </a:pPr>
            <a:r>
              <a:rPr b="1" i="0" lang="en-US" sz="1200" u="none" cap="none" strike="noStrike">
                <a:solidFill>
                  <a:srgbClr val="00B050"/>
                </a:solidFill>
                <a:latin typeface="Cambria"/>
                <a:ea typeface="Cambria"/>
                <a:cs typeface="Cambria"/>
                <a:sym typeface="Cambria"/>
              </a:rPr>
              <a:t>The SAI should have full discretion in the discharge of its responsibilities with governments or public entities to improve the use and management of public funds.</a:t>
            </a:r>
          </a:p>
          <a:p>
            <a:pPr indent="-514350" lvl="0" marL="857250" marR="0" rtl="0" algn="just">
              <a:spcBef>
                <a:spcPts val="360"/>
              </a:spcBef>
              <a:spcAft>
                <a:spcPts val="0"/>
              </a:spcAft>
              <a:buClr>
                <a:srgbClr val="00B050"/>
              </a:buClr>
              <a:buSzPts val="1200"/>
              <a:buFont typeface="Noto Sans Symbols"/>
              <a:buChar char="❖"/>
            </a:pPr>
            <a:r>
              <a:rPr b="1" i="0" lang="en-US" sz="1200" u="none" cap="none" strike="noStrike">
                <a:solidFill>
                  <a:srgbClr val="00B050"/>
                </a:solidFill>
                <a:latin typeface="Cambria"/>
                <a:ea typeface="Cambria"/>
                <a:cs typeface="Cambria"/>
                <a:sym typeface="Cambria"/>
              </a:rPr>
              <a:t>The SAI should use appropriate work and audit standards, and a code of ethics, based on official documents of INTOSAI, International Federation of Accountants, or other recognized standard- setting bodies.</a:t>
            </a:r>
          </a:p>
          <a:p>
            <a:pPr indent="-514350" lvl="0" marL="857250" marR="0" rtl="0" algn="just">
              <a:spcBef>
                <a:spcPts val="360"/>
              </a:spcBef>
              <a:spcAft>
                <a:spcPts val="0"/>
              </a:spcAft>
              <a:buClr>
                <a:srgbClr val="00B050"/>
              </a:buClr>
              <a:buSzPts val="1200"/>
              <a:buFont typeface="Noto Sans Symbols"/>
              <a:buChar char="❖"/>
            </a:pPr>
            <a:r>
              <a:rPr b="1" i="0" lang="en-US" sz="1200" u="none" cap="none" strike="noStrike">
                <a:solidFill>
                  <a:srgbClr val="00B050"/>
                </a:solidFill>
                <a:latin typeface="Cambria"/>
                <a:ea typeface="Cambria"/>
                <a:cs typeface="Cambria"/>
                <a:sym typeface="Cambria"/>
              </a:rPr>
              <a:t>The SAI should submit an annual activity report to the Legislature and to other state bodies – as required by the constitution, statutes, or legislation – which it should make available to the public</a:t>
            </a: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08" name="Shape 308"/>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Shape 324"/>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325" name="Shape 325"/>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The SAI should not be restricted from reporting the results of its audit work. It should be required by law to report at least once a year on the results of its audit work.</a:t>
            </a:r>
          </a:p>
        </p:txBody>
      </p:sp>
      <p:sp>
        <p:nvSpPr>
          <p:cNvPr id="326" name="Shape 326"/>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Shape 342"/>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3" name="Shape 343"/>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44" name="Shape 344"/>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Shape 368"/>
          <p:cNvSpPr txBox="1"/>
          <p:nvPr>
            <p:ph idx="1" type="body"/>
          </p:nvPr>
        </p:nvSpPr>
        <p:spPr>
          <a:xfrm>
            <a:off x="679450" y="4716463"/>
            <a:ext cx="5438775" cy="4467225"/>
          </a:xfrm>
          <a:prstGeom prst="rect">
            <a:avLst/>
          </a:prstGeom>
        </p:spPr>
        <p:txBody>
          <a:bodyPr anchorCtr="0" anchor="t" bIns="91425" lIns="91425" rIns="91425" wrap="square" tIns="91425">
            <a:noAutofit/>
          </a:bodyPr>
          <a:lstStyle/>
          <a:p>
            <a:pPr indent="0" lvl="0" marL="0">
              <a:spcBef>
                <a:spcPts val="0"/>
              </a:spcBef>
              <a:buNone/>
            </a:pPr>
            <a:r>
              <a:t/>
            </a:r>
            <a:endParaRPr/>
          </a:p>
        </p:txBody>
      </p:sp>
      <p:sp>
        <p:nvSpPr>
          <p:cNvPr id="369" name="Shape 369"/>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Shape 382"/>
          <p:cNvSpPr txBox="1"/>
          <p:nvPr>
            <p:ph idx="1" type="body"/>
          </p:nvPr>
        </p:nvSpPr>
        <p:spPr>
          <a:xfrm>
            <a:off x="679450" y="4716463"/>
            <a:ext cx="5438775" cy="4467225"/>
          </a:xfrm>
          <a:prstGeom prst="rect">
            <a:avLst/>
          </a:prstGeom>
        </p:spPr>
        <p:txBody>
          <a:bodyPr anchorCtr="0" anchor="t" bIns="91425" lIns="91425" rIns="91425" wrap="square" tIns="91425">
            <a:noAutofit/>
          </a:bodyPr>
          <a:lstStyle/>
          <a:p>
            <a:pPr indent="0" lvl="0" marL="0">
              <a:spcBef>
                <a:spcPts val="0"/>
              </a:spcBef>
              <a:buNone/>
            </a:pPr>
            <a:r>
              <a:t/>
            </a:r>
            <a:endParaRPr/>
          </a:p>
        </p:txBody>
      </p:sp>
      <p:sp>
        <p:nvSpPr>
          <p:cNvPr id="383" name="Shape 383"/>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Shape 397"/>
          <p:cNvSpPr txBox="1"/>
          <p:nvPr>
            <p:ph idx="1" type="body"/>
          </p:nvPr>
        </p:nvSpPr>
        <p:spPr>
          <a:xfrm>
            <a:off x="679450" y="4716463"/>
            <a:ext cx="5438775" cy="4467225"/>
          </a:xfrm>
          <a:prstGeom prst="rect">
            <a:avLst/>
          </a:prstGeom>
        </p:spPr>
        <p:txBody>
          <a:bodyPr anchorCtr="0" anchor="t" bIns="91425" lIns="91425" rIns="91425" wrap="square" tIns="91425">
            <a:noAutofit/>
          </a:bodyPr>
          <a:lstStyle/>
          <a:p>
            <a:pPr indent="0" lvl="0" marL="0">
              <a:spcBef>
                <a:spcPts val="0"/>
              </a:spcBef>
              <a:buNone/>
            </a:pPr>
            <a:r>
              <a:t/>
            </a:r>
            <a:endParaRPr/>
          </a:p>
        </p:txBody>
      </p:sp>
      <p:sp>
        <p:nvSpPr>
          <p:cNvPr id="398" name="Shape 398"/>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Shape 432"/>
          <p:cNvSpPr txBox="1"/>
          <p:nvPr>
            <p:ph idx="1" type="body"/>
          </p:nvPr>
        </p:nvSpPr>
        <p:spPr>
          <a:xfrm>
            <a:off x="679450" y="4716463"/>
            <a:ext cx="5438775" cy="4467225"/>
          </a:xfrm>
          <a:prstGeom prst="rect">
            <a:avLst/>
          </a:prstGeom>
        </p:spPr>
        <p:txBody>
          <a:bodyPr anchorCtr="0" anchor="t" bIns="91425" lIns="91425" rIns="91425" wrap="square" tIns="91425">
            <a:noAutofit/>
          </a:bodyPr>
          <a:lstStyle/>
          <a:p>
            <a:pPr indent="0" lvl="0" marL="0">
              <a:spcBef>
                <a:spcPts val="0"/>
              </a:spcBef>
              <a:buNone/>
            </a:pPr>
            <a:r>
              <a:t/>
            </a:r>
            <a:endParaRPr/>
          </a:p>
        </p:txBody>
      </p:sp>
      <p:sp>
        <p:nvSpPr>
          <p:cNvPr id="433" name="Shape 433"/>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439" name="Shape 439"/>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The Constitution of the Kingdom of Bhutan provides, directly or indirectly, for the major principles to be fulfilled to ensure the independence of the Supreme Audit Institution.</a:t>
            </a: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existence of an appropriate, effective legal framework that spells out the extent of SAI independence1 ; – the independence of SAI head, including security of tenure and legal immunity in the normal discharge of his duties2 ; – sufficiently broad mandate and full discretion in the discharge of SAI functions3 ; – access to information4 ; – right and obligation of the SAI to report on its work5 ; – freedom to decide the content and timing of audit reports and to publish and disseminate them6 ; – a followup mechanism7 ; – financial and managerial/administrative autonomy and the availability of appropriate human, material, and monetary resources8 .</a:t>
            </a:r>
          </a:p>
        </p:txBody>
      </p:sp>
      <p:sp>
        <p:nvSpPr>
          <p:cNvPr id="440" name="Shape 440"/>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101" name="Shape 101"/>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2" name="Shape 102"/>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Shape 452"/>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453" name="Shape 453"/>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What might affect the independence of the RAA is the fact that the number of audits, which can be requested by Parliament, is not restricted by law, nor has the AG an explicit right to refuse such a request.</a:t>
            </a:r>
          </a:p>
        </p:txBody>
      </p:sp>
      <p:sp>
        <p:nvSpPr>
          <p:cNvPr id="454" name="Shape 454"/>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0" name="Shape 110"/>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1" name="Shape 111"/>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Shape 119"/>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0" name="Shape 120"/>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21" name="Shape 121"/>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Shape 133"/>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4" name="Shape 134"/>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35" name="Shape 135"/>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156" name="Shape 156"/>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7" name="Shape 157"/>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9" name="Shape 219"/>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0" name="Shape 220"/>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242" name="Shape 242"/>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Declaration of Lima (1977) and the Declaration of Mexico (2007) as well as the United Nations General Assembly Resolution A/66/209 (2011) and the recently adopted Resolution A/69/228 (2015)</a:t>
            </a:r>
          </a:p>
        </p:txBody>
      </p:sp>
      <p:sp>
        <p:nvSpPr>
          <p:cNvPr id="243" name="Shape 243"/>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420688" y="744538"/>
            <a:ext cx="5956300" cy="3722687"/>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med" w="med" type="none"/>
            <a:tailEnd len="med" w="med" type="none"/>
          </a:ln>
        </p:spPr>
      </p:sp>
      <p:sp>
        <p:nvSpPr>
          <p:cNvPr id="253" name="Shape 253"/>
          <p:cNvSpPr txBox="1"/>
          <p:nvPr>
            <p:ph idx="1" type="body"/>
          </p:nvPr>
        </p:nvSpPr>
        <p:spPr>
          <a:xfrm>
            <a:off x="679450" y="4716463"/>
            <a:ext cx="5438775" cy="446722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4" name="Shape 254"/>
          <p:cNvSpPr txBox="1"/>
          <p:nvPr>
            <p:ph idx="12" type="sldNum"/>
          </p:nvPr>
        </p:nvSpPr>
        <p:spPr>
          <a:xfrm>
            <a:off x="3849688" y="9429750"/>
            <a:ext cx="2946400" cy="496888"/>
          </a:xfrm>
          <a:prstGeom prst="rect">
            <a:avLst/>
          </a:prstGeom>
          <a:noFill/>
          <a:ln>
            <a:noFill/>
          </a:ln>
        </p:spPr>
        <p:txBody>
          <a:bodyPr anchorCtr="0" anchor="b"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5" name="Shape 15"/>
        <p:cNvGrpSpPr/>
        <p:nvPr/>
      </p:nvGrpSpPr>
      <p:grpSpPr>
        <a:xfrm>
          <a:off x="0" y="0"/>
          <a:ext cx="0" cy="0"/>
          <a:chOff x="0" y="0"/>
          <a:chExt cx="0" cy="0"/>
        </a:xfrm>
      </p:grpSpPr>
      <p:sp>
        <p:nvSpPr>
          <p:cNvPr id="16" name="Shape 16"/>
          <p:cNvSpPr txBox="1"/>
          <p:nvPr>
            <p:ph type="ctrTitle"/>
          </p:nvPr>
        </p:nvSpPr>
        <p:spPr>
          <a:xfrm>
            <a:off x="685800" y="1775356"/>
            <a:ext cx="7772400" cy="122502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17" name="Shape 17"/>
          <p:cNvSpPr txBox="1"/>
          <p:nvPr>
            <p:ph idx="1" type="subTitle"/>
          </p:nvPr>
        </p:nvSpPr>
        <p:spPr>
          <a:xfrm>
            <a:off x="1371600" y="3238500"/>
            <a:ext cx="6400800" cy="1460500"/>
          </a:xfrm>
          <a:prstGeom prst="rect">
            <a:avLst/>
          </a:prstGeom>
          <a:noFill/>
          <a:ln>
            <a:noFill/>
          </a:ln>
        </p:spPr>
        <p:txBody>
          <a:bodyPr anchorCtr="0" anchor="t" bIns="91425" lIns="91425" rIns="91425" wrap="square" tIns="91425"/>
          <a:lstStyle>
            <a:lvl1pPr indent="0" lvl="0" marL="0" marR="0" rtl="0" algn="ctr">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indent="0" lvl="5" marL="2286000" marR="0" rtl="0" algn="ctr">
              <a:spcBef>
                <a:spcPts val="400"/>
              </a:spcBef>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indent="0" lvl="6" marL="2743200" marR="0" rtl="0" algn="ctr">
              <a:spcBef>
                <a:spcPts val="400"/>
              </a:spcBef>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indent="0" lvl="7" marL="3200400" marR="0" rtl="0" algn="ctr">
              <a:spcBef>
                <a:spcPts val="400"/>
              </a:spcBef>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indent="0" lvl="8" marL="3657600" marR="0" rtl="0" algn="ctr">
              <a:spcBef>
                <a:spcPts val="400"/>
              </a:spcBef>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8" name="Shape 18"/>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19" name="Shape 19"/>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20" name="Shape 20"/>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70" name="Shape 70"/>
        <p:cNvGrpSpPr/>
        <p:nvPr/>
      </p:nvGrpSpPr>
      <p:grpSpPr>
        <a:xfrm>
          <a:off x="0" y="0"/>
          <a:ext cx="0" cy="0"/>
          <a:chOff x="0" y="0"/>
          <a:chExt cx="0" cy="0"/>
        </a:xfrm>
      </p:grpSpPr>
      <p:sp>
        <p:nvSpPr>
          <p:cNvPr id="71" name="Shape 71"/>
          <p:cNvSpPr txBox="1"/>
          <p:nvPr>
            <p:ph type="title"/>
          </p:nvPr>
        </p:nvSpPr>
        <p:spPr>
          <a:xfrm>
            <a:off x="1792288" y="4000501"/>
            <a:ext cx="5486400" cy="472282"/>
          </a:xfrm>
          <a:prstGeom prst="rect">
            <a:avLst/>
          </a:prstGeom>
          <a:noFill/>
          <a:ln>
            <a:noFill/>
          </a:ln>
        </p:spPr>
        <p:txBody>
          <a:bodyPr anchorCtr="0" anchor="b" bIns="91425" lIns="91425" rIns="91425" wrap="square" tIns="91425"/>
          <a:lstStyle>
            <a:lvl1pPr indent="0" lvl="0" marL="0" marR="0" rtl="0" algn="l">
              <a:spcBef>
                <a:spcPts val="0"/>
              </a:spcBef>
              <a:spcAft>
                <a:spcPts val="0"/>
              </a:spcAft>
              <a:buSzPts val="1400"/>
              <a:buNone/>
              <a:defRPr b="1" i="0" sz="20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72" name="Shape 72"/>
          <p:cNvSpPr/>
          <p:nvPr>
            <p:ph idx="2" type="pic"/>
          </p:nvPr>
        </p:nvSpPr>
        <p:spPr>
          <a:xfrm>
            <a:off x="1792288" y="510646"/>
            <a:ext cx="5486400" cy="3429000"/>
          </a:xfrm>
          <a:prstGeom prst="rect">
            <a:avLst/>
          </a:prstGeom>
          <a:noFill/>
          <a:ln>
            <a:noFill/>
          </a:ln>
        </p:spPr>
        <p:txBody>
          <a:bodyPr anchorCtr="0" anchor="t" bIns="91425" lIns="91425" rIns="91425" wrap="square" tIns="91425"/>
          <a:lstStyle>
            <a:lvl1pPr indent="0" lvl="0" mar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indent="0" lvl="1" marL="457200"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indent="0" lvl="2" marL="914400"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indent="0" lvl="3" marL="1371600"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indent="0" lvl="4" marL="1828800"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indent="0" lvl="5" marL="2286000" marR="0" rtl="0" algn="l">
              <a:spcBef>
                <a:spcPts val="400"/>
              </a:spcBef>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indent="0" lvl="6" marL="2743200" marR="0" rtl="0" algn="l">
              <a:spcBef>
                <a:spcPts val="400"/>
              </a:spcBef>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indent="0" lvl="7" marL="3200400" marR="0" rtl="0" algn="l">
              <a:spcBef>
                <a:spcPts val="400"/>
              </a:spcBef>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indent="0" lvl="8" marL="3657600" marR="0" rtl="0" algn="l">
              <a:spcBef>
                <a:spcPts val="400"/>
              </a:spcBef>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73" name="Shape 73"/>
          <p:cNvSpPr txBox="1"/>
          <p:nvPr>
            <p:ph idx="1" type="body"/>
          </p:nvPr>
        </p:nvSpPr>
        <p:spPr>
          <a:xfrm>
            <a:off x="1792288" y="4472783"/>
            <a:ext cx="5486400" cy="670719"/>
          </a:xfrm>
          <a:prstGeom prst="rect">
            <a:avLst/>
          </a:prstGeom>
          <a:noFill/>
          <a:ln>
            <a:noFill/>
          </a:ln>
        </p:spPr>
        <p:txBody>
          <a:bodyPr anchorCtr="0" anchor="t" bIns="91425" lIns="91425" rIns="91425" wrap="square" tIns="91425"/>
          <a:lstStyle>
            <a:lvl1pPr indent="0" lvl="0" marL="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74" name="Shape 74"/>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75" name="Shape 75"/>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76" name="Shape 76"/>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77" name="Shape 77"/>
        <p:cNvGrpSpPr/>
        <p:nvPr/>
      </p:nvGrpSpPr>
      <p:grpSpPr>
        <a:xfrm>
          <a:off x="0" y="0"/>
          <a:ext cx="0" cy="0"/>
          <a:chOff x="0" y="0"/>
          <a:chExt cx="0" cy="0"/>
        </a:xfrm>
      </p:grpSpPr>
      <p:sp>
        <p:nvSpPr>
          <p:cNvPr id="78" name="Shape 78"/>
          <p:cNvSpPr txBox="1"/>
          <p:nvPr>
            <p:ph type="title"/>
          </p:nvPr>
        </p:nvSpPr>
        <p:spPr>
          <a:xfrm>
            <a:off x="457200" y="228866"/>
            <a:ext cx="8229600" cy="9525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79" name="Shape 79"/>
          <p:cNvSpPr txBox="1"/>
          <p:nvPr>
            <p:ph idx="1" type="body"/>
          </p:nvPr>
        </p:nvSpPr>
        <p:spPr>
          <a:xfrm rot="5400000">
            <a:off x="2686182" y="-895481"/>
            <a:ext cx="3771636" cy="8229600"/>
          </a:xfrm>
          <a:prstGeom prst="rect">
            <a:avLst/>
          </a:prstGeom>
          <a:noFill/>
          <a:ln>
            <a:noFill/>
          </a:ln>
        </p:spPr>
        <p:txBody>
          <a:bodyPr anchorCtr="0" anchor="t" bIns="91425" lIns="91425" rIns="91425" wrap="square" tIns="91425"/>
          <a:lstStyle>
            <a:lvl1pPr indent="-139700" lvl="0" marL="3429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Shape 80"/>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81" name="Shape 81"/>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82" name="Shape 82"/>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83" name="Shape 83"/>
        <p:cNvGrpSpPr/>
        <p:nvPr/>
      </p:nvGrpSpPr>
      <p:grpSpPr>
        <a:xfrm>
          <a:off x="0" y="0"/>
          <a:ext cx="0" cy="0"/>
          <a:chOff x="0" y="0"/>
          <a:chExt cx="0" cy="0"/>
        </a:xfrm>
      </p:grpSpPr>
      <p:sp>
        <p:nvSpPr>
          <p:cNvPr id="84" name="Shape 84"/>
          <p:cNvSpPr txBox="1"/>
          <p:nvPr>
            <p:ph type="title"/>
          </p:nvPr>
        </p:nvSpPr>
        <p:spPr>
          <a:xfrm rot="5400000">
            <a:off x="5219964" y="1638302"/>
            <a:ext cx="4876271" cy="20574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85" name="Shape 85"/>
          <p:cNvSpPr txBox="1"/>
          <p:nvPr>
            <p:ph idx="1" type="body"/>
          </p:nvPr>
        </p:nvSpPr>
        <p:spPr>
          <a:xfrm rot="5400000">
            <a:off x="1028965" y="-342897"/>
            <a:ext cx="4876271" cy="6019800"/>
          </a:xfrm>
          <a:prstGeom prst="rect">
            <a:avLst/>
          </a:prstGeom>
          <a:noFill/>
          <a:ln>
            <a:noFill/>
          </a:ln>
        </p:spPr>
        <p:txBody>
          <a:bodyPr anchorCtr="0" anchor="t" bIns="91425" lIns="91425" rIns="91425" wrap="square" tIns="91425"/>
          <a:lstStyle>
            <a:lvl1pPr indent="-139700" lvl="0" marL="3429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6" name="Shape 86"/>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87" name="Shape 87"/>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88" name="Shape 88"/>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1" name="Shape 21"/>
        <p:cNvGrpSpPr/>
        <p:nvPr/>
      </p:nvGrpSpPr>
      <p:grpSpPr>
        <a:xfrm>
          <a:off x="0" y="0"/>
          <a:ext cx="0" cy="0"/>
          <a:chOff x="0" y="0"/>
          <a:chExt cx="0" cy="0"/>
        </a:xfrm>
      </p:grpSpPr>
      <p:sp>
        <p:nvSpPr>
          <p:cNvPr id="22" name="Shape 22"/>
          <p:cNvSpPr txBox="1"/>
          <p:nvPr>
            <p:ph type="title"/>
          </p:nvPr>
        </p:nvSpPr>
        <p:spPr>
          <a:xfrm>
            <a:off x="457200" y="228866"/>
            <a:ext cx="8229600" cy="9525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23" name="Shape 23"/>
          <p:cNvSpPr txBox="1"/>
          <p:nvPr>
            <p:ph idx="1" type="body"/>
          </p:nvPr>
        </p:nvSpPr>
        <p:spPr>
          <a:xfrm>
            <a:off x="457200" y="1333501"/>
            <a:ext cx="8229600" cy="3771636"/>
          </a:xfrm>
          <a:prstGeom prst="rect">
            <a:avLst/>
          </a:prstGeom>
          <a:noFill/>
          <a:ln>
            <a:noFill/>
          </a:ln>
        </p:spPr>
        <p:txBody>
          <a:bodyPr anchorCtr="0" anchor="t" bIns="91425" lIns="91425" rIns="91425" wrap="square" tIns="91425"/>
          <a:lstStyle>
            <a:lvl1pPr indent="-139700" lvl="0" marL="3429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4" name="Shape 24"/>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25" name="Shape 25"/>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26" name="Shape 26"/>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ustom Layout">
    <p:spTree>
      <p:nvGrpSpPr>
        <p:cNvPr id="27" name="Shape 27"/>
        <p:cNvGrpSpPr/>
        <p:nvPr/>
      </p:nvGrpSpPr>
      <p:grpSpPr>
        <a:xfrm>
          <a:off x="0" y="0"/>
          <a:ext cx="0" cy="0"/>
          <a:chOff x="0" y="0"/>
          <a:chExt cx="0" cy="0"/>
        </a:xfrm>
      </p:grpSpPr>
      <p:sp>
        <p:nvSpPr>
          <p:cNvPr id="28" name="Shape 28"/>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29" name="Shape 29"/>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30" name="Shape 30"/>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98989"/>
                </a:solidFill>
                <a:latin typeface="Calibri"/>
                <a:ea typeface="Calibri"/>
                <a:cs typeface="Calibri"/>
                <a:sym typeface="Calibri"/>
              </a:rPr>
              <a:t>‹#›</a:t>
            </a:fld>
          </a:p>
        </p:txBody>
      </p:sp>
      <p:pic>
        <p:nvPicPr>
          <p:cNvPr descr="map.gif" id="31" name="Shape 31"/>
          <p:cNvPicPr preferRelativeResize="0"/>
          <p:nvPr/>
        </p:nvPicPr>
        <p:blipFill rotWithShape="1">
          <a:blip r:embed="rId2">
            <a:alphaModFix/>
          </a:blip>
          <a:srcRect b="0" l="0" r="0" t="0"/>
          <a:stretch/>
        </p:blipFill>
        <p:spPr>
          <a:xfrm>
            <a:off x="76200" y="266700"/>
            <a:ext cx="8915400" cy="4798726"/>
          </a:xfrm>
          <a:prstGeom prst="rect">
            <a:avLst/>
          </a:prstGeom>
          <a:noFill/>
          <a:ln>
            <a:noFill/>
          </a:ln>
        </p:spPr>
      </p:pic>
    </p:spTree>
  </p:cSld>
  <p:clrMapOvr>
    <a:masterClrMapping/>
  </p:clrMapOvr>
  <p:transition>
    <p:push/>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32" name="Shape 32"/>
        <p:cNvGrpSpPr/>
        <p:nvPr/>
      </p:nvGrpSpPr>
      <p:grpSpPr>
        <a:xfrm>
          <a:off x="0" y="0"/>
          <a:ext cx="0" cy="0"/>
          <a:chOff x="0" y="0"/>
          <a:chExt cx="0" cy="0"/>
        </a:xfrm>
      </p:grpSpPr>
      <p:sp>
        <p:nvSpPr>
          <p:cNvPr id="33" name="Shape 33"/>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34" name="Shape 34"/>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35" name="Shape 35"/>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6" name="Shape 36"/>
        <p:cNvGrpSpPr/>
        <p:nvPr/>
      </p:nvGrpSpPr>
      <p:grpSpPr>
        <a:xfrm>
          <a:off x="0" y="0"/>
          <a:ext cx="0" cy="0"/>
          <a:chOff x="0" y="0"/>
          <a:chExt cx="0" cy="0"/>
        </a:xfrm>
      </p:grpSpPr>
      <p:sp>
        <p:nvSpPr>
          <p:cNvPr id="37" name="Shape 37"/>
          <p:cNvSpPr txBox="1"/>
          <p:nvPr>
            <p:ph type="title"/>
          </p:nvPr>
        </p:nvSpPr>
        <p:spPr>
          <a:xfrm>
            <a:off x="722313" y="3672418"/>
            <a:ext cx="7772400" cy="1135062"/>
          </a:xfrm>
          <a:prstGeom prst="rect">
            <a:avLst/>
          </a:prstGeom>
          <a:noFill/>
          <a:ln>
            <a:noFill/>
          </a:ln>
        </p:spPr>
        <p:txBody>
          <a:bodyPr anchorCtr="0" anchor="t" bIns="91425" lIns="91425" rIns="91425" wrap="square" tIns="91425"/>
          <a:lstStyle>
            <a:lvl1pPr indent="0" lvl="0" marL="0" marR="0" rtl="0" algn="l">
              <a:spcBef>
                <a:spcPts val="0"/>
              </a:spcBef>
              <a:spcAft>
                <a:spcPts val="0"/>
              </a:spcAft>
              <a:buSzPts val="1400"/>
              <a:buNone/>
              <a:defRPr b="1" i="0" sz="40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38" name="Shape 38"/>
          <p:cNvSpPr txBox="1"/>
          <p:nvPr>
            <p:ph idx="1" type="body"/>
          </p:nvPr>
        </p:nvSpPr>
        <p:spPr>
          <a:xfrm>
            <a:off x="722313" y="2422262"/>
            <a:ext cx="7772400" cy="1250156"/>
          </a:xfrm>
          <a:prstGeom prst="rect">
            <a:avLst/>
          </a:prstGeom>
          <a:noFill/>
          <a:ln>
            <a:noFill/>
          </a:ln>
        </p:spPr>
        <p:txBody>
          <a:bodyPr anchorCtr="0" anchor="b" bIns="91425" lIns="91425" rIns="91425" wrap="square" tIns="91425"/>
          <a:lstStyle>
            <a:lvl1pPr indent="0" lvl="0" marL="0" marR="0" rtl="0" algn="l">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0" lvl="1" marL="457200" marR="0" rtl="0" algn="l">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0" lvl="2" marL="9144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0" lvl="3" marL="13716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0" lvl="4" marL="1828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0" lvl="5" marL="2286000" marR="0" rtl="0" algn="l">
              <a:spcBef>
                <a:spcPts val="280"/>
              </a:spcBef>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0" lvl="6" marL="2743200" marR="0" rtl="0" algn="l">
              <a:spcBef>
                <a:spcPts val="280"/>
              </a:spcBef>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0" lvl="7" marL="3200400" marR="0" rtl="0" algn="l">
              <a:spcBef>
                <a:spcPts val="280"/>
              </a:spcBef>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0" lvl="8" marL="3657600" marR="0" rtl="0" algn="l">
              <a:spcBef>
                <a:spcPts val="280"/>
              </a:spcBef>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39" name="Shape 39"/>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40" name="Shape 40"/>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41" name="Shape 41"/>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42" name="Shape 42"/>
        <p:cNvGrpSpPr/>
        <p:nvPr/>
      </p:nvGrpSpPr>
      <p:grpSpPr>
        <a:xfrm>
          <a:off x="0" y="0"/>
          <a:ext cx="0" cy="0"/>
          <a:chOff x="0" y="0"/>
          <a:chExt cx="0" cy="0"/>
        </a:xfrm>
      </p:grpSpPr>
      <p:sp>
        <p:nvSpPr>
          <p:cNvPr id="43" name="Shape 43"/>
          <p:cNvSpPr txBox="1"/>
          <p:nvPr>
            <p:ph type="title"/>
          </p:nvPr>
        </p:nvSpPr>
        <p:spPr>
          <a:xfrm>
            <a:off x="457200" y="228866"/>
            <a:ext cx="8229600" cy="9525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44" name="Shape 44"/>
          <p:cNvSpPr txBox="1"/>
          <p:nvPr>
            <p:ph idx="1" type="body"/>
          </p:nvPr>
        </p:nvSpPr>
        <p:spPr>
          <a:xfrm>
            <a:off x="457200" y="1333501"/>
            <a:ext cx="4038600" cy="3771636"/>
          </a:xfrm>
          <a:prstGeom prst="rect">
            <a:avLst/>
          </a:prstGeom>
          <a:noFill/>
          <a:ln>
            <a:noFill/>
          </a:ln>
        </p:spPr>
        <p:txBody>
          <a:bodyPr anchorCtr="0" anchor="t" bIns="91425" lIns="91425" rIns="91425" wrap="square" tIns="91425"/>
          <a:lstStyle>
            <a:lvl1pPr indent="-165100" lvl="0" marL="3429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Shape 45"/>
          <p:cNvSpPr txBox="1"/>
          <p:nvPr>
            <p:ph idx="2" type="body"/>
          </p:nvPr>
        </p:nvSpPr>
        <p:spPr>
          <a:xfrm>
            <a:off x="4648200" y="1333501"/>
            <a:ext cx="4038600" cy="3771636"/>
          </a:xfrm>
          <a:prstGeom prst="rect">
            <a:avLst/>
          </a:prstGeom>
          <a:noFill/>
          <a:ln>
            <a:noFill/>
          </a:ln>
        </p:spPr>
        <p:txBody>
          <a:bodyPr anchorCtr="0" anchor="t" bIns="91425" lIns="91425" rIns="91425" wrap="square" tIns="91425"/>
          <a:lstStyle>
            <a:lvl1pPr indent="-165100" lvl="0" marL="3429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Shape 46"/>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47" name="Shape 47"/>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48" name="Shape 48"/>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9" name="Shape 49"/>
        <p:cNvGrpSpPr/>
        <p:nvPr/>
      </p:nvGrpSpPr>
      <p:grpSpPr>
        <a:xfrm>
          <a:off x="0" y="0"/>
          <a:ext cx="0" cy="0"/>
          <a:chOff x="0" y="0"/>
          <a:chExt cx="0" cy="0"/>
        </a:xfrm>
      </p:grpSpPr>
      <p:sp>
        <p:nvSpPr>
          <p:cNvPr id="50" name="Shape 50"/>
          <p:cNvSpPr txBox="1"/>
          <p:nvPr>
            <p:ph type="title"/>
          </p:nvPr>
        </p:nvSpPr>
        <p:spPr>
          <a:xfrm>
            <a:off x="457200" y="228866"/>
            <a:ext cx="8229600" cy="9525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51" name="Shape 51"/>
          <p:cNvSpPr txBox="1"/>
          <p:nvPr>
            <p:ph idx="1" type="body"/>
          </p:nvPr>
        </p:nvSpPr>
        <p:spPr>
          <a:xfrm>
            <a:off x="457201" y="1279261"/>
            <a:ext cx="4040188" cy="533136"/>
          </a:xfrm>
          <a:prstGeom prst="rect">
            <a:avLst/>
          </a:prstGeom>
          <a:noFill/>
          <a:ln>
            <a:noFill/>
          </a:ln>
        </p:spPr>
        <p:txBody>
          <a:bodyPr anchorCtr="0" anchor="b" bIns="91425" lIns="91425" rIns="91425" wrap="square" tIns="91425"/>
          <a:lstStyle>
            <a:lvl1pPr indent="0" lvl="0" marL="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52" name="Shape 52"/>
          <p:cNvSpPr txBox="1"/>
          <p:nvPr>
            <p:ph idx="2" type="body"/>
          </p:nvPr>
        </p:nvSpPr>
        <p:spPr>
          <a:xfrm>
            <a:off x="457201" y="1812396"/>
            <a:ext cx="4040188" cy="3292740"/>
          </a:xfrm>
          <a:prstGeom prst="rect">
            <a:avLst/>
          </a:prstGeom>
          <a:noFill/>
          <a:ln>
            <a:noFill/>
          </a:ln>
        </p:spPr>
        <p:txBody>
          <a:bodyPr anchorCtr="0" anchor="t" bIns="91425" lIns="91425" rIns="91425" wrap="square" tIns="91425"/>
          <a:lstStyle>
            <a:lvl1pPr indent="-190500" lvl="0" marL="3429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53" name="Shape 53"/>
          <p:cNvSpPr txBox="1"/>
          <p:nvPr>
            <p:ph idx="3" type="body"/>
          </p:nvPr>
        </p:nvSpPr>
        <p:spPr>
          <a:xfrm>
            <a:off x="4645028" y="1279261"/>
            <a:ext cx="4041775" cy="533136"/>
          </a:xfrm>
          <a:prstGeom prst="rect">
            <a:avLst/>
          </a:prstGeom>
          <a:noFill/>
          <a:ln>
            <a:noFill/>
          </a:ln>
        </p:spPr>
        <p:txBody>
          <a:bodyPr anchorCtr="0" anchor="b" bIns="91425" lIns="91425" rIns="91425" wrap="square" tIns="91425"/>
          <a:lstStyle>
            <a:lvl1pPr indent="0" lvl="0" marL="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54" name="Shape 54"/>
          <p:cNvSpPr txBox="1"/>
          <p:nvPr>
            <p:ph idx="4" type="body"/>
          </p:nvPr>
        </p:nvSpPr>
        <p:spPr>
          <a:xfrm>
            <a:off x="4645028" y="1812396"/>
            <a:ext cx="4041775" cy="3292740"/>
          </a:xfrm>
          <a:prstGeom prst="rect">
            <a:avLst/>
          </a:prstGeom>
          <a:noFill/>
          <a:ln>
            <a:noFill/>
          </a:ln>
        </p:spPr>
        <p:txBody>
          <a:bodyPr anchorCtr="0" anchor="t" bIns="91425" lIns="91425" rIns="91425" wrap="square" tIns="91425"/>
          <a:lstStyle>
            <a:lvl1pPr indent="-190500" lvl="0" marL="3429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55" name="Shape 55"/>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56" name="Shape 56"/>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57" name="Shape 57"/>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58" name="Shape 58"/>
        <p:cNvGrpSpPr/>
        <p:nvPr/>
      </p:nvGrpSpPr>
      <p:grpSpPr>
        <a:xfrm>
          <a:off x="0" y="0"/>
          <a:ext cx="0" cy="0"/>
          <a:chOff x="0" y="0"/>
          <a:chExt cx="0" cy="0"/>
        </a:xfrm>
      </p:grpSpPr>
      <p:sp>
        <p:nvSpPr>
          <p:cNvPr id="59" name="Shape 59"/>
          <p:cNvSpPr txBox="1"/>
          <p:nvPr>
            <p:ph type="title"/>
          </p:nvPr>
        </p:nvSpPr>
        <p:spPr>
          <a:xfrm>
            <a:off x="457200" y="228866"/>
            <a:ext cx="8229600" cy="9525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60" name="Shape 60"/>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61" name="Shape 61"/>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62" name="Shape 62"/>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63" name="Shape 63"/>
        <p:cNvGrpSpPr/>
        <p:nvPr/>
      </p:nvGrpSpPr>
      <p:grpSpPr>
        <a:xfrm>
          <a:off x="0" y="0"/>
          <a:ext cx="0" cy="0"/>
          <a:chOff x="0" y="0"/>
          <a:chExt cx="0" cy="0"/>
        </a:xfrm>
      </p:grpSpPr>
      <p:sp>
        <p:nvSpPr>
          <p:cNvPr id="64" name="Shape 64"/>
          <p:cNvSpPr txBox="1"/>
          <p:nvPr>
            <p:ph type="title"/>
          </p:nvPr>
        </p:nvSpPr>
        <p:spPr>
          <a:xfrm>
            <a:off x="457203" y="227541"/>
            <a:ext cx="3008313" cy="968376"/>
          </a:xfrm>
          <a:prstGeom prst="rect">
            <a:avLst/>
          </a:prstGeom>
          <a:noFill/>
          <a:ln>
            <a:noFill/>
          </a:ln>
        </p:spPr>
        <p:txBody>
          <a:bodyPr anchorCtr="0" anchor="b" bIns="91425" lIns="91425" rIns="91425" wrap="square" tIns="91425"/>
          <a:lstStyle>
            <a:lvl1pPr indent="0" lvl="0" marL="0" marR="0" rtl="0" algn="l">
              <a:spcBef>
                <a:spcPts val="0"/>
              </a:spcBef>
              <a:spcAft>
                <a:spcPts val="0"/>
              </a:spcAft>
              <a:buSzPts val="1400"/>
              <a:buNone/>
              <a:defRPr b="1" i="0" sz="20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65" name="Shape 65"/>
          <p:cNvSpPr txBox="1"/>
          <p:nvPr>
            <p:ph idx="1" type="body"/>
          </p:nvPr>
        </p:nvSpPr>
        <p:spPr>
          <a:xfrm>
            <a:off x="3575052" y="227544"/>
            <a:ext cx="5111751" cy="4877594"/>
          </a:xfrm>
          <a:prstGeom prst="rect">
            <a:avLst/>
          </a:prstGeom>
          <a:noFill/>
          <a:ln>
            <a:noFill/>
          </a:ln>
        </p:spPr>
        <p:txBody>
          <a:bodyPr anchorCtr="0" anchor="t" bIns="91425" lIns="91425" rIns="91425" wrap="square" tIns="91425"/>
          <a:lstStyle>
            <a:lvl1pPr indent="-139700" lvl="0" marL="3429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6" name="Shape 66"/>
          <p:cNvSpPr txBox="1"/>
          <p:nvPr>
            <p:ph idx="2" type="body"/>
          </p:nvPr>
        </p:nvSpPr>
        <p:spPr>
          <a:xfrm>
            <a:off x="457203" y="1195918"/>
            <a:ext cx="3008313" cy="3909219"/>
          </a:xfrm>
          <a:prstGeom prst="rect">
            <a:avLst/>
          </a:prstGeom>
          <a:noFill/>
          <a:ln>
            <a:noFill/>
          </a:ln>
        </p:spPr>
        <p:txBody>
          <a:bodyPr anchorCtr="0" anchor="t" bIns="91425" lIns="91425" rIns="91425" wrap="square" tIns="91425"/>
          <a:lstStyle>
            <a:lvl1pPr indent="0" lvl="0" marL="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67" name="Shape 67"/>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68" name="Shape 68"/>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69" name="Shape 69"/>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98989"/>
                </a:solidFill>
                <a:latin typeface="Calibri"/>
                <a:ea typeface="Calibri"/>
                <a:cs typeface="Calibri"/>
                <a:sym typeface="Calibri"/>
              </a:rPr>
              <a:t>‹#›</a:t>
            </a:fld>
          </a:p>
        </p:txBody>
      </p:sp>
    </p:spTree>
  </p:cSld>
  <p:clrMapOvr>
    <a:masterClrMapping/>
  </p:clrMapOvr>
  <p:transition>
    <p:push/>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228866"/>
            <a:ext cx="8229600" cy="952500"/>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indent="0" lvl="1"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indent="0" lvl="2"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indent="0" lvl="3"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indent="0" lvl="4" mar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indent="0" lvl="5" marL="4572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indent="0" lvl="6" marL="9144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indent="0" lvl="7" marL="13716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indent="0" lvl="8" marL="182880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11" name="Shape 11"/>
          <p:cNvSpPr txBox="1"/>
          <p:nvPr>
            <p:ph idx="1" type="body"/>
          </p:nvPr>
        </p:nvSpPr>
        <p:spPr>
          <a:xfrm>
            <a:off x="457200" y="1333501"/>
            <a:ext cx="8229600" cy="3771636"/>
          </a:xfrm>
          <a:prstGeom prst="rect">
            <a:avLst/>
          </a:prstGeom>
          <a:noFill/>
          <a:ln>
            <a:noFill/>
          </a:ln>
        </p:spPr>
        <p:txBody>
          <a:bodyPr anchorCtr="0" anchor="t" bIns="91425" lIns="91425" rIns="91425" wrap="square" tIns="91425"/>
          <a:lstStyle>
            <a:lvl1pPr indent="-139700" lvl="0" marL="3429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Shape 12"/>
          <p:cNvSpPr txBox="1"/>
          <p:nvPr>
            <p:ph idx="10" type="dt"/>
          </p:nvPr>
        </p:nvSpPr>
        <p:spPr>
          <a:xfrm>
            <a:off x="457200" y="5296960"/>
            <a:ext cx="2133600" cy="304271"/>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13" name="Shape 13"/>
          <p:cNvSpPr txBox="1"/>
          <p:nvPr>
            <p:ph idx="11" type="ftr"/>
          </p:nvPr>
        </p:nvSpPr>
        <p:spPr>
          <a:xfrm>
            <a:off x="3124200" y="5296960"/>
            <a:ext cx="2895600" cy="304271"/>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SzPts val="1400"/>
              <a:buNone/>
              <a:defRPr b="0" i="0" sz="1800" u="none" cap="none" strike="noStrike">
                <a:solidFill>
                  <a:schemeClr val="dk1"/>
                </a:solidFill>
                <a:latin typeface="Calibri"/>
                <a:ea typeface="Calibri"/>
                <a:cs typeface="Calibri"/>
                <a:sym typeface="Calibri"/>
              </a:defRPr>
            </a:lvl9pPr>
          </a:lstStyle>
          <a:p/>
        </p:txBody>
      </p:sp>
      <p:sp>
        <p:nvSpPr>
          <p:cNvPr id="14" name="Shape 14"/>
          <p:cNvSpPr txBox="1"/>
          <p:nvPr>
            <p:ph idx="12" type="sldNum"/>
          </p:nvPr>
        </p:nvSpPr>
        <p:spPr>
          <a:xfrm>
            <a:off x="6553200" y="5296960"/>
            <a:ext cx="2133600" cy="30427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98989"/>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p:push/>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jp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5.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5.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5.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5.jp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5.jpg"/><Relationship Id="rId4" Type="http://schemas.openxmlformats.org/officeDocument/2006/relationships/image" Target="../media/image3.png"/><Relationship Id="rId5" Type="http://schemas.openxmlformats.org/officeDocument/2006/relationships/hyperlink" Target="http://ppt/slides/slide15.x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jpg"/><Relationship Id="rId4" Type="http://schemas.openxmlformats.org/officeDocument/2006/relationships/image" Target="../media/image3.png"/><Relationship Id="rId5" Type="http://schemas.openxmlformats.org/officeDocument/2006/relationships/hyperlink" Target="http://ppt/slides/slide10.x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hyperlink" Target="http://ppt/slides/slide10.x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7.jpg"/><Relationship Id="rId5" Type="http://schemas.openxmlformats.org/officeDocument/2006/relationships/image" Target="../media/image8.jpg"/><Relationship Id="rId6"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14.png"/><Relationship Id="rId9" Type="http://schemas.openxmlformats.org/officeDocument/2006/relationships/image" Target="../media/image3.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image" Target="../media/image16.png"/><Relationship Id="rId8"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3.png"/><Relationship Id="rId5"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7.gif"/><Relationship Id="rId5" Type="http://schemas.openxmlformats.org/officeDocument/2006/relationships/image" Target="../media/image22.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jpg"/><Relationship Id="rId4"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pic>
        <p:nvPicPr>
          <p:cNvPr descr="presentation Template.jpg" id="94" name="Shape 94"/>
          <p:cNvPicPr preferRelativeResize="0"/>
          <p:nvPr/>
        </p:nvPicPr>
        <p:blipFill rotWithShape="1">
          <a:blip r:embed="rId3">
            <a:alphaModFix/>
          </a:blip>
          <a:srcRect b="0" l="0" r="0" t="0"/>
          <a:stretch/>
        </p:blipFill>
        <p:spPr>
          <a:xfrm>
            <a:off x="-28575" y="0"/>
            <a:ext cx="9144000" cy="5715000"/>
          </a:xfrm>
          <a:prstGeom prst="rect">
            <a:avLst/>
          </a:prstGeom>
          <a:noFill/>
          <a:ln>
            <a:noFill/>
          </a:ln>
          <a:effectLst>
            <a:outerShdw blurRad="190500" rotWithShape="0" algn="tl">
              <a:srgbClr val="000000">
                <a:alpha val="69803"/>
              </a:srgbClr>
            </a:outerShdw>
          </a:effectLst>
        </p:spPr>
      </p:pic>
      <p:pic>
        <p:nvPicPr>
          <p:cNvPr descr="NEW YEAR CARD.gif" id="95" name="Shape 95"/>
          <p:cNvPicPr preferRelativeResize="0"/>
          <p:nvPr/>
        </p:nvPicPr>
        <p:blipFill rotWithShape="1">
          <a:blip r:embed="rId4">
            <a:alphaModFix/>
          </a:blip>
          <a:srcRect b="0" l="0" r="0" t="0"/>
          <a:stretch/>
        </p:blipFill>
        <p:spPr>
          <a:xfrm>
            <a:off x="3962400" y="2476500"/>
            <a:ext cx="1143000" cy="1079502"/>
          </a:xfrm>
          <a:prstGeom prst="rect">
            <a:avLst/>
          </a:prstGeom>
          <a:noFill/>
          <a:ln>
            <a:noFill/>
          </a:ln>
        </p:spPr>
      </p:pic>
      <p:sp>
        <p:nvSpPr>
          <p:cNvPr id="96" name="Shape 96"/>
          <p:cNvSpPr txBox="1"/>
          <p:nvPr/>
        </p:nvSpPr>
        <p:spPr>
          <a:xfrm>
            <a:off x="609600" y="3924300"/>
            <a:ext cx="7924800" cy="889000"/>
          </a:xfrm>
          <a:prstGeom prst="rect">
            <a:avLst/>
          </a:prstGeom>
          <a:noFill/>
          <a:ln>
            <a:noFill/>
          </a:ln>
        </p:spPr>
        <p:txBody>
          <a:bodyPr anchorCtr="0" anchor="t" bIns="45700" lIns="91425" rIns="91425" wrap="square" tIns="45700">
            <a:noAutofit/>
          </a:bodyPr>
          <a:lstStyle/>
          <a:p>
            <a:pPr indent="0" lvl="0" marL="0" marR="0" rtl="0" algn="ctr">
              <a:lnSpc>
                <a:spcPct val="80000"/>
              </a:lnSpc>
              <a:spcBef>
                <a:spcPts val="0"/>
              </a:spcBef>
              <a:spcAft>
                <a:spcPts val="0"/>
              </a:spcAft>
              <a:buNone/>
            </a:pPr>
            <a:r>
              <a:rPr b="0" i="0" lang="en-US" sz="2960" u="none" cap="none" strike="noStrike">
                <a:solidFill>
                  <a:srgbClr val="002060"/>
                </a:solidFill>
                <a:latin typeface="Teko"/>
                <a:ea typeface="Teko"/>
                <a:cs typeface="Teko"/>
                <a:sym typeface="Teko"/>
              </a:rPr>
              <a:t> </a:t>
            </a:r>
            <a:r>
              <a:rPr b="1" i="0" lang="en-US" sz="2960" u="none" cap="none" strike="noStrike">
                <a:solidFill>
                  <a:srgbClr val="002060"/>
                </a:solidFill>
                <a:latin typeface="Teko"/>
                <a:ea typeface="Teko"/>
                <a:cs typeface="Teko"/>
                <a:sym typeface="Teko"/>
              </a:rPr>
              <a:t>Actions taken on INTOSAI Peer Review</a:t>
            </a:r>
            <a:br>
              <a:rPr b="1" i="0" lang="en-US" sz="2960" u="none" cap="none" strike="noStrike">
                <a:solidFill>
                  <a:srgbClr val="002060"/>
                </a:solidFill>
                <a:latin typeface="Teko"/>
                <a:ea typeface="Teko"/>
                <a:cs typeface="Teko"/>
                <a:sym typeface="Teko"/>
              </a:rPr>
            </a:br>
            <a:r>
              <a:rPr b="1" i="0" lang="en-US" sz="2960" u="none" cap="none" strike="noStrike">
                <a:solidFill>
                  <a:srgbClr val="002060"/>
                </a:solidFill>
                <a:latin typeface="Teko"/>
                <a:ea typeface="Teko"/>
                <a:cs typeface="Teko"/>
                <a:sym typeface="Teko"/>
              </a:rPr>
              <a:t>on the Independence of SAI, Bhutan</a:t>
            </a:r>
          </a:p>
        </p:txBody>
      </p:sp>
      <p:sp>
        <p:nvSpPr>
          <p:cNvPr id="97" name="Shape 97"/>
          <p:cNvSpPr txBox="1"/>
          <p:nvPr/>
        </p:nvSpPr>
        <p:spPr>
          <a:xfrm>
            <a:off x="1752600" y="4991100"/>
            <a:ext cx="5486400" cy="830997"/>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2400" u="none" cap="none" strike="noStrike">
                <a:solidFill>
                  <a:srgbClr val="E36C09"/>
                </a:solidFill>
                <a:latin typeface="Overlock"/>
                <a:ea typeface="Overlock"/>
                <a:cs typeface="Overlock"/>
                <a:sym typeface="Overlock"/>
              </a:rPr>
              <a:t>Supreme Audit Institution of Bhutan</a:t>
            </a:r>
          </a:p>
          <a:p>
            <a:pPr indent="0" lvl="0" marL="0" marR="0" rtl="0" algn="ctr">
              <a:spcBef>
                <a:spcPts val="0"/>
              </a:spcBef>
              <a:spcAft>
                <a:spcPts val="0"/>
              </a:spcAft>
              <a:buNone/>
            </a:pPr>
            <a:r>
              <a:rPr b="0" i="0" lang="en-US" sz="2400" u="none" cap="none" strike="noStrike">
                <a:solidFill>
                  <a:srgbClr val="E36C09"/>
                </a:solidFill>
                <a:latin typeface="Overlock"/>
                <a:ea typeface="Overlock"/>
                <a:cs typeface="Overlock"/>
                <a:sym typeface="Overlock"/>
              </a:rPr>
              <a:t>	Royal Audit Authority  </a:t>
            </a:r>
          </a:p>
        </p:txBody>
      </p:sp>
      <p:pic>
        <p:nvPicPr>
          <p:cNvPr descr="C:\Users\penjorhrird\Desktop\animated gif Flag of Bhutan (3).gif" id="98" name="Shape 98"/>
          <p:cNvPicPr preferRelativeResize="0"/>
          <p:nvPr/>
        </p:nvPicPr>
        <p:blipFill rotWithShape="1">
          <a:blip r:embed="rId5">
            <a:alphaModFix/>
          </a:blip>
          <a:srcRect b="0" l="0" r="0" t="0"/>
          <a:stretch/>
        </p:blipFill>
        <p:spPr>
          <a:xfrm>
            <a:off x="3400425" y="635000"/>
            <a:ext cx="2286000" cy="1375833"/>
          </a:xfrm>
          <a:prstGeom prst="rect">
            <a:avLst/>
          </a:prstGeom>
          <a:noFill/>
          <a:ln>
            <a:noFill/>
          </a:ln>
        </p:spPr>
      </p:pic>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mph" presetID="8" presetSubtype="0">
                                  <p:stCondLst>
                                    <p:cond delay="0"/>
                                  </p:stCondLst>
                                  <p:childTnLst>
                                    <p:animRot by="-21600000">
                                      <p:cBhvr>
                                        <p:cTn dur="2000" fill="hold"/>
                                        <p:tgtEl>
                                          <p:spTgt spid="95"/>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pic>
        <p:nvPicPr>
          <p:cNvPr descr="line 1.jpg" id="276" name="Shape 276"/>
          <p:cNvPicPr preferRelativeResize="0"/>
          <p:nvPr>
            <p:ph idx="4294967295" type="body"/>
          </p:nvPr>
        </p:nvPicPr>
        <p:blipFill rotWithShape="1">
          <a:blip r:embed="rId3">
            <a:alphaModFix/>
          </a:blip>
          <a:srcRect b="0" l="0" r="0" t="0"/>
          <a:stretch/>
        </p:blipFill>
        <p:spPr>
          <a:xfrm>
            <a:off x="0" y="849312"/>
            <a:ext cx="9144000" cy="103188"/>
          </a:xfrm>
          <a:prstGeom prst="rect">
            <a:avLst/>
          </a:prstGeom>
          <a:noFill/>
          <a:ln>
            <a:noFill/>
          </a:ln>
        </p:spPr>
      </p:pic>
      <p:pic>
        <p:nvPicPr>
          <p:cNvPr descr="NEW YEAR CARD.gif" id="277" name="Shape 277"/>
          <p:cNvPicPr preferRelativeResize="0"/>
          <p:nvPr/>
        </p:nvPicPr>
        <p:blipFill rotWithShape="1">
          <a:blip r:embed="rId4">
            <a:alphaModFix/>
          </a:blip>
          <a:srcRect b="0" l="0" r="0" t="0"/>
          <a:stretch/>
        </p:blipFill>
        <p:spPr>
          <a:xfrm>
            <a:off x="228600" y="38100"/>
            <a:ext cx="685800" cy="722138"/>
          </a:xfrm>
          <a:prstGeom prst="rect">
            <a:avLst/>
          </a:prstGeom>
          <a:noFill/>
          <a:ln>
            <a:noFill/>
          </a:ln>
        </p:spPr>
      </p:pic>
      <p:grpSp>
        <p:nvGrpSpPr>
          <p:cNvPr id="278" name="Shape 278"/>
          <p:cNvGrpSpPr/>
          <p:nvPr/>
        </p:nvGrpSpPr>
        <p:grpSpPr>
          <a:xfrm>
            <a:off x="2774640" y="1221192"/>
            <a:ext cx="5190393" cy="3840131"/>
            <a:chOff x="1250640" y="395692"/>
            <a:chExt cx="5190393" cy="3840131"/>
          </a:xfrm>
        </p:grpSpPr>
        <p:sp>
          <p:nvSpPr>
            <p:cNvPr id="279" name="Shape 279"/>
            <p:cNvSpPr/>
            <p:nvPr/>
          </p:nvSpPr>
          <p:spPr>
            <a:xfrm>
              <a:off x="3239770" y="1591310"/>
              <a:ext cx="2500630" cy="2500630"/>
            </a:xfrm>
            <a:custGeom>
              <a:pathLst>
                <a:path extrusionOk="0" h="120000" w="120000">
                  <a:moveTo>
                    <a:pt x="85176" y="19132"/>
                  </a:moveTo>
                  <a:lnTo>
                    <a:pt x="94510" y="11299"/>
                  </a:lnTo>
                  <a:lnTo>
                    <a:pt x="101967" y="17557"/>
                  </a:lnTo>
                  <a:lnTo>
                    <a:pt x="95874" y="28109"/>
                  </a:lnTo>
                  <a:lnTo>
                    <a:pt x="95874" y="28109"/>
                  </a:lnTo>
                  <a:cubicBezTo>
                    <a:pt x="100207" y="32983"/>
                    <a:pt x="103500" y="38688"/>
                    <a:pt x="105555" y="44876"/>
                  </a:cubicBezTo>
                  <a:lnTo>
                    <a:pt x="117740" y="44876"/>
                  </a:lnTo>
                  <a:lnTo>
                    <a:pt x="119430" y="54462"/>
                  </a:lnTo>
                  <a:lnTo>
                    <a:pt x="107980" y="58630"/>
                  </a:lnTo>
                  <a:lnTo>
                    <a:pt x="107980" y="58630"/>
                  </a:lnTo>
                  <a:cubicBezTo>
                    <a:pt x="108166" y="65148"/>
                    <a:pt x="107022" y="71636"/>
                    <a:pt x="104618" y="77697"/>
                  </a:cubicBezTo>
                  <a:lnTo>
                    <a:pt x="113952" y="85529"/>
                  </a:lnTo>
                  <a:lnTo>
                    <a:pt x="109085" y="93959"/>
                  </a:lnTo>
                  <a:lnTo>
                    <a:pt x="97635" y="89791"/>
                  </a:lnTo>
                  <a:cubicBezTo>
                    <a:pt x="93588" y="94904"/>
                    <a:pt x="88541" y="99139"/>
                    <a:pt x="82803" y="102237"/>
                  </a:cubicBezTo>
                  <a:lnTo>
                    <a:pt x="84920" y="114237"/>
                  </a:lnTo>
                  <a:lnTo>
                    <a:pt x="75772" y="117566"/>
                  </a:lnTo>
                  <a:lnTo>
                    <a:pt x="69680" y="107013"/>
                  </a:lnTo>
                  <a:lnTo>
                    <a:pt x="69680" y="107013"/>
                  </a:lnTo>
                  <a:cubicBezTo>
                    <a:pt x="63293" y="108328"/>
                    <a:pt x="56706" y="108328"/>
                    <a:pt x="50319" y="107013"/>
                  </a:cubicBezTo>
                  <a:lnTo>
                    <a:pt x="44227" y="117566"/>
                  </a:lnTo>
                  <a:lnTo>
                    <a:pt x="35079" y="114237"/>
                  </a:lnTo>
                  <a:lnTo>
                    <a:pt x="37196" y="102237"/>
                  </a:lnTo>
                  <a:lnTo>
                    <a:pt x="37196" y="102237"/>
                  </a:lnTo>
                  <a:cubicBezTo>
                    <a:pt x="31458" y="99139"/>
                    <a:pt x="26411" y="94904"/>
                    <a:pt x="22364" y="89791"/>
                  </a:cubicBezTo>
                  <a:lnTo>
                    <a:pt x="10914" y="93959"/>
                  </a:lnTo>
                  <a:lnTo>
                    <a:pt x="6047" y="85529"/>
                  </a:lnTo>
                  <a:lnTo>
                    <a:pt x="15381" y="77697"/>
                  </a:lnTo>
                  <a:lnTo>
                    <a:pt x="15381" y="77697"/>
                  </a:lnTo>
                  <a:cubicBezTo>
                    <a:pt x="12977" y="71636"/>
                    <a:pt x="11833" y="65148"/>
                    <a:pt x="12019" y="58630"/>
                  </a:cubicBezTo>
                  <a:lnTo>
                    <a:pt x="569" y="54462"/>
                  </a:lnTo>
                  <a:lnTo>
                    <a:pt x="2259" y="44876"/>
                  </a:lnTo>
                  <a:lnTo>
                    <a:pt x="14444" y="44876"/>
                  </a:lnTo>
                  <a:lnTo>
                    <a:pt x="14444" y="44876"/>
                  </a:lnTo>
                  <a:cubicBezTo>
                    <a:pt x="16499" y="38688"/>
                    <a:pt x="19792" y="32983"/>
                    <a:pt x="24125" y="28109"/>
                  </a:cubicBezTo>
                  <a:lnTo>
                    <a:pt x="18032" y="17557"/>
                  </a:lnTo>
                  <a:lnTo>
                    <a:pt x="25489" y="11299"/>
                  </a:lnTo>
                  <a:lnTo>
                    <a:pt x="34823" y="19132"/>
                  </a:lnTo>
                  <a:lnTo>
                    <a:pt x="34823" y="19132"/>
                  </a:lnTo>
                  <a:cubicBezTo>
                    <a:pt x="40375" y="15712"/>
                    <a:pt x="46565" y="13459"/>
                    <a:pt x="53017" y="12510"/>
                  </a:cubicBezTo>
                  <a:lnTo>
                    <a:pt x="55132" y="510"/>
                  </a:lnTo>
                  <a:lnTo>
                    <a:pt x="64867" y="510"/>
                  </a:lnTo>
                  <a:lnTo>
                    <a:pt x="66982" y="12510"/>
                  </a:lnTo>
                  <a:lnTo>
                    <a:pt x="66982" y="12510"/>
                  </a:lnTo>
                  <a:cubicBezTo>
                    <a:pt x="73434" y="13459"/>
                    <a:pt x="79624" y="15712"/>
                    <a:pt x="85176" y="19132"/>
                  </a:cubicBezTo>
                  <a:close/>
                </a:path>
              </a:pathLst>
            </a:custGeom>
            <a:solidFill>
              <a:srgbClr val="BF504D"/>
            </a:solid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80" name="Shape 280"/>
            <p:cNvSpPr txBox="1"/>
            <p:nvPr/>
          </p:nvSpPr>
          <p:spPr>
            <a:xfrm>
              <a:off x="3742508" y="2177071"/>
              <a:ext cx="1495154" cy="1285375"/>
            </a:xfrm>
            <a:prstGeom prst="rect">
              <a:avLst/>
            </a:prstGeom>
            <a:noFill/>
            <a:ln>
              <a:noFill/>
            </a:ln>
          </p:spPr>
          <p:txBody>
            <a:bodyPr anchorCtr="0" anchor="ctr" bIns="30475" lIns="30475" rIns="30475" wrap="square" tIns="30475">
              <a:noAutofit/>
            </a:bodyPr>
            <a:lstStyle/>
            <a:p>
              <a:pPr indent="0" lvl="0" marL="0" marR="0" rtl="0" algn="ctr">
                <a:lnSpc>
                  <a:spcPct val="90000"/>
                </a:lnSpc>
                <a:spcBef>
                  <a:spcPts val="0"/>
                </a:spcBef>
                <a:spcAft>
                  <a:spcPts val="0"/>
                </a:spcAft>
                <a:buNone/>
              </a:pPr>
              <a:r>
                <a:rPr b="1" lang="en-US" sz="2400">
                  <a:solidFill>
                    <a:srgbClr val="FFC000"/>
                  </a:solidFill>
                  <a:latin typeface="Calibri"/>
                  <a:ea typeface="Calibri"/>
                  <a:cs typeface="Calibri"/>
                  <a:sym typeface="Calibri"/>
                </a:rPr>
                <a:t>Actions taken</a:t>
              </a:r>
            </a:p>
          </p:txBody>
        </p:sp>
        <p:sp>
          <p:nvSpPr>
            <p:cNvPr id="281" name="Shape 281"/>
            <p:cNvSpPr/>
            <p:nvPr/>
          </p:nvSpPr>
          <p:spPr>
            <a:xfrm>
              <a:off x="1506378" y="653573"/>
              <a:ext cx="2375598" cy="2261933"/>
            </a:xfrm>
            <a:custGeom>
              <a:pathLst>
                <a:path extrusionOk="0" h="120000" w="120000">
                  <a:moveTo>
                    <a:pt x="90400" y="30392"/>
                  </a:moveTo>
                  <a:lnTo>
                    <a:pt x="107094" y="24519"/>
                  </a:lnTo>
                  <a:lnTo>
                    <a:pt x="113820" y="35935"/>
                  </a:lnTo>
                  <a:lnTo>
                    <a:pt x="101366" y="49004"/>
                  </a:lnTo>
                  <a:cubicBezTo>
                    <a:pt x="103359" y="56204"/>
                    <a:pt x="103359" y="63795"/>
                    <a:pt x="101366" y="70995"/>
                  </a:cubicBezTo>
                  <a:lnTo>
                    <a:pt x="113820" y="84064"/>
                  </a:lnTo>
                  <a:lnTo>
                    <a:pt x="107094" y="95480"/>
                  </a:lnTo>
                  <a:lnTo>
                    <a:pt x="90400" y="89607"/>
                  </a:lnTo>
                  <a:cubicBezTo>
                    <a:pt x="85033" y="94898"/>
                    <a:pt x="78325" y="98693"/>
                    <a:pt x="70965" y="100602"/>
                  </a:cubicBezTo>
                  <a:lnTo>
                    <a:pt x="66937" y="118602"/>
                  </a:lnTo>
                  <a:lnTo>
                    <a:pt x="53062" y="118602"/>
                  </a:lnTo>
                  <a:lnTo>
                    <a:pt x="49034" y="100602"/>
                  </a:lnTo>
                  <a:lnTo>
                    <a:pt x="49034" y="100602"/>
                  </a:lnTo>
                  <a:cubicBezTo>
                    <a:pt x="41674" y="98693"/>
                    <a:pt x="34966" y="94898"/>
                    <a:pt x="29599" y="89607"/>
                  </a:cubicBezTo>
                  <a:lnTo>
                    <a:pt x="12905" y="95480"/>
                  </a:lnTo>
                  <a:lnTo>
                    <a:pt x="6179" y="84064"/>
                  </a:lnTo>
                  <a:lnTo>
                    <a:pt x="18633" y="70995"/>
                  </a:lnTo>
                  <a:lnTo>
                    <a:pt x="18633" y="70995"/>
                  </a:lnTo>
                  <a:cubicBezTo>
                    <a:pt x="16640" y="63795"/>
                    <a:pt x="16640" y="56204"/>
                    <a:pt x="18633" y="49004"/>
                  </a:cubicBezTo>
                  <a:lnTo>
                    <a:pt x="6179" y="35935"/>
                  </a:lnTo>
                  <a:lnTo>
                    <a:pt x="12905" y="24519"/>
                  </a:lnTo>
                  <a:lnTo>
                    <a:pt x="29599" y="30392"/>
                  </a:lnTo>
                  <a:lnTo>
                    <a:pt x="29599" y="30392"/>
                  </a:lnTo>
                  <a:cubicBezTo>
                    <a:pt x="34966" y="25101"/>
                    <a:pt x="41674" y="21306"/>
                    <a:pt x="49034" y="19397"/>
                  </a:cubicBezTo>
                  <a:lnTo>
                    <a:pt x="53062" y="1397"/>
                  </a:lnTo>
                  <a:lnTo>
                    <a:pt x="66937" y="1397"/>
                  </a:lnTo>
                  <a:lnTo>
                    <a:pt x="70965" y="19397"/>
                  </a:lnTo>
                  <a:lnTo>
                    <a:pt x="70965" y="19397"/>
                  </a:lnTo>
                  <a:cubicBezTo>
                    <a:pt x="78325" y="21306"/>
                    <a:pt x="85033" y="25101"/>
                    <a:pt x="90400" y="30392"/>
                  </a:cubicBezTo>
                  <a:close/>
                </a:path>
              </a:pathLst>
            </a:custGeom>
            <a:solidFill>
              <a:schemeClr val="accent3"/>
            </a:solid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82" name="Shape 282"/>
            <p:cNvSpPr txBox="1"/>
            <p:nvPr/>
          </p:nvSpPr>
          <p:spPr>
            <a:xfrm>
              <a:off x="2092349" y="1226463"/>
              <a:ext cx="1203656" cy="1116153"/>
            </a:xfrm>
            <a:prstGeom prst="rect">
              <a:avLst/>
            </a:prstGeom>
            <a:noFill/>
            <a:ln>
              <a:noFill/>
            </a:ln>
          </p:spPr>
          <p:txBody>
            <a:bodyPr anchorCtr="0" anchor="ctr" bIns="25400" lIns="25400" rIns="25400" wrap="square" tIns="25400">
              <a:noAutofit/>
            </a:bodyPr>
            <a:lstStyle/>
            <a:p>
              <a:pPr indent="0" lvl="0" marL="0" marR="0" rtl="0" algn="ctr">
                <a:lnSpc>
                  <a:spcPct val="90000"/>
                </a:lnSpc>
                <a:spcBef>
                  <a:spcPts val="0"/>
                </a:spcBef>
                <a:spcAft>
                  <a:spcPts val="0"/>
                </a:spcAft>
                <a:buNone/>
              </a:pPr>
              <a:r>
                <a:rPr b="1" lang="en-US" sz="2000">
                  <a:solidFill>
                    <a:srgbClr val="FFC000"/>
                  </a:solidFill>
                  <a:latin typeface="Calibri"/>
                  <a:ea typeface="Calibri"/>
                  <a:cs typeface="Calibri"/>
                  <a:sym typeface="Calibri"/>
                </a:rPr>
                <a:t>Findings</a:t>
              </a:r>
            </a:p>
          </p:txBody>
        </p:sp>
        <p:sp>
          <p:nvSpPr>
            <p:cNvPr id="283" name="Shape 283"/>
            <p:cNvSpPr/>
            <p:nvPr/>
          </p:nvSpPr>
          <p:spPr>
            <a:xfrm>
              <a:off x="3365259" y="1160049"/>
              <a:ext cx="3075774" cy="3075774"/>
            </a:xfrm>
            <a:custGeom>
              <a:pathLst>
                <a:path extrusionOk="0" h="120000" w="120000">
                  <a:moveTo>
                    <a:pt x="43693" y="6324"/>
                  </a:moveTo>
                  <a:lnTo>
                    <a:pt x="43693" y="6324"/>
                  </a:lnTo>
                  <a:cubicBezTo>
                    <a:pt x="69738" y="-1588"/>
                    <a:pt x="97706" y="10339"/>
                    <a:pt x="110024" y="34614"/>
                  </a:cubicBezTo>
                  <a:cubicBezTo>
                    <a:pt x="122343" y="58888"/>
                    <a:pt x="115457" y="88503"/>
                    <a:pt x="93692" y="104852"/>
                  </a:cubicBezTo>
                  <a:lnTo>
                    <a:pt x="95752" y="108153"/>
                  </a:lnTo>
                  <a:lnTo>
                    <a:pt x="88156" y="105103"/>
                  </a:lnTo>
                  <a:lnTo>
                    <a:pt x="88520" y="96567"/>
                  </a:lnTo>
                  <a:lnTo>
                    <a:pt x="90579" y="99866"/>
                  </a:lnTo>
                  <a:lnTo>
                    <a:pt x="90579" y="99866"/>
                  </a:lnTo>
                  <a:cubicBezTo>
                    <a:pt x="109849" y="85085"/>
                    <a:pt x="115788" y="58638"/>
                    <a:pt x="104689" y="37037"/>
                  </a:cubicBezTo>
                  <a:cubicBezTo>
                    <a:pt x="93591" y="15436"/>
                    <a:pt x="68631" y="4866"/>
                    <a:pt x="45394" y="11925"/>
                  </a:cubicBezTo>
                  <a:close/>
                </a:path>
              </a:pathLst>
            </a:custGeom>
            <a:solidFill>
              <a:srgbClr val="BF504D"/>
            </a:solidFill>
            <a:ln>
              <a:noFill/>
            </a:ln>
          </p:spPr>
          <p:txBody>
            <a:bodyPr anchorCtr="0" anchor="ctr" bIns="91425" lIns="91425" rIns="91425" wrap="square" tIns="91425">
              <a:noAutofit/>
            </a:bodyPr>
            <a:lstStyle/>
            <a:p>
              <a:pPr indent="0" lvl="0" marL="0">
                <a:spcBef>
                  <a:spcPts val="0"/>
                </a:spcBef>
                <a:buNone/>
              </a:pPr>
              <a:r>
                <a:t/>
              </a:r>
              <a:endParaRPr/>
            </a:p>
          </p:txBody>
        </p:sp>
        <p:sp>
          <p:nvSpPr>
            <p:cNvPr id="284" name="Shape 284"/>
            <p:cNvSpPr/>
            <p:nvPr/>
          </p:nvSpPr>
          <p:spPr>
            <a:xfrm>
              <a:off x="1250640" y="395692"/>
              <a:ext cx="2325585" cy="2325585"/>
            </a:xfrm>
            <a:custGeom>
              <a:pathLst>
                <a:path extrusionOk="0" h="120000" w="120000">
                  <a:moveTo>
                    <a:pt x="38834" y="9410"/>
                  </a:moveTo>
                  <a:lnTo>
                    <a:pt x="41822" y="16552"/>
                  </a:lnTo>
                  <a:lnTo>
                    <a:pt x="41822" y="16552"/>
                  </a:lnTo>
                  <a:cubicBezTo>
                    <a:pt x="23032" y="24414"/>
                    <a:pt x="11425" y="43464"/>
                    <a:pt x="13054" y="63767"/>
                  </a:cubicBezTo>
                  <a:lnTo>
                    <a:pt x="18064" y="62671"/>
                  </a:lnTo>
                  <a:lnTo>
                    <a:pt x="10211" y="70899"/>
                  </a:lnTo>
                  <a:lnTo>
                    <a:pt x="417" y="66534"/>
                  </a:lnTo>
                  <a:lnTo>
                    <a:pt x="5431" y="65436"/>
                  </a:lnTo>
                  <a:lnTo>
                    <a:pt x="5431" y="65436"/>
                  </a:lnTo>
                  <a:cubicBezTo>
                    <a:pt x="3041" y="41449"/>
                    <a:pt x="16596" y="18714"/>
                    <a:pt x="38834" y="9410"/>
                  </a:cubicBezTo>
                  <a:close/>
                </a:path>
              </a:pathLst>
            </a:custGeom>
            <a:solidFill>
              <a:schemeClr val="accent3"/>
            </a:solidFill>
            <a:ln>
              <a:noFill/>
            </a:ln>
          </p:spPr>
          <p:txBody>
            <a:bodyPr anchorCtr="0" anchor="ctr" bIns="91425" lIns="91425" rIns="91425" wrap="square" tIns="91425">
              <a:noAutofit/>
            </a:bodyPr>
            <a:lstStyle/>
            <a:p>
              <a:pPr indent="0" lvl="0" marL="0">
                <a:spcBef>
                  <a:spcPts val="0"/>
                </a:spcBef>
                <a:buNone/>
              </a:pPr>
              <a:r>
                <a:t/>
              </a:r>
              <a:endParaRPr/>
            </a:p>
          </p:txBody>
        </p:sp>
      </p:grpSp>
      <p:sp>
        <p:nvSpPr>
          <p:cNvPr id="285" name="Shape 285"/>
          <p:cNvSpPr/>
          <p:nvPr/>
        </p:nvSpPr>
        <p:spPr>
          <a:xfrm>
            <a:off x="1028700" y="142486"/>
            <a:ext cx="7810500" cy="553998"/>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000">
                <a:solidFill>
                  <a:srgbClr val="244061"/>
                </a:solidFill>
                <a:latin typeface="Calibri"/>
                <a:ea typeface="Calibri"/>
                <a:cs typeface="Calibri"/>
                <a:sym typeface="Calibri"/>
              </a:rPr>
              <a:t>Findings and Action Taken on Principle 1 </a:t>
            </a:r>
          </a:p>
        </p:txBody>
      </p:sp>
      <p:sp>
        <p:nvSpPr>
          <p:cNvPr id="286" name="Shape 286"/>
          <p:cNvSpPr/>
          <p:nvPr/>
        </p:nvSpPr>
        <p:spPr>
          <a:xfrm>
            <a:off x="1028700" y="1409700"/>
            <a:ext cx="7086600" cy="2057400"/>
          </a:xfrm>
          <a:prstGeom prst="rect">
            <a:avLst/>
          </a:prstGeom>
          <a:solidFill>
            <a:schemeClr val="lt1"/>
          </a:solidFill>
          <a:ln>
            <a:noFill/>
          </a:ln>
          <a:effectLst>
            <a:outerShdw blurRad="44450" algn="ctr" dir="5400000" dist="27940">
              <a:srgbClr val="000000">
                <a:alpha val="31764"/>
              </a:srgbClr>
            </a:outerShdw>
          </a:effectLst>
        </p:spPr>
        <p:txBody>
          <a:bodyPr anchorCtr="0" anchor="ctr" bIns="45700" lIns="91425" rIns="91425" wrap="square" tIns="45700">
            <a:noAutofit/>
          </a:bodyPr>
          <a:lstStyle/>
          <a:p>
            <a:pPr indent="0" lvl="0" marL="0" marR="0" rtl="0" algn="ctr">
              <a:spcBef>
                <a:spcPts val="0"/>
              </a:spcBef>
              <a:spcAft>
                <a:spcPts val="0"/>
              </a:spcAft>
              <a:buNone/>
            </a:pPr>
            <a:r>
              <a:rPr b="1" lang="en-US" sz="2800">
                <a:solidFill>
                  <a:srgbClr val="E36C09"/>
                </a:solidFill>
                <a:latin typeface="Cambria"/>
                <a:ea typeface="Cambria"/>
                <a:cs typeface="Cambria"/>
                <a:sym typeface="Cambria"/>
              </a:rPr>
              <a:t>Principle 1: Existence of an effective legal framework</a:t>
            </a: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86"/>
                                        </p:tgtEl>
                                        <p:attrNameLst>
                                          <p:attrName>style.visibility</p:attrName>
                                        </p:attrNameLst>
                                      </p:cBhvr>
                                      <p:to>
                                        <p:strVal val="visible"/>
                                      </p:to>
                                    </p:set>
                                    <p:anim calcmode="lin" valueType="num">
                                      <p:cBhvr additive="base">
                                        <p:cTn dur="500"/>
                                        <p:tgtEl>
                                          <p:spTgt spid="286"/>
                                        </p:tgtEl>
                                        <p:attrNameLst>
                                          <p:attrName>ppt_w</p:attrName>
                                        </p:attrNameLst>
                                      </p:cBhvr>
                                      <p:tavLst>
                                        <p:tav fmla="" tm="0">
                                          <p:val>
                                            <p:strVal val="0"/>
                                          </p:val>
                                        </p:tav>
                                        <p:tav fmla="" tm="100000">
                                          <p:val>
                                            <p:strVal val="#ppt_w"/>
                                          </p:val>
                                        </p:tav>
                                      </p:tavLst>
                                    </p:anim>
                                    <p:anim calcmode="lin" valueType="num">
                                      <p:cBhvr additive="base">
                                        <p:cTn dur="500"/>
                                        <p:tgtEl>
                                          <p:spTgt spid="28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28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pic>
        <p:nvPicPr>
          <p:cNvPr descr="line 1.jpg" id="292" name="Shape 292"/>
          <p:cNvPicPr preferRelativeResize="0"/>
          <p:nvPr/>
        </p:nvPicPr>
        <p:blipFill rotWithShape="1">
          <a:blip r:embed="rId3">
            <a:alphaModFix/>
          </a:blip>
          <a:srcRect b="0" l="0" r="0" t="0"/>
          <a:stretch/>
        </p:blipFill>
        <p:spPr>
          <a:xfrm>
            <a:off x="0" y="849312"/>
            <a:ext cx="9144000" cy="103188"/>
          </a:xfrm>
          <a:prstGeom prst="rect">
            <a:avLst/>
          </a:prstGeom>
          <a:noFill/>
          <a:ln>
            <a:noFill/>
          </a:ln>
        </p:spPr>
      </p:pic>
      <p:pic>
        <p:nvPicPr>
          <p:cNvPr descr="NEW YEAR CARD.gif" id="293" name="Shape 293"/>
          <p:cNvPicPr preferRelativeResize="0"/>
          <p:nvPr/>
        </p:nvPicPr>
        <p:blipFill rotWithShape="1">
          <a:blip r:embed="rId4">
            <a:alphaModFix/>
          </a:blip>
          <a:srcRect b="0" l="0" r="0" t="0"/>
          <a:stretch/>
        </p:blipFill>
        <p:spPr>
          <a:xfrm>
            <a:off x="228600" y="38100"/>
            <a:ext cx="685800" cy="722138"/>
          </a:xfrm>
          <a:prstGeom prst="rect">
            <a:avLst/>
          </a:prstGeom>
          <a:noFill/>
          <a:ln>
            <a:noFill/>
          </a:ln>
        </p:spPr>
      </p:pic>
      <p:sp>
        <p:nvSpPr>
          <p:cNvPr id="294" name="Shape 294"/>
          <p:cNvSpPr/>
          <p:nvPr/>
        </p:nvSpPr>
        <p:spPr>
          <a:xfrm>
            <a:off x="914400" y="139125"/>
            <a:ext cx="8001000" cy="5847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200">
                <a:solidFill>
                  <a:srgbClr val="244061"/>
                </a:solidFill>
                <a:latin typeface="Calibri"/>
                <a:ea typeface="Calibri"/>
                <a:cs typeface="Calibri"/>
                <a:sym typeface="Calibri"/>
              </a:rPr>
              <a:t>Findings and Action Taken on principle 2 </a:t>
            </a:r>
          </a:p>
        </p:txBody>
      </p:sp>
      <p:grpSp>
        <p:nvGrpSpPr>
          <p:cNvPr id="295" name="Shape 295"/>
          <p:cNvGrpSpPr/>
          <p:nvPr/>
        </p:nvGrpSpPr>
        <p:grpSpPr>
          <a:xfrm>
            <a:off x="762000" y="1181100"/>
            <a:ext cx="7467597" cy="4216399"/>
            <a:chOff x="0" y="0"/>
            <a:chExt cx="7467597" cy="4216399"/>
          </a:xfrm>
        </p:grpSpPr>
        <p:sp>
          <p:nvSpPr>
            <p:cNvPr id="296" name="Shape 296"/>
            <p:cNvSpPr/>
            <p:nvPr/>
          </p:nvSpPr>
          <p:spPr>
            <a:xfrm rot="5400000">
              <a:off x="-337229" y="340045"/>
              <a:ext cx="2248197" cy="1573738"/>
            </a:xfrm>
            <a:prstGeom prst="chevron">
              <a:avLst>
                <a:gd fmla="val 50000" name="adj"/>
              </a:avLst>
            </a:prstGeom>
            <a:gradFill>
              <a:gsLst>
                <a:gs pos="0">
                  <a:srgbClr val="982D2B"/>
                </a:gs>
                <a:gs pos="80000">
                  <a:srgbClr val="C83D39"/>
                </a:gs>
                <a:gs pos="100000">
                  <a:srgbClr val="CC3A36"/>
                </a:gs>
              </a:gsLst>
              <a:lin ang="16200000" scaled="0"/>
            </a:gradFill>
            <a:ln cap="flat" cmpd="sng" w="9525">
              <a:solidFill>
                <a:srgbClr val="BF504D"/>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297" name="Shape 297"/>
            <p:cNvSpPr txBox="1"/>
            <p:nvPr/>
          </p:nvSpPr>
          <p:spPr>
            <a:xfrm>
              <a:off x="1" y="789684"/>
              <a:ext cx="1573738" cy="674459"/>
            </a:xfrm>
            <a:prstGeom prst="rect">
              <a:avLst/>
            </a:prstGeom>
            <a:noFill/>
            <a:ln>
              <a:noFill/>
            </a:ln>
          </p:spPr>
          <p:txBody>
            <a:bodyPr anchorCtr="0" anchor="ctr" bIns="15875" lIns="15875" rIns="15875" wrap="square" tIns="15875">
              <a:noAutofit/>
            </a:bodyPr>
            <a:lstStyle/>
            <a:p>
              <a:pPr indent="0" lvl="0" marL="0" marR="0" rtl="0" algn="ctr">
                <a:lnSpc>
                  <a:spcPct val="90000"/>
                </a:lnSpc>
                <a:spcBef>
                  <a:spcPts val="0"/>
                </a:spcBef>
                <a:spcAft>
                  <a:spcPts val="0"/>
                </a:spcAft>
                <a:buNone/>
              </a:pPr>
              <a:r>
                <a:rPr b="0" lang="en-US" sz="2500">
                  <a:solidFill>
                    <a:schemeClr val="lt1"/>
                  </a:solidFill>
                  <a:latin typeface="Overlock"/>
                  <a:ea typeface="Overlock"/>
                  <a:cs typeface="Overlock"/>
                  <a:sym typeface="Overlock"/>
                </a:rPr>
                <a:t>Findings</a:t>
              </a:r>
            </a:p>
          </p:txBody>
        </p:sp>
        <p:sp>
          <p:nvSpPr>
            <p:cNvPr id="298" name="Shape 298"/>
            <p:cNvSpPr/>
            <p:nvPr/>
          </p:nvSpPr>
          <p:spPr>
            <a:xfrm rot="5400000">
              <a:off x="3790004" y="-2216266"/>
              <a:ext cx="1461328" cy="5893860"/>
            </a:xfrm>
            <a:prstGeom prst="round2SameRect">
              <a:avLst>
                <a:gd fmla="val 16667" name="adj1"/>
                <a:gd fmla="val 0" name="adj2"/>
              </a:avLst>
            </a:prstGeom>
            <a:solidFill>
              <a:schemeClr val="lt1">
                <a:alpha val="89803"/>
              </a:schemeClr>
            </a:solidFill>
            <a:ln cap="flat" cmpd="sng" w="9525">
              <a:solidFill>
                <a:srgbClr val="BF504D"/>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299" name="Shape 299"/>
            <p:cNvSpPr txBox="1"/>
            <p:nvPr/>
          </p:nvSpPr>
          <p:spPr>
            <a:xfrm>
              <a:off x="1573738" y="71336"/>
              <a:ext cx="5822524" cy="1318656"/>
            </a:xfrm>
            <a:prstGeom prst="rect">
              <a:avLst/>
            </a:prstGeom>
            <a:noFill/>
            <a:ln>
              <a:noFill/>
            </a:ln>
          </p:spPr>
          <p:txBody>
            <a:bodyPr anchorCtr="0" anchor="ctr" bIns="12700" lIns="142225" rIns="12700" wrap="square" tIns="12700">
              <a:noAutofit/>
            </a:bodyPr>
            <a:lstStyle/>
            <a:p>
              <a:pPr indent="-228600" lvl="1" marL="228600" marR="0" rtl="0" algn="just">
                <a:lnSpc>
                  <a:spcPct val="90000"/>
                </a:lnSpc>
                <a:spcBef>
                  <a:spcPts val="0"/>
                </a:spcBef>
                <a:spcAft>
                  <a:spcPts val="0"/>
                </a:spcAft>
                <a:buClr>
                  <a:schemeClr val="dk1"/>
                </a:buClr>
                <a:buSzPts val="2000"/>
                <a:buFont typeface="Overlock"/>
                <a:buChar char="•"/>
              </a:pPr>
              <a:r>
                <a:rPr b="0" i="0" lang="en-US" sz="2000" u="none" cap="none" strike="noStrike">
                  <a:solidFill>
                    <a:schemeClr val="dk1"/>
                  </a:solidFill>
                  <a:latin typeface="Overlock"/>
                  <a:ea typeface="Overlock"/>
                  <a:cs typeface="Overlock"/>
                  <a:sym typeface="Overlock"/>
                </a:rPr>
                <a:t>The five-year term of the Auditor General was shorter than the 10 years term of the Drangpons (judges) of the High Court/Supreme Court. </a:t>
              </a:r>
            </a:p>
          </p:txBody>
        </p:sp>
        <p:sp>
          <p:nvSpPr>
            <p:cNvPr id="300" name="Shape 300"/>
            <p:cNvSpPr/>
            <p:nvPr/>
          </p:nvSpPr>
          <p:spPr>
            <a:xfrm rot="5400000">
              <a:off x="-337229" y="2305431"/>
              <a:ext cx="2248197" cy="1573738"/>
            </a:xfrm>
            <a:prstGeom prst="chevron">
              <a:avLst>
                <a:gd fmla="val 50000" name="adj"/>
              </a:avLst>
            </a:prstGeom>
            <a:gradFill>
              <a:gsLst>
                <a:gs pos="0">
                  <a:srgbClr val="739235"/>
                </a:gs>
                <a:gs pos="80000">
                  <a:srgbClr val="98BF47"/>
                </a:gs>
                <a:gs pos="100000">
                  <a:srgbClr val="99C344"/>
                </a:gs>
              </a:gsLst>
              <a:lin ang="16200000" scaled="0"/>
            </a:gradFill>
            <a:ln cap="flat" cmpd="sng" w="9525">
              <a:solidFill>
                <a:srgbClr val="99B958"/>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01" name="Shape 301"/>
            <p:cNvSpPr txBox="1"/>
            <p:nvPr/>
          </p:nvSpPr>
          <p:spPr>
            <a:xfrm>
              <a:off x="1" y="2755070"/>
              <a:ext cx="1573738" cy="674459"/>
            </a:xfrm>
            <a:prstGeom prst="rect">
              <a:avLst/>
            </a:prstGeom>
            <a:noFill/>
            <a:ln>
              <a:noFill/>
            </a:ln>
          </p:spPr>
          <p:txBody>
            <a:bodyPr anchorCtr="0" anchor="ctr" bIns="15875" lIns="15875" rIns="15875" wrap="square" tIns="15875">
              <a:noAutofit/>
            </a:bodyPr>
            <a:lstStyle/>
            <a:p>
              <a:pPr indent="0" lvl="0" marL="0" marR="0" rtl="0" algn="ctr">
                <a:lnSpc>
                  <a:spcPct val="90000"/>
                </a:lnSpc>
                <a:spcBef>
                  <a:spcPts val="0"/>
                </a:spcBef>
                <a:spcAft>
                  <a:spcPts val="0"/>
                </a:spcAft>
                <a:buNone/>
              </a:pPr>
              <a:r>
                <a:rPr b="0" lang="en-US" sz="2500">
                  <a:solidFill>
                    <a:schemeClr val="lt1"/>
                  </a:solidFill>
                  <a:latin typeface="Overlock"/>
                  <a:ea typeface="Overlock"/>
                  <a:cs typeface="Overlock"/>
                  <a:sym typeface="Overlock"/>
                </a:rPr>
                <a:t>Action Taken</a:t>
              </a:r>
            </a:p>
          </p:txBody>
        </p:sp>
        <p:sp>
          <p:nvSpPr>
            <p:cNvPr id="302" name="Shape 302"/>
            <p:cNvSpPr/>
            <p:nvPr/>
          </p:nvSpPr>
          <p:spPr>
            <a:xfrm rot="5400000">
              <a:off x="3790004" y="-250879"/>
              <a:ext cx="1461328" cy="5893860"/>
            </a:xfrm>
            <a:prstGeom prst="round2SameRect">
              <a:avLst>
                <a:gd fmla="val 16667" name="adj1"/>
                <a:gd fmla="val 0" name="adj2"/>
              </a:avLst>
            </a:prstGeom>
            <a:solidFill>
              <a:schemeClr val="lt1">
                <a:alpha val="89803"/>
              </a:schemeClr>
            </a:solidFill>
            <a:ln cap="flat" cmpd="sng" w="9525">
              <a:solidFill>
                <a:srgbClr val="99B958"/>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03" name="Shape 303"/>
            <p:cNvSpPr txBox="1"/>
            <p:nvPr/>
          </p:nvSpPr>
          <p:spPr>
            <a:xfrm>
              <a:off x="1573738" y="2036723"/>
              <a:ext cx="5822524" cy="1318656"/>
            </a:xfrm>
            <a:prstGeom prst="rect">
              <a:avLst/>
            </a:prstGeom>
            <a:noFill/>
            <a:ln>
              <a:noFill/>
            </a:ln>
          </p:spPr>
          <p:txBody>
            <a:bodyPr anchorCtr="0" anchor="ctr" bIns="12700" lIns="142225" rIns="12700" wrap="square" tIns="12700">
              <a:noAutofit/>
            </a:bodyPr>
            <a:lstStyle/>
            <a:p>
              <a:pPr indent="-228600" lvl="1" marL="228600" marR="0" rtl="0" algn="just">
                <a:lnSpc>
                  <a:spcPct val="90000"/>
                </a:lnSpc>
                <a:spcBef>
                  <a:spcPts val="0"/>
                </a:spcBef>
                <a:spcAft>
                  <a:spcPts val="0"/>
                </a:spcAft>
                <a:buClr>
                  <a:schemeClr val="dk1"/>
                </a:buClr>
                <a:buSzPts val="2000"/>
                <a:buFont typeface="Overlock"/>
                <a:buChar char="•"/>
              </a:pPr>
              <a:r>
                <a:rPr b="0" i="0" lang="en-US" sz="2000" u="none" cap="none" strike="noStrike">
                  <a:solidFill>
                    <a:schemeClr val="dk1"/>
                  </a:solidFill>
                  <a:latin typeface="Overlock"/>
                  <a:ea typeface="Overlock"/>
                  <a:cs typeface="Overlock"/>
                  <a:sym typeface="Overlock"/>
                </a:rPr>
                <a:t>The five-year term of the Auditor General is aligned with the Other Constitutional Post Holders (Art. 25, No.3 of the Constitution of the Kingdom of Bhutan, Section 24 of Audit Bill 2017)</a:t>
              </a:r>
            </a:p>
          </p:txBody>
        </p:sp>
      </p:grpSp>
      <p:sp>
        <p:nvSpPr>
          <p:cNvPr id="304" name="Shape 304"/>
          <p:cNvSpPr/>
          <p:nvPr/>
        </p:nvSpPr>
        <p:spPr>
          <a:xfrm>
            <a:off x="1028700" y="1409700"/>
            <a:ext cx="7086600" cy="2057400"/>
          </a:xfrm>
          <a:prstGeom prst="rect">
            <a:avLst/>
          </a:prstGeom>
          <a:solidFill>
            <a:schemeClr val="lt1"/>
          </a:solidFill>
          <a:ln>
            <a:noFill/>
          </a:ln>
          <a:effectLst>
            <a:outerShdw blurRad="44450" algn="ctr" dir="5400000" dist="27940">
              <a:srgbClr val="000000">
                <a:alpha val="31764"/>
              </a:srgbClr>
            </a:outerShdw>
          </a:effectLst>
        </p:spPr>
        <p:txBody>
          <a:bodyPr anchorCtr="0" anchor="ctr" bIns="45700" lIns="91425" rIns="91425" wrap="square" tIns="45700">
            <a:noAutofit/>
          </a:bodyPr>
          <a:lstStyle/>
          <a:p>
            <a:pPr indent="0" lvl="0" marL="0" marR="0" rtl="0" algn="ctr">
              <a:spcBef>
                <a:spcPts val="0"/>
              </a:spcBef>
              <a:spcAft>
                <a:spcPts val="0"/>
              </a:spcAft>
              <a:buNone/>
            </a:pPr>
            <a:r>
              <a:rPr b="1" lang="en-US" sz="2800">
                <a:solidFill>
                  <a:srgbClr val="E36C09"/>
                </a:solidFill>
                <a:latin typeface="Cambria"/>
                <a:ea typeface="Cambria"/>
                <a:cs typeface="Cambria"/>
                <a:sym typeface="Cambria"/>
              </a:rPr>
              <a:t>Principle 2: Independence of SAI heads and members</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500"/>
                                        <p:tgtEl>
                                          <p:spTgt spid="3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0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pic>
        <p:nvPicPr>
          <p:cNvPr descr="line 1.jpg" id="310" name="Shape 310"/>
          <p:cNvPicPr preferRelativeResize="0"/>
          <p:nvPr/>
        </p:nvPicPr>
        <p:blipFill rotWithShape="1">
          <a:blip r:embed="rId3">
            <a:alphaModFix/>
          </a:blip>
          <a:srcRect b="0" l="0" r="0" t="0"/>
          <a:stretch/>
        </p:blipFill>
        <p:spPr>
          <a:xfrm>
            <a:off x="0" y="849312"/>
            <a:ext cx="9144000" cy="103188"/>
          </a:xfrm>
          <a:prstGeom prst="rect">
            <a:avLst/>
          </a:prstGeom>
          <a:noFill/>
          <a:ln>
            <a:noFill/>
          </a:ln>
        </p:spPr>
      </p:pic>
      <p:pic>
        <p:nvPicPr>
          <p:cNvPr descr="NEW YEAR CARD.gif" id="311" name="Shape 311"/>
          <p:cNvPicPr preferRelativeResize="0"/>
          <p:nvPr/>
        </p:nvPicPr>
        <p:blipFill rotWithShape="1">
          <a:blip r:embed="rId4">
            <a:alphaModFix/>
          </a:blip>
          <a:srcRect b="0" l="0" r="0" t="0"/>
          <a:stretch/>
        </p:blipFill>
        <p:spPr>
          <a:xfrm>
            <a:off x="228600" y="38100"/>
            <a:ext cx="685800" cy="722138"/>
          </a:xfrm>
          <a:prstGeom prst="rect">
            <a:avLst/>
          </a:prstGeom>
          <a:noFill/>
          <a:ln>
            <a:noFill/>
          </a:ln>
        </p:spPr>
      </p:pic>
      <p:sp>
        <p:nvSpPr>
          <p:cNvPr id="312" name="Shape 312"/>
          <p:cNvSpPr/>
          <p:nvPr/>
        </p:nvSpPr>
        <p:spPr>
          <a:xfrm>
            <a:off x="914400" y="139125"/>
            <a:ext cx="8229600"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800">
                <a:solidFill>
                  <a:srgbClr val="244061"/>
                </a:solidFill>
                <a:latin typeface="Calibri"/>
                <a:ea typeface="Calibri"/>
                <a:cs typeface="Calibri"/>
                <a:sym typeface="Calibri"/>
              </a:rPr>
              <a:t>Findings and Actions Taken on principle 3 &amp; 4 </a:t>
            </a:r>
          </a:p>
        </p:txBody>
      </p:sp>
      <p:grpSp>
        <p:nvGrpSpPr>
          <p:cNvPr id="313" name="Shape 313"/>
          <p:cNvGrpSpPr/>
          <p:nvPr/>
        </p:nvGrpSpPr>
        <p:grpSpPr>
          <a:xfrm>
            <a:off x="381828" y="1105888"/>
            <a:ext cx="8381171" cy="4418612"/>
            <a:chOff x="828" y="988"/>
            <a:chExt cx="8381171" cy="4418612"/>
          </a:xfrm>
        </p:grpSpPr>
        <p:sp>
          <p:nvSpPr>
            <p:cNvPr id="314" name="Shape 314"/>
            <p:cNvSpPr/>
            <p:nvPr/>
          </p:nvSpPr>
          <p:spPr>
            <a:xfrm rot="5400000">
              <a:off x="3632835" y="-2602211"/>
              <a:ext cx="2144292" cy="7352379"/>
            </a:xfrm>
            <a:prstGeom prst="round2SameRect">
              <a:avLst>
                <a:gd fmla="val 16667" name="adj1"/>
                <a:gd fmla="val 0" name="adj2"/>
              </a:avLst>
            </a:prstGeom>
            <a:solidFill>
              <a:srgbClr val="E7CFCF">
                <a:alpha val="89803"/>
              </a:srgbClr>
            </a:solidFill>
            <a:ln cap="flat" cmpd="sng" w="9525">
              <a:solidFill>
                <a:srgbClr val="E7CFCF">
                  <a:alpha val="89803"/>
                </a:srgbClr>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15" name="Shape 315"/>
            <p:cNvSpPr txBox="1"/>
            <p:nvPr/>
          </p:nvSpPr>
          <p:spPr>
            <a:xfrm>
              <a:off x="1028792" y="106508"/>
              <a:ext cx="7247703" cy="1934940"/>
            </a:xfrm>
            <a:prstGeom prst="rect">
              <a:avLst/>
            </a:prstGeom>
            <a:noFill/>
            <a:ln>
              <a:noFill/>
            </a:ln>
          </p:spPr>
          <p:txBody>
            <a:bodyPr anchorCtr="0" anchor="ctr" bIns="123825" lIns="247650" rIns="247650" wrap="square" tIns="123825">
              <a:noAutofit/>
            </a:bodyPr>
            <a:lstStyle/>
            <a:p>
              <a:pPr indent="-171450" lvl="1" marL="171450" marR="0" rtl="0" algn="l">
                <a:lnSpc>
                  <a:spcPct val="90000"/>
                </a:lnSpc>
                <a:spcBef>
                  <a:spcPts val="0"/>
                </a:spcBef>
                <a:spcAft>
                  <a:spcPts val="0"/>
                </a:spcAft>
                <a:buClr>
                  <a:srgbClr val="632423"/>
                </a:buClr>
                <a:buSzPts val="1800"/>
                <a:buFont typeface="Overlock"/>
                <a:buChar char="•"/>
              </a:pPr>
              <a:r>
                <a:rPr b="0" i="0" lang="en-US" sz="1800" u="none" cap="none" strike="noStrike">
                  <a:solidFill>
                    <a:srgbClr val="632423"/>
                  </a:solidFill>
                  <a:latin typeface="Overlock"/>
                  <a:ea typeface="Overlock"/>
                  <a:cs typeface="Overlock"/>
                  <a:sym typeface="Overlock"/>
                </a:rPr>
                <a:t>The mandate of the RAA as laid down by the Constitution of the Kingdom of Bhutan and the Audit Act of Bhutan is widely defined and covers all necessities foreseen by ISSAI 10.</a:t>
              </a:r>
            </a:p>
            <a:p>
              <a:pPr indent="-171450" lvl="1" marL="171450" marR="0" rtl="0" algn="l">
                <a:lnSpc>
                  <a:spcPct val="90000"/>
                </a:lnSpc>
                <a:spcBef>
                  <a:spcPts val="270"/>
                </a:spcBef>
                <a:spcAft>
                  <a:spcPts val="0"/>
                </a:spcAft>
                <a:buClr>
                  <a:schemeClr val="dk1"/>
                </a:buClr>
                <a:buSzPts val="1800"/>
                <a:buFont typeface="Calibri"/>
                <a:buNone/>
              </a:pPr>
              <a:r>
                <a:t/>
              </a:r>
              <a:endParaRPr b="0" i="0" sz="1800" u="none" cap="none" strike="noStrike">
                <a:solidFill>
                  <a:srgbClr val="632423"/>
                </a:solidFill>
                <a:latin typeface="Overlock"/>
                <a:ea typeface="Overlock"/>
                <a:cs typeface="Overlock"/>
                <a:sym typeface="Overlock"/>
              </a:endParaRPr>
            </a:p>
            <a:p>
              <a:pPr indent="-171450" lvl="1" marL="171450" marR="0" rtl="0" algn="l">
                <a:lnSpc>
                  <a:spcPct val="90000"/>
                </a:lnSpc>
                <a:spcBef>
                  <a:spcPts val="270"/>
                </a:spcBef>
                <a:spcAft>
                  <a:spcPts val="0"/>
                </a:spcAft>
                <a:buClr>
                  <a:srgbClr val="632423"/>
                </a:buClr>
                <a:buSzPts val="1800"/>
                <a:buFont typeface="Overlock"/>
                <a:buChar char="•"/>
              </a:pPr>
              <a:r>
                <a:rPr b="0" i="0" lang="en-US" sz="1800" u="none" cap="none" strike="noStrike">
                  <a:solidFill>
                    <a:srgbClr val="632423"/>
                  </a:solidFill>
                  <a:latin typeface="Overlock"/>
                  <a:ea typeface="Overlock"/>
                  <a:cs typeface="Overlock"/>
                  <a:sym typeface="Overlock"/>
                </a:rPr>
                <a:t>The RAA has the right by law to enforce or initiate enforcement action to secure access to necessary records. However, the Audit Act of Bhutan does not describe how the process of initiating action.</a:t>
              </a:r>
            </a:p>
          </p:txBody>
        </p:sp>
        <p:sp>
          <p:nvSpPr>
            <p:cNvPr id="316" name="Shape 316"/>
            <p:cNvSpPr/>
            <p:nvPr/>
          </p:nvSpPr>
          <p:spPr>
            <a:xfrm>
              <a:off x="828" y="988"/>
              <a:ext cx="1027963" cy="2145980"/>
            </a:xfrm>
            <a:prstGeom prst="roundRect">
              <a:avLst>
                <a:gd fmla="val 16667" name="adj"/>
              </a:avLst>
            </a:prstGeom>
            <a:gradFill>
              <a:gsLst>
                <a:gs pos="0">
                  <a:srgbClr val="982D2B"/>
                </a:gs>
                <a:gs pos="80000">
                  <a:srgbClr val="C83D39"/>
                </a:gs>
                <a:gs pos="100000">
                  <a:srgbClr val="CC3A36"/>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17" name="Shape 317"/>
            <p:cNvSpPr txBox="1"/>
            <p:nvPr/>
          </p:nvSpPr>
          <p:spPr>
            <a:xfrm>
              <a:off x="51009" y="51169"/>
              <a:ext cx="927601" cy="2045618"/>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None/>
              </a:pPr>
              <a:r>
                <a:rPr lang="en-US" sz="1800">
                  <a:solidFill>
                    <a:schemeClr val="lt1"/>
                  </a:solidFill>
                  <a:latin typeface="Overlock"/>
                  <a:ea typeface="Overlock"/>
                  <a:cs typeface="Overlock"/>
                  <a:sym typeface="Overlock"/>
                </a:rPr>
                <a:t>Findings</a:t>
              </a:r>
            </a:p>
          </p:txBody>
        </p:sp>
        <p:sp>
          <p:nvSpPr>
            <p:cNvPr id="318" name="Shape 318"/>
            <p:cNvSpPr/>
            <p:nvPr/>
          </p:nvSpPr>
          <p:spPr>
            <a:xfrm rot="5400000">
              <a:off x="3644129" y="-318270"/>
              <a:ext cx="2165361" cy="7310380"/>
            </a:xfrm>
            <a:prstGeom prst="round2SameRect">
              <a:avLst>
                <a:gd fmla="val 16667" name="adj1"/>
                <a:gd fmla="val 0" name="adj2"/>
              </a:avLst>
            </a:prstGeom>
            <a:solidFill>
              <a:srgbClr val="DCE4CF">
                <a:alpha val="89803"/>
              </a:srgbClr>
            </a:solidFill>
            <a:ln cap="flat" cmpd="sng" w="9525">
              <a:solidFill>
                <a:srgbClr val="DCE4CF">
                  <a:alpha val="89803"/>
                </a:srgbClr>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19" name="Shape 319"/>
            <p:cNvSpPr txBox="1"/>
            <p:nvPr/>
          </p:nvSpPr>
          <p:spPr>
            <a:xfrm>
              <a:off x="1071620" y="2359943"/>
              <a:ext cx="7204676" cy="1953953"/>
            </a:xfrm>
            <a:prstGeom prst="rect">
              <a:avLst/>
            </a:prstGeom>
            <a:noFill/>
            <a:ln>
              <a:noFill/>
            </a:ln>
          </p:spPr>
          <p:txBody>
            <a:bodyPr anchorCtr="0" anchor="ctr" bIns="123825" lIns="247650" rIns="247650" wrap="square" tIns="123825">
              <a:noAutofit/>
            </a:bodyPr>
            <a:lstStyle/>
            <a:p>
              <a:pPr indent="-171450" lvl="1" marL="171450" marR="0" rtl="0" algn="just">
                <a:lnSpc>
                  <a:spcPct val="90000"/>
                </a:lnSpc>
                <a:spcBef>
                  <a:spcPts val="0"/>
                </a:spcBef>
                <a:spcAft>
                  <a:spcPts val="0"/>
                </a:spcAft>
                <a:buClr>
                  <a:srgbClr val="632423"/>
                </a:buClr>
                <a:buSzPts val="1600"/>
                <a:buFont typeface="Overlock"/>
                <a:buChar char="•"/>
              </a:pPr>
              <a:r>
                <a:rPr b="0" i="0" lang="en-US" sz="1600" u="none" cap="none" strike="noStrike">
                  <a:solidFill>
                    <a:srgbClr val="632423"/>
                  </a:solidFill>
                  <a:latin typeface="Overlock"/>
                  <a:ea typeface="Overlock"/>
                  <a:cs typeface="Overlock"/>
                  <a:sym typeface="Overlock"/>
                </a:rPr>
                <a:t>Section 74(3) of Audit Bill 2017 gives the power to enforce or initiate enforcement action to secure access to needed records, which are not produced. The Authority may seal, search and seize documents and other related records and keep those under proper custody and control where it is considered necessary for its audit or where circumstances indicate possible risks of loss or manipulations of information and documents. </a:t>
              </a:r>
            </a:p>
            <a:p>
              <a:pPr indent="-171450" lvl="1" marL="171450" marR="0" rtl="0" algn="l">
                <a:lnSpc>
                  <a:spcPct val="90000"/>
                </a:lnSpc>
                <a:spcBef>
                  <a:spcPts val="240"/>
                </a:spcBef>
                <a:spcAft>
                  <a:spcPts val="0"/>
                </a:spcAft>
                <a:buClr>
                  <a:schemeClr val="dk1"/>
                </a:buClr>
                <a:buSzPts val="1600"/>
                <a:buFont typeface="Calibri"/>
                <a:buNone/>
              </a:pPr>
              <a:r>
                <a:t/>
              </a:r>
              <a:endParaRPr b="0" i="0" sz="1600" u="none" cap="none" strike="noStrike">
                <a:solidFill>
                  <a:srgbClr val="632423"/>
                </a:solidFill>
                <a:latin typeface="Overlock"/>
                <a:ea typeface="Overlock"/>
                <a:cs typeface="Overlock"/>
                <a:sym typeface="Overlock"/>
              </a:endParaRPr>
            </a:p>
            <a:p>
              <a:pPr indent="-171450" lvl="1" marL="171450" marR="0" rtl="0" algn="l">
                <a:lnSpc>
                  <a:spcPct val="90000"/>
                </a:lnSpc>
                <a:spcBef>
                  <a:spcPts val="240"/>
                </a:spcBef>
                <a:spcAft>
                  <a:spcPts val="0"/>
                </a:spcAft>
                <a:buClr>
                  <a:srgbClr val="632423"/>
                </a:buClr>
                <a:buSzPts val="1600"/>
                <a:buFont typeface="Overlock"/>
                <a:buChar char="•"/>
              </a:pPr>
              <a:r>
                <a:rPr b="0" i="0" lang="en-US" sz="1600" u="none" cap="none" strike="noStrike">
                  <a:solidFill>
                    <a:srgbClr val="632423"/>
                  </a:solidFill>
                  <a:latin typeface="Overlock"/>
                  <a:ea typeface="Overlock"/>
                  <a:cs typeface="Overlock"/>
                  <a:sym typeface="Overlock"/>
                </a:rPr>
                <a:t>MOU with Anti-Corruption Commission - RAA forwards the audit issues if elements of fraud and corruption found</a:t>
              </a:r>
            </a:p>
          </p:txBody>
        </p:sp>
        <p:sp>
          <p:nvSpPr>
            <p:cNvPr id="320" name="Shape 320"/>
            <p:cNvSpPr/>
            <p:nvPr/>
          </p:nvSpPr>
          <p:spPr>
            <a:xfrm>
              <a:off x="828" y="2298842"/>
              <a:ext cx="997673" cy="2074176"/>
            </a:xfrm>
            <a:prstGeom prst="roundRect">
              <a:avLst>
                <a:gd fmla="val 16667" name="adj"/>
              </a:avLst>
            </a:prstGeom>
            <a:gradFill>
              <a:gsLst>
                <a:gs pos="0">
                  <a:srgbClr val="739235"/>
                </a:gs>
                <a:gs pos="80000">
                  <a:srgbClr val="98BF47"/>
                </a:gs>
                <a:gs pos="100000">
                  <a:srgbClr val="99C344"/>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21" name="Shape 321"/>
            <p:cNvSpPr txBox="1"/>
            <p:nvPr/>
          </p:nvSpPr>
          <p:spPr>
            <a:xfrm>
              <a:off x="49530" y="2347544"/>
              <a:ext cx="900269" cy="1976772"/>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None/>
              </a:pPr>
              <a:r>
                <a:rPr lang="en-US" sz="1800">
                  <a:solidFill>
                    <a:schemeClr val="lt1"/>
                  </a:solidFill>
                  <a:latin typeface="Overlock"/>
                  <a:ea typeface="Overlock"/>
                  <a:cs typeface="Overlock"/>
                  <a:sym typeface="Overlock"/>
                </a:rPr>
                <a:t>Actions Taken</a:t>
              </a:r>
            </a:p>
          </p:txBody>
        </p:sp>
      </p:grpSp>
      <p:sp>
        <p:nvSpPr>
          <p:cNvPr id="322" name="Shape 322"/>
          <p:cNvSpPr/>
          <p:nvPr/>
        </p:nvSpPr>
        <p:spPr>
          <a:xfrm>
            <a:off x="762000" y="1181100"/>
            <a:ext cx="7353300" cy="3200400"/>
          </a:xfrm>
          <a:prstGeom prst="rect">
            <a:avLst/>
          </a:prstGeom>
          <a:solidFill>
            <a:schemeClr val="lt1"/>
          </a:solidFill>
          <a:ln>
            <a:noFill/>
          </a:ln>
          <a:effectLst>
            <a:outerShdw blurRad="44450" algn="ctr" dir="5400000" dist="27940">
              <a:srgbClr val="000000">
                <a:alpha val="31764"/>
              </a:srgbClr>
            </a:outerShdw>
          </a:effectLst>
        </p:spPr>
        <p:txBody>
          <a:bodyPr anchorCtr="0" anchor="ctr" bIns="45700" lIns="91425" rIns="91425" wrap="square" tIns="45700">
            <a:noAutofit/>
          </a:bodyPr>
          <a:lstStyle/>
          <a:p>
            <a:pPr indent="0" lvl="0" marL="0" marR="0" rtl="0" algn="ctr">
              <a:spcBef>
                <a:spcPts val="0"/>
              </a:spcBef>
              <a:spcAft>
                <a:spcPts val="0"/>
              </a:spcAft>
              <a:buNone/>
            </a:pPr>
            <a:r>
              <a:rPr b="1" lang="en-US" sz="2800">
                <a:solidFill>
                  <a:srgbClr val="E36C09"/>
                </a:solidFill>
                <a:latin typeface="Cambria"/>
                <a:ea typeface="Cambria"/>
                <a:cs typeface="Cambria"/>
                <a:sym typeface="Cambria"/>
              </a:rPr>
              <a:t>Principle 3: Broad legislative mandate and full discretion in  the discharge of SAI functions</a:t>
            </a:r>
          </a:p>
          <a:p>
            <a:pPr indent="0" lvl="0" marL="0" marR="0" rtl="0" algn="ctr">
              <a:spcBef>
                <a:spcPts val="600"/>
              </a:spcBef>
              <a:spcAft>
                <a:spcPts val="0"/>
              </a:spcAft>
              <a:buNone/>
            </a:pPr>
            <a:r>
              <a:rPr b="1" lang="en-US" sz="2800">
                <a:solidFill>
                  <a:srgbClr val="E36C09"/>
                </a:solidFill>
                <a:latin typeface="Cambria"/>
                <a:ea typeface="Cambria"/>
                <a:cs typeface="Cambria"/>
                <a:sym typeface="Cambria"/>
              </a:rPr>
              <a:t>Principle 4: Unrestricted access to information</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2"/>
                                        </p:tgtEl>
                                        <p:attrNameLst>
                                          <p:attrName>style.visibility</p:attrName>
                                        </p:attrNameLst>
                                      </p:cBhvr>
                                      <p:to>
                                        <p:strVal val="visible"/>
                                      </p:to>
                                    </p:set>
                                    <p:animEffect filter="fade" transition="in">
                                      <p:cBhvr>
                                        <p:cTn dur="500"/>
                                        <p:tgtEl>
                                          <p:spTgt spid="3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2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pic>
        <p:nvPicPr>
          <p:cNvPr descr="line 1.jpg" id="328" name="Shape 328"/>
          <p:cNvPicPr preferRelativeResize="0"/>
          <p:nvPr/>
        </p:nvPicPr>
        <p:blipFill rotWithShape="1">
          <a:blip r:embed="rId3">
            <a:alphaModFix/>
          </a:blip>
          <a:srcRect b="0" l="0" r="0" t="0"/>
          <a:stretch/>
        </p:blipFill>
        <p:spPr>
          <a:xfrm>
            <a:off x="-21771" y="842701"/>
            <a:ext cx="9144000" cy="103188"/>
          </a:xfrm>
          <a:prstGeom prst="rect">
            <a:avLst/>
          </a:prstGeom>
          <a:noFill/>
          <a:ln>
            <a:noFill/>
          </a:ln>
        </p:spPr>
      </p:pic>
      <p:pic>
        <p:nvPicPr>
          <p:cNvPr descr="NEW YEAR CARD.gif" id="329" name="Shape 329"/>
          <p:cNvPicPr preferRelativeResize="0"/>
          <p:nvPr/>
        </p:nvPicPr>
        <p:blipFill rotWithShape="1">
          <a:blip r:embed="rId4">
            <a:alphaModFix/>
          </a:blip>
          <a:srcRect b="0" l="0" r="0" t="0"/>
          <a:stretch/>
        </p:blipFill>
        <p:spPr>
          <a:xfrm>
            <a:off x="228600" y="38100"/>
            <a:ext cx="685800" cy="722138"/>
          </a:xfrm>
          <a:prstGeom prst="rect">
            <a:avLst/>
          </a:prstGeom>
          <a:noFill/>
          <a:ln>
            <a:noFill/>
          </a:ln>
        </p:spPr>
      </p:pic>
      <p:sp>
        <p:nvSpPr>
          <p:cNvPr id="330" name="Shape 330"/>
          <p:cNvSpPr/>
          <p:nvPr/>
        </p:nvSpPr>
        <p:spPr>
          <a:xfrm>
            <a:off x="914400" y="208523"/>
            <a:ext cx="8382000"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800">
                <a:solidFill>
                  <a:srgbClr val="244061"/>
                </a:solidFill>
                <a:latin typeface="Calibri"/>
                <a:ea typeface="Calibri"/>
                <a:cs typeface="Calibri"/>
                <a:sym typeface="Calibri"/>
              </a:rPr>
              <a:t>Findings and Actions Taken on principle 5 &amp; 6 </a:t>
            </a:r>
          </a:p>
        </p:txBody>
      </p:sp>
      <p:grpSp>
        <p:nvGrpSpPr>
          <p:cNvPr id="331" name="Shape 331"/>
          <p:cNvGrpSpPr/>
          <p:nvPr/>
        </p:nvGrpSpPr>
        <p:grpSpPr>
          <a:xfrm>
            <a:off x="609600" y="1112631"/>
            <a:ext cx="7848599" cy="4156910"/>
            <a:chOff x="0" y="7732"/>
            <a:chExt cx="7848599" cy="4156910"/>
          </a:xfrm>
        </p:grpSpPr>
        <p:sp>
          <p:nvSpPr>
            <p:cNvPr id="332" name="Shape 332"/>
            <p:cNvSpPr/>
            <p:nvPr/>
          </p:nvSpPr>
          <p:spPr>
            <a:xfrm>
              <a:off x="11367" y="7732"/>
              <a:ext cx="3636875" cy="606182"/>
            </a:xfrm>
            <a:prstGeom prst="rect">
              <a:avLst/>
            </a:prstGeom>
            <a:gradFill>
              <a:gsLst>
                <a:gs pos="0">
                  <a:srgbClr val="5D427D"/>
                </a:gs>
                <a:gs pos="80000">
                  <a:srgbClr val="7A57A5"/>
                </a:gs>
                <a:gs pos="100000">
                  <a:srgbClr val="7A56A7"/>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33" name="Shape 333"/>
            <p:cNvSpPr txBox="1"/>
            <p:nvPr/>
          </p:nvSpPr>
          <p:spPr>
            <a:xfrm>
              <a:off x="11367" y="7732"/>
              <a:ext cx="3636875" cy="606182"/>
            </a:xfrm>
            <a:prstGeom prst="rect">
              <a:avLst/>
            </a:prstGeom>
            <a:noFill/>
            <a:ln>
              <a:noFill/>
            </a:ln>
          </p:spPr>
          <p:txBody>
            <a:bodyPr anchorCtr="0" anchor="ctr" bIns="113775" lIns="199125" rIns="199125" wrap="square" tIns="113775">
              <a:noAutofit/>
            </a:bodyPr>
            <a:lstStyle/>
            <a:p>
              <a:pPr indent="0" lvl="0" marL="0" marR="0" rtl="0" algn="ctr">
                <a:lnSpc>
                  <a:spcPct val="90000"/>
                </a:lnSpc>
                <a:spcBef>
                  <a:spcPts val="0"/>
                </a:spcBef>
                <a:spcAft>
                  <a:spcPts val="0"/>
                </a:spcAft>
                <a:buNone/>
              </a:pPr>
              <a:r>
                <a:rPr lang="en-US" sz="2800">
                  <a:solidFill>
                    <a:schemeClr val="lt1"/>
                  </a:solidFill>
                  <a:latin typeface="Overlock"/>
                  <a:ea typeface="Overlock"/>
                  <a:cs typeface="Overlock"/>
                  <a:sym typeface="Overlock"/>
                </a:rPr>
                <a:t>Findings</a:t>
              </a:r>
            </a:p>
          </p:txBody>
        </p:sp>
        <p:sp>
          <p:nvSpPr>
            <p:cNvPr id="334" name="Shape 334"/>
            <p:cNvSpPr/>
            <p:nvPr/>
          </p:nvSpPr>
          <p:spPr>
            <a:xfrm>
              <a:off x="0" y="544540"/>
              <a:ext cx="3656223" cy="3620102"/>
            </a:xfrm>
            <a:prstGeom prst="rect">
              <a:avLst/>
            </a:prstGeom>
            <a:solidFill>
              <a:srgbClr val="D7D1DF">
                <a:alpha val="89803"/>
              </a:srgbClr>
            </a:solidFill>
            <a:ln cap="flat" cmpd="sng" w="9525">
              <a:solidFill>
                <a:srgbClr val="D7D1DF">
                  <a:alpha val="89803"/>
                </a:srgbClr>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35" name="Shape 335"/>
            <p:cNvSpPr txBox="1"/>
            <p:nvPr/>
          </p:nvSpPr>
          <p:spPr>
            <a:xfrm>
              <a:off x="0" y="544540"/>
              <a:ext cx="3656223" cy="3620102"/>
            </a:xfrm>
            <a:prstGeom prst="rect">
              <a:avLst/>
            </a:prstGeom>
            <a:noFill/>
            <a:ln>
              <a:noFill/>
            </a:ln>
          </p:spPr>
          <p:txBody>
            <a:bodyPr anchorCtr="0" anchor="t" bIns="144000" lIns="96000" rIns="128000" wrap="square" tIns="96000">
              <a:noAutofit/>
            </a:bodyPr>
            <a:lstStyle/>
            <a:p>
              <a:pPr indent="-171450" lvl="1" marL="171450" marR="0" rtl="0" algn="just">
                <a:lnSpc>
                  <a:spcPct val="90000"/>
                </a:lnSpc>
                <a:spcBef>
                  <a:spcPts val="0"/>
                </a:spcBef>
                <a:spcAft>
                  <a:spcPts val="0"/>
                </a:spcAft>
                <a:buClr>
                  <a:srgbClr val="5F497A"/>
                </a:buClr>
                <a:buSzPts val="1800"/>
                <a:buFont typeface="Overlock"/>
                <a:buChar char="•"/>
              </a:pPr>
              <a:r>
                <a:rPr b="0" i="0" lang="en-US" sz="1800" u="none" cap="none" strike="noStrike">
                  <a:solidFill>
                    <a:srgbClr val="5F497A"/>
                  </a:solidFill>
                  <a:latin typeface="Overlock"/>
                  <a:ea typeface="Overlock"/>
                  <a:cs typeface="Overlock"/>
                  <a:sym typeface="Overlock"/>
                </a:rPr>
                <a:t>The peer review team considers the legal framework for publishing the AAR and the RAA’s practice of publishing to be in line with ISSAI 10. </a:t>
              </a:r>
              <a:r>
                <a:rPr b="1" i="0" lang="en-US" sz="1800" u="none" cap="none" strike="noStrike">
                  <a:solidFill>
                    <a:srgbClr val="5F497A"/>
                  </a:solidFill>
                  <a:latin typeface="Overlock"/>
                  <a:ea typeface="Overlock"/>
                  <a:cs typeface="Overlock"/>
                  <a:sym typeface="Overlock"/>
                </a:rPr>
                <a:t>	</a:t>
              </a:r>
            </a:p>
            <a:p>
              <a:pPr indent="-171450" lvl="1" marL="171450" marR="0" rtl="0" algn="just">
                <a:lnSpc>
                  <a:spcPct val="90000"/>
                </a:lnSpc>
                <a:spcBef>
                  <a:spcPts val="270"/>
                </a:spcBef>
                <a:spcAft>
                  <a:spcPts val="0"/>
                </a:spcAft>
                <a:buClr>
                  <a:schemeClr val="dk1"/>
                </a:buClr>
                <a:buSzPts val="1800"/>
                <a:buFont typeface="Calibri"/>
                <a:buNone/>
              </a:pPr>
              <a:r>
                <a:t/>
              </a:r>
              <a:endParaRPr b="0" i="0" sz="1800" u="none" cap="none" strike="noStrike">
                <a:solidFill>
                  <a:srgbClr val="5F497A"/>
                </a:solidFill>
                <a:latin typeface="Overlock"/>
                <a:ea typeface="Overlock"/>
                <a:cs typeface="Overlock"/>
                <a:sym typeface="Overlock"/>
              </a:endParaRPr>
            </a:p>
            <a:p>
              <a:pPr indent="-171450" lvl="1" marL="171450" marR="0" rtl="0" algn="just">
                <a:lnSpc>
                  <a:spcPct val="90000"/>
                </a:lnSpc>
                <a:spcBef>
                  <a:spcPts val="270"/>
                </a:spcBef>
                <a:spcAft>
                  <a:spcPts val="0"/>
                </a:spcAft>
                <a:buClr>
                  <a:srgbClr val="5F497A"/>
                </a:buClr>
                <a:buSzPts val="1800"/>
                <a:buFont typeface="Overlock"/>
                <a:buChar char="•"/>
              </a:pPr>
              <a:r>
                <a:rPr b="0" i="0" lang="en-US" sz="1800" u="none" cap="none" strike="noStrike">
                  <a:solidFill>
                    <a:srgbClr val="5F497A"/>
                  </a:solidFill>
                  <a:latin typeface="Overlock"/>
                  <a:ea typeface="Overlock"/>
                  <a:cs typeface="Overlock"/>
                  <a:sym typeface="Overlock"/>
                </a:rPr>
                <a:t>The RAA should make use of Awareness Program to publish all individual reports and performance audit reports accessible to the general public via the RAA website or any other publicly available medium.</a:t>
              </a:r>
            </a:p>
          </p:txBody>
        </p:sp>
        <p:sp>
          <p:nvSpPr>
            <p:cNvPr id="336" name="Shape 336"/>
            <p:cNvSpPr/>
            <p:nvPr/>
          </p:nvSpPr>
          <p:spPr>
            <a:xfrm>
              <a:off x="4190992" y="29558"/>
              <a:ext cx="3636875" cy="606182"/>
            </a:xfrm>
            <a:prstGeom prst="rect">
              <a:avLst/>
            </a:prstGeom>
            <a:gradFill>
              <a:gsLst>
                <a:gs pos="0">
                  <a:srgbClr val="28839E"/>
                </a:gs>
                <a:gs pos="80000">
                  <a:srgbClr val="35ACCF"/>
                </a:gs>
                <a:gs pos="100000">
                  <a:srgbClr val="31AFD4"/>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37" name="Shape 337"/>
            <p:cNvSpPr txBox="1"/>
            <p:nvPr/>
          </p:nvSpPr>
          <p:spPr>
            <a:xfrm>
              <a:off x="4190992" y="29558"/>
              <a:ext cx="3636875" cy="606182"/>
            </a:xfrm>
            <a:prstGeom prst="rect">
              <a:avLst/>
            </a:prstGeom>
            <a:noFill/>
            <a:ln>
              <a:noFill/>
            </a:ln>
          </p:spPr>
          <p:txBody>
            <a:bodyPr anchorCtr="0" anchor="ctr" bIns="113775" lIns="199125" rIns="199125" wrap="square" tIns="113775">
              <a:noAutofit/>
            </a:bodyPr>
            <a:lstStyle/>
            <a:p>
              <a:pPr indent="0" lvl="0" marL="0" marR="0" rtl="0" algn="ctr">
                <a:lnSpc>
                  <a:spcPct val="90000"/>
                </a:lnSpc>
                <a:spcBef>
                  <a:spcPts val="0"/>
                </a:spcBef>
                <a:spcAft>
                  <a:spcPts val="0"/>
                </a:spcAft>
                <a:buNone/>
              </a:pPr>
              <a:r>
                <a:rPr lang="en-US" sz="2800">
                  <a:solidFill>
                    <a:schemeClr val="lt1"/>
                  </a:solidFill>
                  <a:latin typeface="Overlock"/>
                  <a:ea typeface="Overlock"/>
                  <a:cs typeface="Overlock"/>
                  <a:sym typeface="Overlock"/>
                </a:rPr>
                <a:t>Actions Taken</a:t>
              </a:r>
            </a:p>
          </p:txBody>
        </p:sp>
        <p:sp>
          <p:nvSpPr>
            <p:cNvPr id="338" name="Shape 338"/>
            <p:cNvSpPr/>
            <p:nvPr/>
          </p:nvSpPr>
          <p:spPr>
            <a:xfrm>
              <a:off x="4168845" y="599037"/>
              <a:ext cx="3679754" cy="3565605"/>
            </a:xfrm>
            <a:prstGeom prst="rect">
              <a:avLst/>
            </a:prstGeom>
            <a:solidFill>
              <a:srgbClr val="CCE0E9">
                <a:alpha val="89803"/>
              </a:srgbClr>
            </a:solidFill>
            <a:ln cap="flat" cmpd="sng" w="9525">
              <a:solidFill>
                <a:srgbClr val="CCE0E9">
                  <a:alpha val="89803"/>
                </a:srgbClr>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39" name="Shape 339"/>
            <p:cNvSpPr txBox="1"/>
            <p:nvPr/>
          </p:nvSpPr>
          <p:spPr>
            <a:xfrm>
              <a:off x="4168845" y="599037"/>
              <a:ext cx="3679754" cy="3565605"/>
            </a:xfrm>
            <a:prstGeom prst="rect">
              <a:avLst/>
            </a:prstGeom>
            <a:noFill/>
            <a:ln>
              <a:noFill/>
            </a:ln>
          </p:spPr>
          <p:txBody>
            <a:bodyPr anchorCtr="0" anchor="t" bIns="144000" lIns="96000" rIns="128000" wrap="square" tIns="96000">
              <a:noAutofit/>
            </a:bodyPr>
            <a:lstStyle/>
            <a:p>
              <a:pPr indent="-171450" lvl="1" marL="171450" marR="0" rtl="0" algn="l">
                <a:lnSpc>
                  <a:spcPct val="90000"/>
                </a:lnSpc>
                <a:spcBef>
                  <a:spcPts val="0"/>
                </a:spcBef>
                <a:spcAft>
                  <a:spcPts val="0"/>
                </a:spcAft>
                <a:buClr>
                  <a:srgbClr val="31859B"/>
                </a:buClr>
                <a:buSzPts val="1800"/>
                <a:buFont typeface="Overlock"/>
                <a:buChar char="•"/>
              </a:pPr>
              <a:r>
                <a:rPr b="0" i="0" lang="en-US" sz="1800" u="none" cap="none" strike="noStrike">
                  <a:solidFill>
                    <a:srgbClr val="31859B"/>
                  </a:solidFill>
                  <a:latin typeface="Overlock"/>
                  <a:ea typeface="Overlock"/>
                  <a:cs typeface="Overlock"/>
                  <a:sym typeface="Overlock"/>
                </a:rPr>
                <a:t>RAA’s Policy on Media Communication </a:t>
              </a:r>
            </a:p>
            <a:p>
              <a:pPr indent="-171450" lvl="1" marL="171450" marR="0" rtl="0" algn="l">
                <a:lnSpc>
                  <a:spcPct val="90000"/>
                </a:lnSpc>
                <a:spcBef>
                  <a:spcPts val="270"/>
                </a:spcBef>
                <a:spcAft>
                  <a:spcPts val="0"/>
                </a:spcAft>
                <a:buClr>
                  <a:schemeClr val="dk1"/>
                </a:buClr>
                <a:buSzPts val="1800"/>
                <a:buFont typeface="Calibri"/>
                <a:buNone/>
              </a:pPr>
              <a:r>
                <a:t/>
              </a:r>
              <a:endParaRPr b="0" i="0" sz="1800" u="none" cap="none" strike="noStrike">
                <a:solidFill>
                  <a:srgbClr val="31859B"/>
                </a:solidFill>
                <a:latin typeface="Overlock"/>
                <a:ea typeface="Overlock"/>
                <a:cs typeface="Overlock"/>
                <a:sym typeface="Overlock"/>
              </a:endParaRPr>
            </a:p>
            <a:p>
              <a:pPr indent="-171450" lvl="1" marL="171450" marR="0" rtl="0" algn="l">
                <a:lnSpc>
                  <a:spcPct val="90000"/>
                </a:lnSpc>
                <a:spcBef>
                  <a:spcPts val="270"/>
                </a:spcBef>
                <a:spcAft>
                  <a:spcPts val="0"/>
                </a:spcAft>
                <a:buClr>
                  <a:srgbClr val="31859B"/>
                </a:buClr>
                <a:buSzPts val="1800"/>
                <a:buFont typeface="Overlock"/>
                <a:buChar char="•"/>
              </a:pPr>
              <a:r>
                <a:rPr b="0" i="0" lang="en-US" sz="1800" u="none" cap="none" strike="noStrike">
                  <a:solidFill>
                    <a:srgbClr val="31859B"/>
                  </a:solidFill>
                  <a:latin typeface="Overlock"/>
                  <a:ea typeface="Overlock"/>
                  <a:cs typeface="Overlock"/>
                  <a:sym typeface="Overlock"/>
                </a:rPr>
                <a:t>Audit Advocacy and Awareness Program</a:t>
              </a:r>
            </a:p>
            <a:p>
              <a:pPr indent="-171450" lvl="1" marL="171450" marR="0" rtl="0" algn="l">
                <a:lnSpc>
                  <a:spcPct val="90000"/>
                </a:lnSpc>
                <a:spcBef>
                  <a:spcPts val="270"/>
                </a:spcBef>
                <a:spcAft>
                  <a:spcPts val="0"/>
                </a:spcAft>
                <a:buClr>
                  <a:schemeClr val="dk1"/>
                </a:buClr>
                <a:buSzPts val="1800"/>
                <a:buFont typeface="Calibri"/>
                <a:buNone/>
              </a:pPr>
              <a:r>
                <a:t/>
              </a:r>
              <a:endParaRPr b="0" i="0" sz="1800" u="none" cap="none" strike="noStrike">
                <a:solidFill>
                  <a:srgbClr val="31859B"/>
                </a:solidFill>
                <a:latin typeface="Overlock"/>
                <a:ea typeface="Overlock"/>
                <a:cs typeface="Overlock"/>
                <a:sym typeface="Overlock"/>
              </a:endParaRPr>
            </a:p>
            <a:p>
              <a:pPr indent="-171450" lvl="1" marL="171450" marR="0" rtl="0" algn="l">
                <a:lnSpc>
                  <a:spcPct val="90000"/>
                </a:lnSpc>
                <a:spcBef>
                  <a:spcPts val="270"/>
                </a:spcBef>
                <a:spcAft>
                  <a:spcPts val="0"/>
                </a:spcAft>
                <a:buClr>
                  <a:srgbClr val="31859B"/>
                </a:buClr>
                <a:buSzPts val="1800"/>
                <a:buFont typeface="Overlock"/>
                <a:buChar char="•"/>
              </a:pPr>
              <a:r>
                <a:rPr b="0" i="0" lang="en-US" sz="1800" u="none" cap="none" strike="noStrike">
                  <a:solidFill>
                    <a:srgbClr val="31859B"/>
                  </a:solidFill>
                  <a:latin typeface="Overlock"/>
                  <a:ea typeface="Overlock"/>
                  <a:cs typeface="Overlock"/>
                  <a:sym typeface="Overlock"/>
                </a:rPr>
                <a:t>Press Conferences conducted with media houses on the day when the audit reports are tabled. </a:t>
              </a:r>
            </a:p>
          </p:txBody>
        </p:sp>
      </p:grpSp>
      <p:sp>
        <p:nvSpPr>
          <p:cNvPr id="340" name="Shape 340"/>
          <p:cNvSpPr/>
          <p:nvPr/>
        </p:nvSpPr>
        <p:spPr>
          <a:xfrm>
            <a:off x="873579" y="1181100"/>
            <a:ext cx="7353300" cy="3200400"/>
          </a:xfrm>
          <a:prstGeom prst="rect">
            <a:avLst/>
          </a:prstGeom>
          <a:solidFill>
            <a:schemeClr val="lt1"/>
          </a:solidFill>
          <a:ln>
            <a:noFill/>
          </a:ln>
          <a:effectLst>
            <a:outerShdw blurRad="44450" algn="ctr" dir="5400000" dist="27940">
              <a:srgbClr val="000000">
                <a:alpha val="31764"/>
              </a:srgbClr>
            </a:outerShdw>
          </a:effectLst>
        </p:spPr>
        <p:txBody>
          <a:bodyPr anchorCtr="0" anchor="ctr" bIns="45700" lIns="91425" rIns="91425" wrap="square" tIns="45700">
            <a:noAutofit/>
          </a:bodyPr>
          <a:lstStyle/>
          <a:p>
            <a:pPr indent="0" lvl="0" marL="0" marR="0" rtl="0" algn="ctr">
              <a:spcBef>
                <a:spcPts val="0"/>
              </a:spcBef>
              <a:spcAft>
                <a:spcPts val="0"/>
              </a:spcAft>
              <a:buNone/>
            </a:pPr>
            <a:r>
              <a:rPr b="1" lang="en-US" sz="2800">
                <a:solidFill>
                  <a:srgbClr val="E36C09"/>
                </a:solidFill>
                <a:latin typeface="Cambria"/>
                <a:ea typeface="Cambria"/>
                <a:cs typeface="Cambria"/>
                <a:sym typeface="Cambria"/>
              </a:rPr>
              <a:t>Principle 5: Right and obligation to report on audit results</a:t>
            </a:r>
          </a:p>
          <a:p>
            <a:pPr indent="0" lvl="0" marL="0" marR="0" rtl="0" algn="ctr">
              <a:spcBef>
                <a:spcPts val="600"/>
              </a:spcBef>
              <a:spcAft>
                <a:spcPts val="0"/>
              </a:spcAft>
              <a:buNone/>
            </a:pPr>
            <a:r>
              <a:t/>
            </a:r>
            <a:endParaRPr b="1" sz="2800">
              <a:solidFill>
                <a:srgbClr val="E36C09"/>
              </a:solidFill>
              <a:latin typeface="Cambria"/>
              <a:ea typeface="Cambria"/>
              <a:cs typeface="Cambria"/>
              <a:sym typeface="Cambria"/>
            </a:endParaRPr>
          </a:p>
          <a:p>
            <a:pPr indent="0" lvl="0" marL="0" marR="0" rtl="0" algn="ctr">
              <a:spcBef>
                <a:spcPts val="600"/>
              </a:spcBef>
              <a:spcAft>
                <a:spcPts val="0"/>
              </a:spcAft>
              <a:buNone/>
            </a:pPr>
            <a:r>
              <a:rPr b="1" lang="en-US" sz="2800">
                <a:solidFill>
                  <a:srgbClr val="E36C09"/>
                </a:solidFill>
                <a:latin typeface="Cambria"/>
                <a:ea typeface="Cambria"/>
                <a:cs typeface="Cambria"/>
                <a:sym typeface="Cambria"/>
              </a:rPr>
              <a:t>Principle 6: Freedom to decide the content and timing of audit reports</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0"/>
                                        </p:tgtEl>
                                        <p:attrNameLst>
                                          <p:attrName>style.visibility</p:attrName>
                                        </p:attrNameLst>
                                      </p:cBhvr>
                                      <p:to>
                                        <p:strVal val="visible"/>
                                      </p:to>
                                    </p:set>
                                    <p:animEffect filter="fade" transition="in">
                                      <p:cBhvr>
                                        <p:cTn dur="500"/>
                                        <p:tgtEl>
                                          <p:spTgt spid="3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4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pic>
        <p:nvPicPr>
          <p:cNvPr descr="line 1.jpg" id="346" name="Shape 346"/>
          <p:cNvPicPr preferRelativeResize="0"/>
          <p:nvPr/>
        </p:nvPicPr>
        <p:blipFill rotWithShape="1">
          <a:blip r:embed="rId3">
            <a:alphaModFix/>
          </a:blip>
          <a:srcRect b="0" l="0" r="0" t="0"/>
          <a:stretch/>
        </p:blipFill>
        <p:spPr>
          <a:xfrm>
            <a:off x="0" y="849312"/>
            <a:ext cx="9144000" cy="103188"/>
          </a:xfrm>
          <a:prstGeom prst="rect">
            <a:avLst/>
          </a:prstGeom>
          <a:noFill/>
          <a:ln>
            <a:noFill/>
          </a:ln>
        </p:spPr>
      </p:pic>
      <p:pic>
        <p:nvPicPr>
          <p:cNvPr descr="NEW YEAR CARD.gif" id="347" name="Shape 347"/>
          <p:cNvPicPr preferRelativeResize="0"/>
          <p:nvPr/>
        </p:nvPicPr>
        <p:blipFill rotWithShape="1">
          <a:blip r:embed="rId4">
            <a:alphaModFix/>
          </a:blip>
          <a:srcRect b="0" l="0" r="0" t="0"/>
          <a:stretch/>
        </p:blipFill>
        <p:spPr>
          <a:xfrm>
            <a:off x="76202" y="38100"/>
            <a:ext cx="838198" cy="722138"/>
          </a:xfrm>
          <a:prstGeom prst="rect">
            <a:avLst/>
          </a:prstGeom>
          <a:noFill/>
          <a:ln>
            <a:noFill/>
          </a:ln>
        </p:spPr>
      </p:pic>
      <p:sp>
        <p:nvSpPr>
          <p:cNvPr id="348" name="Shape 348"/>
          <p:cNvSpPr/>
          <p:nvPr/>
        </p:nvSpPr>
        <p:spPr>
          <a:xfrm>
            <a:off x="1066800" y="139125"/>
            <a:ext cx="7848600"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800">
                <a:solidFill>
                  <a:srgbClr val="244061"/>
                </a:solidFill>
                <a:latin typeface="Calibri"/>
                <a:ea typeface="Calibri"/>
                <a:cs typeface="Calibri"/>
                <a:sym typeface="Calibri"/>
              </a:rPr>
              <a:t>Findings and Actions Taken on principle 7 </a:t>
            </a:r>
          </a:p>
        </p:txBody>
      </p:sp>
      <p:grpSp>
        <p:nvGrpSpPr>
          <p:cNvPr id="349" name="Shape 349"/>
          <p:cNvGrpSpPr/>
          <p:nvPr/>
        </p:nvGrpSpPr>
        <p:grpSpPr>
          <a:xfrm>
            <a:off x="533393" y="1257300"/>
            <a:ext cx="8530097" cy="4165600"/>
            <a:chOff x="76193" y="0"/>
            <a:chExt cx="8530097" cy="4165600"/>
          </a:xfrm>
        </p:grpSpPr>
        <p:sp>
          <p:nvSpPr>
            <p:cNvPr id="350" name="Shape 350"/>
            <p:cNvSpPr/>
            <p:nvPr/>
          </p:nvSpPr>
          <p:spPr>
            <a:xfrm>
              <a:off x="76193" y="0"/>
              <a:ext cx="4145533" cy="4165600"/>
            </a:xfrm>
            <a:prstGeom prst="roundRect">
              <a:avLst>
                <a:gd fmla="val 10000" name="adj"/>
              </a:avLst>
            </a:prstGeom>
            <a:gradFill>
              <a:gsLst>
                <a:gs pos="0">
                  <a:srgbClr val="AC9595"/>
                </a:gs>
                <a:gs pos="80000">
                  <a:srgbClr val="E2C4C4"/>
                </a:gs>
                <a:gs pos="100000">
                  <a:srgbClr val="E4C4C4"/>
                </a:gs>
              </a:gsLst>
              <a:lin ang="16200000" scaled="0"/>
            </a:gradFill>
            <a:ln>
              <a:noFill/>
            </a:ln>
          </p:spPr>
          <p:txBody>
            <a:bodyPr anchorCtr="0" anchor="ctr" bIns="91425" lIns="91425" rIns="91425" wrap="square" tIns="91425">
              <a:noAutofit/>
            </a:bodyPr>
            <a:lstStyle/>
            <a:p>
              <a:pPr indent="0" lvl="0" marL="0">
                <a:spcBef>
                  <a:spcPts val="0"/>
                </a:spcBef>
                <a:buNone/>
              </a:pPr>
              <a:r>
                <a:t/>
              </a:r>
              <a:endParaRPr/>
            </a:p>
          </p:txBody>
        </p:sp>
        <p:sp>
          <p:nvSpPr>
            <p:cNvPr id="351" name="Shape 351"/>
            <p:cNvSpPr txBox="1"/>
            <p:nvPr/>
          </p:nvSpPr>
          <p:spPr>
            <a:xfrm>
              <a:off x="76193" y="0"/>
              <a:ext cx="4145533" cy="1249680"/>
            </a:xfrm>
            <a:prstGeom prst="rect">
              <a:avLst/>
            </a:prstGeom>
            <a:noFill/>
            <a:ln>
              <a:noFill/>
            </a:ln>
          </p:spPr>
          <p:txBody>
            <a:bodyPr anchorCtr="0" anchor="ctr" bIns="152400" lIns="152400" rIns="152400" wrap="square" tIns="152400">
              <a:noAutofit/>
            </a:bodyPr>
            <a:lstStyle/>
            <a:p>
              <a:pPr indent="0" lvl="0" marL="0" marR="0" rtl="0" algn="ctr">
                <a:lnSpc>
                  <a:spcPct val="90000"/>
                </a:lnSpc>
                <a:spcBef>
                  <a:spcPts val="0"/>
                </a:spcBef>
                <a:spcAft>
                  <a:spcPts val="0"/>
                </a:spcAft>
                <a:buNone/>
              </a:pPr>
              <a:r>
                <a:rPr lang="en-US" sz="4000">
                  <a:solidFill>
                    <a:srgbClr val="17365D"/>
                  </a:solidFill>
                  <a:latin typeface="Overlock"/>
                  <a:ea typeface="Overlock"/>
                  <a:cs typeface="Overlock"/>
                  <a:sym typeface="Overlock"/>
                </a:rPr>
                <a:t>Findings</a:t>
              </a:r>
              <a:r>
                <a:rPr lang="en-US" sz="2400">
                  <a:solidFill>
                    <a:schemeClr val="dk1"/>
                  </a:solidFill>
                  <a:latin typeface="Overlock"/>
                  <a:ea typeface="Overlock"/>
                  <a:cs typeface="Overlock"/>
                  <a:sym typeface="Overlock"/>
                </a:rPr>
                <a:t>	</a:t>
              </a:r>
            </a:p>
          </p:txBody>
        </p:sp>
        <p:sp>
          <p:nvSpPr>
            <p:cNvPr id="352" name="Shape 352"/>
            <p:cNvSpPr/>
            <p:nvPr/>
          </p:nvSpPr>
          <p:spPr>
            <a:xfrm>
              <a:off x="187243" y="988724"/>
              <a:ext cx="3851365" cy="1052053"/>
            </a:xfrm>
            <a:prstGeom prst="roundRect">
              <a:avLst>
                <a:gd fmla="val 10000" name="adj"/>
              </a:avLst>
            </a:prstGeom>
            <a:gradFill>
              <a:gsLst>
                <a:gs pos="0">
                  <a:srgbClr val="982D2B"/>
                </a:gs>
                <a:gs pos="80000">
                  <a:srgbClr val="C83D39"/>
                </a:gs>
                <a:gs pos="100000">
                  <a:srgbClr val="CC3A36"/>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53" name="Shape 353"/>
            <p:cNvSpPr txBox="1"/>
            <p:nvPr/>
          </p:nvSpPr>
          <p:spPr>
            <a:xfrm>
              <a:off x="218057" y="1019538"/>
              <a:ext cx="3789737" cy="990425"/>
            </a:xfrm>
            <a:prstGeom prst="rect">
              <a:avLst/>
            </a:prstGeom>
            <a:noFill/>
            <a:ln>
              <a:noFill/>
            </a:ln>
          </p:spPr>
          <p:txBody>
            <a:bodyPr anchorCtr="0" anchor="ctr" bIns="34275" lIns="45700" rIns="45700" wrap="square" tIns="34275">
              <a:noAutofit/>
            </a:bodyPr>
            <a:lstStyle/>
            <a:p>
              <a:pPr indent="0" lvl="0" marL="0" marR="0" rtl="0" algn="ctr">
                <a:lnSpc>
                  <a:spcPct val="90000"/>
                </a:lnSpc>
                <a:spcBef>
                  <a:spcPts val="0"/>
                </a:spcBef>
                <a:spcAft>
                  <a:spcPts val="0"/>
                </a:spcAft>
                <a:buNone/>
              </a:pPr>
              <a:r>
                <a:rPr lang="en-US" sz="1800">
                  <a:solidFill>
                    <a:schemeClr val="lt1"/>
                  </a:solidFill>
                  <a:latin typeface="Overlock"/>
                  <a:ea typeface="Overlock"/>
                  <a:cs typeface="Overlock"/>
                  <a:sym typeface="Overlock"/>
                </a:rPr>
                <a:t>Follow-up mainly performed as a desk-review (enquiry procedure) to update audit reports, and not carried out as separate individual audits.</a:t>
              </a:r>
            </a:p>
          </p:txBody>
        </p:sp>
        <p:sp>
          <p:nvSpPr>
            <p:cNvPr id="354" name="Shape 354"/>
            <p:cNvSpPr/>
            <p:nvPr/>
          </p:nvSpPr>
          <p:spPr>
            <a:xfrm>
              <a:off x="152387" y="2133939"/>
              <a:ext cx="3849309" cy="954855"/>
            </a:xfrm>
            <a:prstGeom prst="roundRect">
              <a:avLst>
                <a:gd fmla="val 10000" name="adj"/>
              </a:avLst>
            </a:prstGeom>
            <a:gradFill>
              <a:gsLst>
                <a:gs pos="0">
                  <a:srgbClr val="974A2D"/>
                </a:gs>
                <a:gs pos="80000">
                  <a:srgbClr val="C5613C"/>
                </a:gs>
                <a:gs pos="100000">
                  <a:srgbClr val="C96039"/>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55" name="Shape 355"/>
            <p:cNvSpPr txBox="1"/>
            <p:nvPr/>
          </p:nvSpPr>
          <p:spPr>
            <a:xfrm>
              <a:off x="180354" y="2161906"/>
              <a:ext cx="3793375" cy="898921"/>
            </a:xfrm>
            <a:prstGeom prst="rect">
              <a:avLst/>
            </a:prstGeom>
            <a:noFill/>
            <a:ln>
              <a:noFill/>
            </a:ln>
          </p:spPr>
          <p:txBody>
            <a:bodyPr anchorCtr="0" anchor="ctr" bIns="30475" lIns="40625" rIns="40625" wrap="square" tIns="30475">
              <a:noAutofit/>
            </a:bodyPr>
            <a:lstStyle/>
            <a:p>
              <a:pPr indent="0" lvl="0" marL="0" marR="0" rtl="0" algn="ctr">
                <a:lnSpc>
                  <a:spcPct val="90000"/>
                </a:lnSpc>
                <a:spcBef>
                  <a:spcPts val="0"/>
                </a:spcBef>
                <a:spcAft>
                  <a:spcPts val="0"/>
                </a:spcAft>
                <a:buNone/>
              </a:pPr>
              <a:r>
                <a:rPr lang="en-US" sz="1600">
                  <a:solidFill>
                    <a:schemeClr val="lt1"/>
                  </a:solidFill>
                  <a:latin typeface="Overlock"/>
                  <a:ea typeface="Overlock"/>
                  <a:cs typeface="Overlock"/>
                  <a:sym typeface="Overlock"/>
                </a:rPr>
                <a:t>Implementation of parliamentary recommendations and directives based on the audit reports not systematically monitored by the RAA.</a:t>
              </a:r>
            </a:p>
          </p:txBody>
        </p:sp>
        <p:sp>
          <p:nvSpPr>
            <p:cNvPr id="356" name="Shape 356"/>
            <p:cNvSpPr/>
            <p:nvPr/>
          </p:nvSpPr>
          <p:spPr>
            <a:xfrm>
              <a:off x="191753" y="3295614"/>
              <a:ext cx="3770644" cy="660868"/>
            </a:xfrm>
            <a:prstGeom prst="roundRect">
              <a:avLst>
                <a:gd fmla="val 10000" name="adj"/>
              </a:avLst>
            </a:prstGeom>
            <a:gradFill>
              <a:gsLst>
                <a:gs pos="0">
                  <a:srgbClr val="95672F"/>
                </a:gs>
                <a:gs pos="80000">
                  <a:srgbClr val="C4873E"/>
                </a:gs>
                <a:gs pos="100000">
                  <a:srgbClr val="C8883B"/>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57" name="Shape 357"/>
            <p:cNvSpPr txBox="1"/>
            <p:nvPr/>
          </p:nvSpPr>
          <p:spPr>
            <a:xfrm>
              <a:off x="211109" y="3314970"/>
              <a:ext cx="3731932" cy="622156"/>
            </a:xfrm>
            <a:prstGeom prst="rect">
              <a:avLst/>
            </a:prstGeom>
            <a:noFill/>
            <a:ln>
              <a:noFill/>
            </a:ln>
          </p:spPr>
          <p:txBody>
            <a:bodyPr anchorCtr="0" anchor="ctr" bIns="34275" lIns="45700" rIns="45700" wrap="square" tIns="34275">
              <a:noAutofit/>
            </a:bodyPr>
            <a:lstStyle/>
            <a:p>
              <a:pPr indent="0" lvl="0" marL="0" marR="0" rtl="0" algn="ctr">
                <a:lnSpc>
                  <a:spcPct val="90000"/>
                </a:lnSpc>
                <a:spcBef>
                  <a:spcPts val="0"/>
                </a:spcBef>
                <a:spcAft>
                  <a:spcPts val="0"/>
                </a:spcAft>
                <a:buNone/>
              </a:pPr>
              <a:r>
                <a:rPr lang="en-US" sz="1800">
                  <a:solidFill>
                    <a:schemeClr val="lt1"/>
                  </a:solidFill>
                  <a:latin typeface="Overlock"/>
                  <a:ea typeface="Overlock"/>
                  <a:cs typeface="Overlock"/>
                  <a:sym typeface="Overlock"/>
                </a:rPr>
                <a:t>RAA did not follow-up on resolutions adopted by Parliament. </a:t>
              </a:r>
            </a:p>
          </p:txBody>
        </p:sp>
        <p:sp>
          <p:nvSpPr>
            <p:cNvPr id="358" name="Shape 358"/>
            <p:cNvSpPr/>
            <p:nvPr/>
          </p:nvSpPr>
          <p:spPr>
            <a:xfrm>
              <a:off x="4460757" y="0"/>
              <a:ext cx="4145533" cy="4165600"/>
            </a:xfrm>
            <a:prstGeom prst="roundRect">
              <a:avLst>
                <a:gd fmla="val 10000" name="adj"/>
              </a:avLst>
            </a:prstGeom>
            <a:gradFill>
              <a:gsLst>
                <a:gs pos="0">
                  <a:srgbClr val="AC9595"/>
                </a:gs>
                <a:gs pos="80000">
                  <a:srgbClr val="E2C4C4"/>
                </a:gs>
                <a:gs pos="100000">
                  <a:srgbClr val="E4C4C4"/>
                </a:gs>
              </a:gsLst>
              <a:lin ang="16200000" scaled="0"/>
            </a:gradFill>
            <a:ln>
              <a:noFill/>
            </a:ln>
          </p:spPr>
          <p:txBody>
            <a:bodyPr anchorCtr="0" anchor="ctr" bIns="91425" lIns="91425" rIns="91425" wrap="square" tIns="91425">
              <a:noAutofit/>
            </a:bodyPr>
            <a:lstStyle/>
            <a:p>
              <a:pPr indent="0" lvl="0" marL="0">
                <a:spcBef>
                  <a:spcPts val="0"/>
                </a:spcBef>
                <a:buNone/>
              </a:pPr>
              <a:r>
                <a:t/>
              </a:r>
              <a:endParaRPr/>
            </a:p>
          </p:txBody>
        </p:sp>
        <p:sp>
          <p:nvSpPr>
            <p:cNvPr id="359" name="Shape 359"/>
            <p:cNvSpPr txBox="1"/>
            <p:nvPr/>
          </p:nvSpPr>
          <p:spPr>
            <a:xfrm>
              <a:off x="4460757" y="0"/>
              <a:ext cx="4145533" cy="1249680"/>
            </a:xfrm>
            <a:prstGeom prst="rect">
              <a:avLst/>
            </a:prstGeom>
            <a:noFill/>
            <a:ln>
              <a:noFill/>
            </a:ln>
          </p:spPr>
          <p:txBody>
            <a:bodyPr anchorCtr="0" anchor="ctr" bIns="137150" lIns="137150" rIns="137150" wrap="square" tIns="137150">
              <a:noAutofit/>
            </a:bodyPr>
            <a:lstStyle/>
            <a:p>
              <a:pPr indent="0" lvl="0" marL="0" marR="0" rtl="0" algn="ctr">
                <a:lnSpc>
                  <a:spcPct val="90000"/>
                </a:lnSpc>
                <a:spcBef>
                  <a:spcPts val="0"/>
                </a:spcBef>
                <a:spcAft>
                  <a:spcPts val="0"/>
                </a:spcAft>
                <a:buNone/>
              </a:pPr>
              <a:r>
                <a:rPr b="0" lang="en-US" sz="3600">
                  <a:solidFill>
                    <a:srgbClr val="17365D"/>
                  </a:solidFill>
                  <a:latin typeface="Overlock"/>
                  <a:ea typeface="Overlock"/>
                  <a:cs typeface="Overlock"/>
                  <a:sym typeface="Overlock"/>
                </a:rPr>
                <a:t>Actions Taken</a:t>
              </a:r>
            </a:p>
          </p:txBody>
        </p:sp>
        <p:sp>
          <p:nvSpPr>
            <p:cNvPr id="360" name="Shape 360"/>
            <p:cNvSpPr/>
            <p:nvPr/>
          </p:nvSpPr>
          <p:spPr>
            <a:xfrm>
              <a:off x="4496491" y="1081462"/>
              <a:ext cx="3998847" cy="602515"/>
            </a:xfrm>
            <a:prstGeom prst="roundRect">
              <a:avLst>
                <a:gd fmla="val 10000" name="adj"/>
              </a:avLst>
            </a:prstGeom>
            <a:gradFill>
              <a:gsLst>
                <a:gs pos="0">
                  <a:srgbClr val="948031"/>
                </a:gs>
                <a:gs pos="80000">
                  <a:srgbClr val="C2AA42"/>
                </a:gs>
                <a:gs pos="100000">
                  <a:srgbClr val="C6AC3F"/>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61" name="Shape 361"/>
            <p:cNvSpPr txBox="1"/>
            <p:nvPr/>
          </p:nvSpPr>
          <p:spPr>
            <a:xfrm>
              <a:off x="4514138" y="1099109"/>
              <a:ext cx="3963553" cy="567221"/>
            </a:xfrm>
            <a:prstGeom prst="rect">
              <a:avLst/>
            </a:prstGeom>
            <a:noFill/>
            <a:ln>
              <a:noFill/>
            </a:ln>
          </p:spPr>
          <p:txBody>
            <a:bodyPr anchorCtr="0" anchor="ctr" bIns="30475" lIns="40625" rIns="40625" wrap="square" tIns="30475">
              <a:noAutofit/>
            </a:bodyPr>
            <a:lstStyle/>
            <a:p>
              <a:pPr indent="0" lvl="0" marL="0" marR="0" rtl="0" algn="ctr">
                <a:lnSpc>
                  <a:spcPct val="90000"/>
                </a:lnSpc>
                <a:spcBef>
                  <a:spcPts val="0"/>
                </a:spcBef>
                <a:spcAft>
                  <a:spcPts val="0"/>
                </a:spcAft>
                <a:buNone/>
              </a:pPr>
              <a:r>
                <a:rPr lang="en-US" sz="1600">
                  <a:solidFill>
                    <a:schemeClr val="lt1"/>
                  </a:solidFill>
                  <a:latin typeface="Overlock"/>
                  <a:ea typeface="Overlock"/>
                  <a:cs typeface="Overlock"/>
                  <a:sym typeface="Overlock"/>
                </a:rPr>
                <a:t>Parliamentary directives to follow-up (take actions) on audit reports are issued to the audited agencies and not directly to the SAI. </a:t>
              </a:r>
            </a:p>
          </p:txBody>
        </p:sp>
        <p:sp>
          <p:nvSpPr>
            <p:cNvPr id="362" name="Shape 362"/>
            <p:cNvSpPr/>
            <p:nvPr/>
          </p:nvSpPr>
          <p:spPr>
            <a:xfrm>
              <a:off x="4495795" y="1754371"/>
              <a:ext cx="4106299" cy="894183"/>
            </a:xfrm>
            <a:prstGeom prst="roundRect">
              <a:avLst>
                <a:gd fmla="val 10000" name="adj"/>
              </a:avLst>
            </a:prstGeom>
            <a:solidFill>
              <a:srgbClr val="538CD5"/>
            </a:soli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63" name="Shape 363"/>
            <p:cNvSpPr txBox="1"/>
            <p:nvPr/>
          </p:nvSpPr>
          <p:spPr>
            <a:xfrm>
              <a:off x="4521985" y="1780561"/>
              <a:ext cx="4053919" cy="841803"/>
            </a:xfrm>
            <a:prstGeom prst="rect">
              <a:avLst/>
            </a:prstGeom>
            <a:noFill/>
            <a:ln>
              <a:noFill/>
            </a:ln>
          </p:spPr>
          <p:txBody>
            <a:bodyPr anchorCtr="0" anchor="ctr" bIns="30475" lIns="40625" rIns="40625" wrap="square" tIns="30475">
              <a:noAutofit/>
            </a:bodyPr>
            <a:lstStyle/>
            <a:p>
              <a:pPr indent="0" lvl="0" marL="0" marR="0" rtl="0" algn="ctr">
                <a:lnSpc>
                  <a:spcPct val="90000"/>
                </a:lnSpc>
                <a:spcBef>
                  <a:spcPts val="0"/>
                </a:spcBef>
                <a:spcAft>
                  <a:spcPts val="0"/>
                </a:spcAft>
                <a:buNone/>
              </a:pPr>
              <a:r>
                <a:rPr lang="en-US" sz="1600">
                  <a:solidFill>
                    <a:schemeClr val="lt1"/>
                  </a:solidFill>
                  <a:latin typeface="Overlock"/>
                  <a:ea typeface="Overlock"/>
                  <a:cs typeface="Overlock"/>
                  <a:sym typeface="Overlock"/>
                </a:rPr>
                <a:t>RAA started sending auditors to field to conduct follow-up through enquiry procedure considering the significance of the audit issues.</a:t>
              </a:r>
            </a:p>
          </p:txBody>
        </p:sp>
        <p:sp>
          <p:nvSpPr>
            <p:cNvPr id="364" name="Shape 364"/>
            <p:cNvSpPr/>
            <p:nvPr/>
          </p:nvSpPr>
          <p:spPr>
            <a:xfrm>
              <a:off x="4484154" y="2827791"/>
              <a:ext cx="4050252" cy="1123110"/>
            </a:xfrm>
            <a:prstGeom prst="roundRect">
              <a:avLst>
                <a:gd fmla="val 10000" name="adj"/>
              </a:avLst>
            </a:prstGeom>
            <a:gradFill>
              <a:gsLst>
                <a:gs pos="0">
                  <a:srgbClr val="739235"/>
                </a:gs>
                <a:gs pos="80000">
                  <a:srgbClr val="98BF47"/>
                </a:gs>
                <a:gs pos="100000">
                  <a:srgbClr val="99C344"/>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65" name="Shape 365"/>
            <p:cNvSpPr txBox="1"/>
            <p:nvPr/>
          </p:nvSpPr>
          <p:spPr>
            <a:xfrm>
              <a:off x="4517049" y="2860686"/>
              <a:ext cx="3984462" cy="1057320"/>
            </a:xfrm>
            <a:prstGeom prst="rect">
              <a:avLst/>
            </a:prstGeom>
            <a:noFill/>
            <a:ln>
              <a:noFill/>
            </a:ln>
          </p:spPr>
          <p:txBody>
            <a:bodyPr anchorCtr="0" anchor="ctr" bIns="30475" lIns="40625" rIns="40625" wrap="square" tIns="30475">
              <a:noAutofit/>
            </a:bodyPr>
            <a:lstStyle/>
            <a:p>
              <a:pPr indent="0" lvl="0" marL="0" marR="0" rtl="0" algn="ctr">
                <a:lnSpc>
                  <a:spcPct val="90000"/>
                </a:lnSpc>
                <a:spcBef>
                  <a:spcPts val="0"/>
                </a:spcBef>
                <a:spcAft>
                  <a:spcPts val="0"/>
                </a:spcAft>
                <a:buNone/>
              </a:pPr>
              <a:r>
                <a:rPr b="0" lang="en-US" sz="1600">
                  <a:solidFill>
                    <a:schemeClr val="lt1"/>
                  </a:solidFill>
                  <a:latin typeface="Overlock"/>
                  <a:ea typeface="Overlock"/>
                  <a:cs typeface="Overlock"/>
                  <a:sym typeface="Overlock"/>
                </a:rPr>
                <a:t>Section 143 of Audit Bill 2017: Any serious cases remaining unresolved for 12 months after the Parliament’s deliberation shall be referred to the Court of Law by the agencies concerned</a:t>
              </a:r>
            </a:p>
          </p:txBody>
        </p:sp>
      </p:grpSp>
      <p:sp>
        <p:nvSpPr>
          <p:cNvPr id="366" name="Shape 366"/>
          <p:cNvSpPr/>
          <p:nvPr/>
        </p:nvSpPr>
        <p:spPr>
          <a:xfrm>
            <a:off x="609600" y="1333500"/>
            <a:ext cx="7353300" cy="2057400"/>
          </a:xfrm>
          <a:prstGeom prst="rect">
            <a:avLst/>
          </a:prstGeom>
          <a:solidFill>
            <a:schemeClr val="lt1"/>
          </a:solidFill>
          <a:ln>
            <a:noFill/>
          </a:ln>
          <a:effectLst>
            <a:outerShdw blurRad="44450" algn="ctr" dir="5400000" dist="27940">
              <a:srgbClr val="000000">
                <a:alpha val="31764"/>
              </a:srgbClr>
            </a:outerShdw>
          </a:effectLst>
        </p:spPr>
        <p:txBody>
          <a:bodyPr anchorCtr="0" anchor="ctr" bIns="45700" lIns="91425" rIns="91425" wrap="square" tIns="45700">
            <a:noAutofit/>
          </a:bodyPr>
          <a:lstStyle/>
          <a:p>
            <a:pPr indent="0" lvl="0" marL="0" marR="0" rtl="0" algn="ctr">
              <a:spcBef>
                <a:spcPts val="0"/>
              </a:spcBef>
              <a:spcAft>
                <a:spcPts val="0"/>
              </a:spcAft>
              <a:buNone/>
            </a:pPr>
            <a:r>
              <a:rPr b="1" lang="en-US" sz="2800">
                <a:solidFill>
                  <a:srgbClr val="E36C09"/>
                </a:solidFill>
                <a:latin typeface="Cambria"/>
                <a:ea typeface="Cambria"/>
                <a:cs typeface="Cambria"/>
                <a:sym typeface="Cambria"/>
              </a:rPr>
              <a:t>Principle 7: Existence of a follow up mechanism</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gtEl>
                                        <p:attrNameLst>
                                          <p:attrName>style.visibility</p:attrName>
                                        </p:attrNameLst>
                                      </p:cBhvr>
                                      <p:to>
                                        <p:strVal val="visible"/>
                                      </p:to>
                                    </p:set>
                                    <p:animEffect filter="fade" transition="in">
                                      <p:cBhvr>
                                        <p:cTn dur="500"/>
                                        <p:tgtEl>
                                          <p:spTgt spid="3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6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pic>
        <p:nvPicPr>
          <p:cNvPr descr="line 1.jpg" id="371" name="Shape 371"/>
          <p:cNvPicPr preferRelativeResize="0"/>
          <p:nvPr/>
        </p:nvPicPr>
        <p:blipFill rotWithShape="1">
          <a:blip r:embed="rId3">
            <a:alphaModFix/>
          </a:blip>
          <a:srcRect b="0" l="0" r="0" t="0"/>
          <a:stretch/>
        </p:blipFill>
        <p:spPr>
          <a:xfrm>
            <a:off x="0" y="696912"/>
            <a:ext cx="9144000" cy="103188"/>
          </a:xfrm>
          <a:prstGeom prst="rect">
            <a:avLst/>
          </a:prstGeom>
          <a:noFill/>
          <a:ln>
            <a:noFill/>
          </a:ln>
        </p:spPr>
      </p:pic>
      <p:pic>
        <p:nvPicPr>
          <p:cNvPr descr="NEW YEAR CARD.gif" id="372" name="Shape 372"/>
          <p:cNvPicPr preferRelativeResize="0"/>
          <p:nvPr/>
        </p:nvPicPr>
        <p:blipFill rotWithShape="1">
          <a:blip r:embed="rId4">
            <a:alphaModFix/>
          </a:blip>
          <a:srcRect b="0" l="0" r="0" t="0"/>
          <a:stretch/>
        </p:blipFill>
        <p:spPr>
          <a:xfrm>
            <a:off x="228600" y="21960"/>
            <a:ext cx="609600" cy="590842"/>
          </a:xfrm>
          <a:prstGeom prst="rect">
            <a:avLst/>
          </a:prstGeom>
          <a:noFill/>
          <a:ln>
            <a:noFill/>
          </a:ln>
        </p:spPr>
      </p:pic>
      <p:sp>
        <p:nvSpPr>
          <p:cNvPr id="373" name="Shape 373"/>
          <p:cNvSpPr/>
          <p:nvPr/>
        </p:nvSpPr>
        <p:spPr>
          <a:xfrm>
            <a:off x="990600" y="62925"/>
            <a:ext cx="7620000"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800">
                <a:solidFill>
                  <a:srgbClr val="244061"/>
                </a:solidFill>
                <a:latin typeface="Calibri"/>
                <a:ea typeface="Calibri"/>
                <a:cs typeface="Calibri"/>
                <a:sym typeface="Calibri"/>
              </a:rPr>
              <a:t>Findings and Actions Taken on principle 8 </a:t>
            </a:r>
          </a:p>
        </p:txBody>
      </p:sp>
      <p:grpSp>
        <p:nvGrpSpPr>
          <p:cNvPr id="374" name="Shape 374"/>
          <p:cNvGrpSpPr/>
          <p:nvPr/>
        </p:nvGrpSpPr>
        <p:grpSpPr>
          <a:xfrm>
            <a:off x="1524000" y="1638299"/>
            <a:ext cx="6096000" cy="2438400"/>
            <a:chOff x="0" y="812799"/>
            <a:chExt cx="6096000" cy="2438400"/>
          </a:xfrm>
        </p:grpSpPr>
        <p:sp>
          <p:nvSpPr>
            <p:cNvPr id="375" name="Shape 375"/>
            <p:cNvSpPr/>
            <p:nvPr/>
          </p:nvSpPr>
          <p:spPr>
            <a:xfrm>
              <a:off x="0" y="812799"/>
              <a:ext cx="6096000" cy="2438400"/>
            </a:xfrm>
            <a:custGeom>
              <a:pathLst>
                <a:path extrusionOk="0" h="120000" w="120000">
                  <a:moveTo>
                    <a:pt x="0" y="49999"/>
                  </a:moveTo>
                  <a:lnTo>
                    <a:pt x="23999" y="0"/>
                  </a:lnTo>
                  <a:lnTo>
                    <a:pt x="23999" y="19999"/>
                  </a:lnTo>
                  <a:lnTo>
                    <a:pt x="60000" y="19999"/>
                  </a:lnTo>
                  <a:cubicBezTo>
                    <a:pt x="62071" y="19999"/>
                    <a:pt x="63750" y="22238"/>
                    <a:pt x="63750" y="24999"/>
                  </a:cubicBezTo>
                  <a:cubicBezTo>
                    <a:pt x="63750" y="27761"/>
                    <a:pt x="62071" y="29999"/>
                    <a:pt x="60000" y="30000"/>
                  </a:cubicBezTo>
                  <a:cubicBezTo>
                    <a:pt x="57928" y="30000"/>
                    <a:pt x="56250" y="32238"/>
                    <a:pt x="56250" y="35000"/>
                  </a:cubicBezTo>
                  <a:cubicBezTo>
                    <a:pt x="56250" y="37761"/>
                    <a:pt x="57928" y="40000"/>
                    <a:pt x="60000" y="40000"/>
                  </a:cubicBezTo>
                  <a:lnTo>
                    <a:pt x="96000" y="40000"/>
                  </a:lnTo>
                  <a:lnTo>
                    <a:pt x="96000" y="20000"/>
                  </a:lnTo>
                  <a:lnTo>
                    <a:pt x="120000" y="70000"/>
                  </a:lnTo>
                  <a:lnTo>
                    <a:pt x="96000" y="120000"/>
                  </a:lnTo>
                  <a:lnTo>
                    <a:pt x="96000" y="100000"/>
                  </a:lnTo>
                  <a:lnTo>
                    <a:pt x="60000" y="100000"/>
                  </a:lnTo>
                  <a:cubicBezTo>
                    <a:pt x="57928" y="100000"/>
                    <a:pt x="56250" y="97761"/>
                    <a:pt x="56250" y="95000"/>
                  </a:cubicBezTo>
                  <a:lnTo>
                    <a:pt x="56250" y="79999"/>
                  </a:lnTo>
                  <a:lnTo>
                    <a:pt x="23999" y="79999"/>
                  </a:lnTo>
                  <a:lnTo>
                    <a:pt x="23999" y="99999"/>
                  </a:lnTo>
                  <a:close/>
                </a:path>
                <a:path extrusionOk="0" fill="darkenLess" h="120000" w="120000">
                  <a:moveTo>
                    <a:pt x="63750" y="24999"/>
                  </a:moveTo>
                  <a:cubicBezTo>
                    <a:pt x="63750" y="27761"/>
                    <a:pt x="62071" y="30000"/>
                    <a:pt x="60000" y="30000"/>
                  </a:cubicBezTo>
                  <a:cubicBezTo>
                    <a:pt x="57928" y="30000"/>
                    <a:pt x="56250" y="32238"/>
                    <a:pt x="56250" y="35000"/>
                  </a:cubicBezTo>
                  <a:cubicBezTo>
                    <a:pt x="56250" y="37761"/>
                    <a:pt x="57928" y="40000"/>
                    <a:pt x="60000" y="40000"/>
                  </a:cubicBezTo>
                  <a:lnTo>
                    <a:pt x="63750" y="40000"/>
                  </a:lnTo>
                  <a:close/>
                </a:path>
                <a:path extrusionOk="0" fill="none" h="120000" w="120000">
                  <a:moveTo>
                    <a:pt x="0" y="49999"/>
                  </a:moveTo>
                  <a:lnTo>
                    <a:pt x="23999" y="0"/>
                  </a:lnTo>
                  <a:lnTo>
                    <a:pt x="23999" y="19999"/>
                  </a:lnTo>
                  <a:lnTo>
                    <a:pt x="60000" y="19999"/>
                  </a:lnTo>
                  <a:cubicBezTo>
                    <a:pt x="62071" y="19999"/>
                    <a:pt x="63750" y="22238"/>
                    <a:pt x="63750" y="24999"/>
                  </a:cubicBezTo>
                  <a:cubicBezTo>
                    <a:pt x="63750" y="27761"/>
                    <a:pt x="62071" y="29999"/>
                    <a:pt x="60000" y="30000"/>
                  </a:cubicBezTo>
                  <a:cubicBezTo>
                    <a:pt x="57928" y="30000"/>
                    <a:pt x="56250" y="32238"/>
                    <a:pt x="56250" y="35000"/>
                  </a:cubicBezTo>
                  <a:cubicBezTo>
                    <a:pt x="56250" y="37761"/>
                    <a:pt x="57928" y="40000"/>
                    <a:pt x="60000" y="40000"/>
                  </a:cubicBezTo>
                  <a:lnTo>
                    <a:pt x="96000" y="40000"/>
                  </a:lnTo>
                  <a:lnTo>
                    <a:pt x="96000" y="20000"/>
                  </a:lnTo>
                  <a:lnTo>
                    <a:pt x="120000" y="70000"/>
                  </a:lnTo>
                  <a:lnTo>
                    <a:pt x="96000" y="120000"/>
                  </a:lnTo>
                  <a:lnTo>
                    <a:pt x="96000" y="100000"/>
                  </a:lnTo>
                  <a:lnTo>
                    <a:pt x="60000" y="100000"/>
                  </a:lnTo>
                  <a:cubicBezTo>
                    <a:pt x="57928" y="100000"/>
                    <a:pt x="56250" y="97761"/>
                    <a:pt x="56250" y="95000"/>
                  </a:cubicBezTo>
                  <a:lnTo>
                    <a:pt x="56250" y="79999"/>
                  </a:lnTo>
                  <a:lnTo>
                    <a:pt x="23999" y="79999"/>
                  </a:lnTo>
                  <a:lnTo>
                    <a:pt x="23999" y="99999"/>
                  </a:lnTo>
                  <a:close/>
                  <a:moveTo>
                    <a:pt x="63750" y="24999"/>
                  </a:moveTo>
                  <a:lnTo>
                    <a:pt x="63750" y="40000"/>
                  </a:lnTo>
                  <a:moveTo>
                    <a:pt x="56250" y="35000"/>
                  </a:moveTo>
                  <a:lnTo>
                    <a:pt x="56250" y="79999"/>
                  </a:lnTo>
                </a:path>
              </a:pathLst>
            </a:custGeom>
            <a:gradFill>
              <a:gsLst>
                <a:gs pos="0">
                  <a:srgbClr val="982D2B"/>
                </a:gs>
                <a:gs pos="80000">
                  <a:srgbClr val="C83D39"/>
                </a:gs>
                <a:gs pos="100000">
                  <a:srgbClr val="CC3A36"/>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76" name="Shape 376"/>
            <p:cNvSpPr/>
            <p:nvPr/>
          </p:nvSpPr>
          <p:spPr>
            <a:xfrm>
              <a:off x="731520" y="1239519"/>
              <a:ext cx="2011680" cy="1194816"/>
            </a:xfrm>
            <a:prstGeom prst="rect">
              <a:avLst/>
            </a:prstGeom>
            <a:no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77" name="Shape 377"/>
            <p:cNvSpPr txBox="1"/>
            <p:nvPr/>
          </p:nvSpPr>
          <p:spPr>
            <a:xfrm>
              <a:off x="731520" y="1239519"/>
              <a:ext cx="2011680" cy="1194816"/>
            </a:xfrm>
            <a:prstGeom prst="rect">
              <a:avLst/>
            </a:prstGeom>
            <a:noFill/>
            <a:ln>
              <a:noFill/>
            </a:ln>
          </p:spPr>
          <p:txBody>
            <a:bodyPr anchorCtr="0" anchor="ctr" bIns="137150" lIns="0" rIns="0" wrap="square" tIns="128000">
              <a:noAutofit/>
            </a:bodyPr>
            <a:lstStyle/>
            <a:p>
              <a:pPr indent="0" lvl="0" marL="0" marR="0" rtl="0" algn="ctr">
                <a:lnSpc>
                  <a:spcPct val="90000"/>
                </a:lnSpc>
                <a:spcBef>
                  <a:spcPts val="0"/>
                </a:spcBef>
                <a:spcAft>
                  <a:spcPts val="0"/>
                </a:spcAft>
                <a:buNone/>
              </a:pPr>
              <a:r>
                <a:rPr lang="en-US" sz="3600">
                  <a:solidFill>
                    <a:schemeClr val="lt1"/>
                  </a:solidFill>
                  <a:latin typeface="Overlock"/>
                  <a:ea typeface="Overlock"/>
                  <a:cs typeface="Overlock"/>
                  <a:sym typeface="Overlock"/>
                </a:rPr>
                <a:t>Findings</a:t>
              </a:r>
            </a:p>
          </p:txBody>
        </p:sp>
        <p:sp>
          <p:nvSpPr>
            <p:cNvPr id="378" name="Shape 378"/>
            <p:cNvSpPr/>
            <p:nvPr/>
          </p:nvSpPr>
          <p:spPr>
            <a:xfrm>
              <a:off x="3048000" y="1629663"/>
              <a:ext cx="2377440" cy="1194816"/>
            </a:xfrm>
            <a:prstGeom prst="rect">
              <a:avLst/>
            </a:prstGeom>
            <a:no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79" name="Shape 379"/>
            <p:cNvSpPr txBox="1"/>
            <p:nvPr/>
          </p:nvSpPr>
          <p:spPr>
            <a:xfrm>
              <a:off x="3048000" y="1629663"/>
              <a:ext cx="2377440" cy="1194816"/>
            </a:xfrm>
            <a:prstGeom prst="rect">
              <a:avLst/>
            </a:prstGeom>
            <a:noFill/>
            <a:ln>
              <a:noFill/>
            </a:ln>
          </p:spPr>
          <p:txBody>
            <a:bodyPr anchorCtr="0" anchor="ctr" bIns="137150" lIns="0" rIns="0" wrap="square" tIns="128000">
              <a:noAutofit/>
            </a:bodyPr>
            <a:lstStyle/>
            <a:p>
              <a:pPr indent="0" lvl="0" marL="0" marR="0" rtl="0" algn="ctr">
                <a:lnSpc>
                  <a:spcPct val="90000"/>
                </a:lnSpc>
                <a:spcBef>
                  <a:spcPts val="0"/>
                </a:spcBef>
                <a:spcAft>
                  <a:spcPts val="0"/>
                </a:spcAft>
                <a:buNone/>
              </a:pPr>
              <a:r>
                <a:rPr lang="en-US" sz="3600">
                  <a:solidFill>
                    <a:schemeClr val="lt1"/>
                  </a:solidFill>
                  <a:latin typeface="Overlock"/>
                  <a:ea typeface="Overlock"/>
                  <a:cs typeface="Overlock"/>
                  <a:sym typeface="Overlock"/>
                </a:rPr>
                <a:t>Actions Taken</a:t>
              </a:r>
            </a:p>
          </p:txBody>
        </p:sp>
      </p:grpSp>
      <p:sp>
        <p:nvSpPr>
          <p:cNvPr id="380" name="Shape 380"/>
          <p:cNvSpPr/>
          <p:nvPr/>
        </p:nvSpPr>
        <p:spPr>
          <a:xfrm>
            <a:off x="609600" y="1333500"/>
            <a:ext cx="7353300" cy="2057400"/>
          </a:xfrm>
          <a:prstGeom prst="rect">
            <a:avLst/>
          </a:prstGeom>
          <a:solidFill>
            <a:schemeClr val="lt1"/>
          </a:solidFill>
          <a:ln>
            <a:noFill/>
          </a:ln>
          <a:effectLst>
            <a:outerShdw blurRad="44450" algn="ctr" dir="5400000" dist="27940">
              <a:srgbClr val="000000">
                <a:alpha val="31764"/>
              </a:srgbClr>
            </a:outerShdw>
          </a:effectLst>
        </p:spPr>
        <p:txBody>
          <a:bodyPr anchorCtr="0" anchor="ctr" bIns="45700" lIns="91425" rIns="91425" wrap="square" tIns="45700">
            <a:noAutofit/>
          </a:bodyPr>
          <a:lstStyle/>
          <a:p>
            <a:pPr indent="0" lvl="0" marL="0" marR="0" rtl="0" algn="ctr">
              <a:spcBef>
                <a:spcPts val="0"/>
              </a:spcBef>
              <a:spcAft>
                <a:spcPts val="0"/>
              </a:spcAft>
              <a:buNone/>
            </a:pPr>
            <a:r>
              <a:rPr b="1" lang="en-US" sz="2800">
                <a:solidFill>
                  <a:srgbClr val="E36C09"/>
                </a:solidFill>
                <a:latin typeface="Cambria"/>
                <a:ea typeface="Cambria"/>
                <a:cs typeface="Cambria"/>
                <a:sym typeface="Cambria"/>
              </a:rPr>
              <a:t>Principle 8: Financial/managerial/administrative autonomy and appropriate resources</a:t>
            </a:r>
          </a:p>
          <a:p>
            <a:pPr indent="0" lvl="0" marL="0" marR="0" rtl="0" algn="ctr">
              <a:spcBef>
                <a:spcPts val="600"/>
              </a:spcBef>
              <a:spcAft>
                <a:spcPts val="0"/>
              </a:spcAft>
              <a:buNone/>
            </a:pPr>
            <a:r>
              <a:t/>
            </a:r>
            <a:endParaRPr b="1" sz="2800">
              <a:solidFill>
                <a:schemeClr val="dk1"/>
              </a:solidFill>
              <a:latin typeface="Cambria"/>
              <a:ea typeface="Cambria"/>
              <a:cs typeface="Cambria"/>
              <a:sym typeface="Cambria"/>
            </a:endParaRP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500"/>
                                        <p:tgtEl>
                                          <p:spTgt spid="3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8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descr="line 1.jpg" id="385" name="Shape 385"/>
          <p:cNvPicPr preferRelativeResize="0"/>
          <p:nvPr/>
        </p:nvPicPr>
        <p:blipFill rotWithShape="1">
          <a:blip r:embed="rId3">
            <a:alphaModFix/>
          </a:blip>
          <a:srcRect b="0" l="0" r="0" t="0"/>
          <a:stretch/>
        </p:blipFill>
        <p:spPr>
          <a:xfrm>
            <a:off x="0" y="696912"/>
            <a:ext cx="9144000" cy="103188"/>
          </a:xfrm>
          <a:prstGeom prst="rect">
            <a:avLst/>
          </a:prstGeom>
          <a:noFill/>
          <a:ln>
            <a:noFill/>
          </a:ln>
        </p:spPr>
      </p:pic>
      <p:pic>
        <p:nvPicPr>
          <p:cNvPr descr="NEW YEAR CARD.gif" id="386" name="Shape 386"/>
          <p:cNvPicPr preferRelativeResize="0"/>
          <p:nvPr/>
        </p:nvPicPr>
        <p:blipFill rotWithShape="1">
          <a:blip r:embed="rId4">
            <a:alphaModFix/>
          </a:blip>
          <a:srcRect b="0" l="0" r="0" t="0"/>
          <a:stretch/>
        </p:blipFill>
        <p:spPr>
          <a:xfrm>
            <a:off x="152400" y="46292"/>
            <a:ext cx="609600" cy="590842"/>
          </a:xfrm>
          <a:prstGeom prst="rect">
            <a:avLst/>
          </a:prstGeom>
          <a:noFill/>
          <a:ln>
            <a:noFill/>
          </a:ln>
        </p:spPr>
      </p:pic>
      <p:sp>
        <p:nvSpPr>
          <p:cNvPr id="387" name="Shape 387"/>
          <p:cNvSpPr/>
          <p:nvPr/>
        </p:nvSpPr>
        <p:spPr>
          <a:xfrm>
            <a:off x="1524000" y="62925"/>
            <a:ext cx="7086600" cy="5847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200">
                <a:solidFill>
                  <a:srgbClr val="244061"/>
                </a:solidFill>
                <a:latin typeface="Calibri"/>
                <a:ea typeface="Calibri"/>
                <a:cs typeface="Calibri"/>
                <a:sym typeface="Calibri"/>
              </a:rPr>
              <a:t>Findings on principle 8 </a:t>
            </a:r>
          </a:p>
        </p:txBody>
      </p:sp>
      <p:grpSp>
        <p:nvGrpSpPr>
          <p:cNvPr id="388" name="Shape 388"/>
          <p:cNvGrpSpPr/>
          <p:nvPr/>
        </p:nvGrpSpPr>
        <p:grpSpPr>
          <a:xfrm>
            <a:off x="1096515" y="1028952"/>
            <a:ext cx="7179569" cy="4444495"/>
            <a:chOff x="563115" y="252"/>
            <a:chExt cx="7179569" cy="4444495"/>
          </a:xfrm>
        </p:grpSpPr>
        <p:sp>
          <p:nvSpPr>
            <p:cNvPr id="389" name="Shape 389"/>
            <p:cNvSpPr/>
            <p:nvPr/>
          </p:nvSpPr>
          <p:spPr>
            <a:xfrm>
              <a:off x="563115" y="252"/>
              <a:ext cx="3418842" cy="2051305"/>
            </a:xfrm>
            <a:prstGeom prst="rect">
              <a:avLst/>
            </a:prstGeom>
            <a:solidFill>
              <a:srgbClr val="4F6128"/>
            </a:soli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90" name="Shape 390"/>
            <p:cNvSpPr txBox="1"/>
            <p:nvPr/>
          </p:nvSpPr>
          <p:spPr>
            <a:xfrm>
              <a:off x="563115" y="252"/>
              <a:ext cx="3418842" cy="2051305"/>
            </a:xfrm>
            <a:prstGeom prst="rect">
              <a:avLst/>
            </a:prstGeom>
            <a:noFill/>
            <a:ln>
              <a:noFill/>
            </a:ln>
          </p:spPr>
          <p:txBody>
            <a:bodyPr anchorCtr="0" anchor="ctr" bIns="60950" lIns="60950" rIns="60950" wrap="square" tIns="60950">
              <a:noAutofit/>
            </a:bodyPr>
            <a:lstStyle/>
            <a:p>
              <a:pPr indent="0" lvl="0" marL="0" marR="0" rtl="0" algn="ctr">
                <a:lnSpc>
                  <a:spcPct val="90000"/>
                </a:lnSpc>
                <a:spcBef>
                  <a:spcPts val="0"/>
                </a:spcBef>
                <a:spcAft>
                  <a:spcPts val="0"/>
                </a:spcAft>
                <a:buNone/>
              </a:pPr>
              <a:r>
                <a:rPr lang="en-US" sz="1600">
                  <a:solidFill>
                    <a:schemeClr val="lt1"/>
                  </a:solidFill>
                  <a:latin typeface="Overlock"/>
                  <a:ea typeface="Overlock"/>
                  <a:cs typeface="Overlock"/>
                  <a:sym typeface="Overlock"/>
                </a:rPr>
                <a:t>The RAA´s budget is part of the National Budget of the state, which is prepared and proposed by the Ministry of Finance to the Parliament (RAA is not fully financially independent from the Executive).</a:t>
              </a:r>
            </a:p>
          </p:txBody>
        </p:sp>
        <p:sp>
          <p:nvSpPr>
            <p:cNvPr id="391" name="Shape 391"/>
            <p:cNvSpPr/>
            <p:nvPr/>
          </p:nvSpPr>
          <p:spPr>
            <a:xfrm>
              <a:off x="4323842" y="252"/>
              <a:ext cx="3418842" cy="2051305"/>
            </a:xfrm>
            <a:prstGeom prst="rect">
              <a:avLst/>
            </a:prstGeom>
            <a:solidFill>
              <a:srgbClr val="366092"/>
            </a:soli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92" name="Shape 392"/>
            <p:cNvSpPr txBox="1"/>
            <p:nvPr/>
          </p:nvSpPr>
          <p:spPr>
            <a:xfrm>
              <a:off x="4323842" y="252"/>
              <a:ext cx="3418842" cy="2051305"/>
            </a:xfrm>
            <a:prstGeom prst="rect">
              <a:avLst/>
            </a:prstGeom>
            <a:noFill/>
            <a:ln>
              <a:noFill/>
            </a:ln>
          </p:spPr>
          <p:txBody>
            <a:bodyPr anchorCtr="0" anchor="ctr" bIns="60950" lIns="60950" rIns="60950" wrap="square" tIns="60950">
              <a:noAutofit/>
            </a:bodyPr>
            <a:lstStyle/>
            <a:p>
              <a:pPr indent="0" lvl="0" marL="0" marR="0" rtl="0" algn="ctr">
                <a:lnSpc>
                  <a:spcPct val="90000"/>
                </a:lnSpc>
                <a:spcBef>
                  <a:spcPts val="0"/>
                </a:spcBef>
                <a:spcAft>
                  <a:spcPts val="0"/>
                </a:spcAft>
                <a:buNone/>
              </a:pPr>
              <a:r>
                <a:rPr lang="en-US" sz="1600">
                  <a:solidFill>
                    <a:schemeClr val="lt1"/>
                  </a:solidFill>
                  <a:latin typeface="Overlock"/>
                  <a:ea typeface="Overlock"/>
                  <a:cs typeface="Overlock"/>
                  <a:sym typeface="Overlock"/>
                </a:rPr>
                <a:t>No other financial resources except from the budget. Within the last three years, the RAA’s budget has not been subject to any extraordinary changes after its approval.</a:t>
              </a:r>
            </a:p>
          </p:txBody>
        </p:sp>
        <p:sp>
          <p:nvSpPr>
            <p:cNvPr id="393" name="Shape 393"/>
            <p:cNvSpPr/>
            <p:nvPr/>
          </p:nvSpPr>
          <p:spPr>
            <a:xfrm>
              <a:off x="2443478" y="2393442"/>
              <a:ext cx="3418842" cy="2051305"/>
            </a:xfrm>
            <a:prstGeom prst="rect">
              <a:avLst/>
            </a:prstGeom>
            <a:gradFill>
              <a:gsLst>
                <a:gs pos="0">
                  <a:srgbClr val="5C417C"/>
                </a:gs>
                <a:gs pos="80000">
                  <a:srgbClr val="7955A4"/>
                </a:gs>
                <a:gs pos="100000">
                  <a:srgbClr val="7955A6"/>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394" name="Shape 394"/>
            <p:cNvSpPr txBox="1"/>
            <p:nvPr/>
          </p:nvSpPr>
          <p:spPr>
            <a:xfrm>
              <a:off x="2443478" y="2393442"/>
              <a:ext cx="3418842" cy="2051305"/>
            </a:xfrm>
            <a:prstGeom prst="rect">
              <a:avLst/>
            </a:prstGeom>
            <a:noFill/>
            <a:ln>
              <a:noFill/>
            </a:ln>
          </p:spPr>
          <p:txBody>
            <a:bodyPr anchorCtr="0" anchor="ctr" bIns="60950" lIns="60950" rIns="60950" wrap="square" tIns="60950">
              <a:noAutofit/>
            </a:bodyPr>
            <a:lstStyle/>
            <a:p>
              <a:pPr indent="0" lvl="0" marL="0" marR="0" rtl="0" algn="ctr">
                <a:lnSpc>
                  <a:spcPct val="90000"/>
                </a:lnSpc>
                <a:spcBef>
                  <a:spcPts val="0"/>
                </a:spcBef>
                <a:spcAft>
                  <a:spcPts val="0"/>
                </a:spcAft>
                <a:buNone/>
              </a:pPr>
              <a:r>
                <a:rPr lang="en-US" sz="1600">
                  <a:solidFill>
                    <a:schemeClr val="lt1"/>
                  </a:solidFill>
                  <a:latin typeface="Overlock"/>
                  <a:ea typeface="Overlock"/>
                  <a:cs typeface="Overlock"/>
                  <a:sym typeface="Overlock"/>
                </a:rPr>
                <a:t>No further right of direct appeal to the Legislature if resources provided are insufficient to allow the RAA to fulfil their mandate</a:t>
              </a:r>
            </a:p>
          </p:txBody>
        </p:sp>
      </p:grpSp>
      <p:sp>
        <p:nvSpPr>
          <p:cNvPr id="395" name="Shape 395">
            <a:hlinkClick r:id="rId5"/>
          </p:cNvPr>
          <p:cNvSpPr/>
          <p:nvPr/>
        </p:nvSpPr>
        <p:spPr>
          <a:xfrm>
            <a:off x="8458200" y="5067300"/>
            <a:ext cx="457200" cy="381000"/>
          </a:xfrm>
          <a:prstGeom prst="leftArrow">
            <a:avLst>
              <a:gd fmla="val 50000" name="adj1"/>
              <a:gd fmla="val 50000" name="adj2"/>
            </a:avLst>
          </a:prstGeom>
          <a:solidFill>
            <a:schemeClr val="accent2"/>
          </a:solidFill>
          <a:ln cap="flat" cmpd="sng" w="25400">
            <a:solidFill>
              <a:srgbClr val="8C3A38"/>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ransition>
    <p:push/>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Shape 400"/>
          <p:cNvSpPr/>
          <p:nvPr/>
        </p:nvSpPr>
        <p:spPr>
          <a:xfrm rot="5400000">
            <a:off x="-1226344" y="743744"/>
            <a:ext cx="2921000" cy="4583114"/>
          </a:xfrm>
          <a:custGeom>
            <a:pathLst>
              <a:path extrusionOk="0" h="120000" w="120000">
                <a:moveTo>
                  <a:pt x="59644" y="60000"/>
                </a:moveTo>
                <a:cubicBezTo>
                  <a:pt x="59644" y="59800"/>
                  <a:pt x="59800" y="59644"/>
                  <a:pt x="60000" y="59644"/>
                </a:cubicBezTo>
                <a:cubicBezTo>
                  <a:pt x="60194" y="59638"/>
                  <a:pt x="60350" y="59800"/>
                  <a:pt x="60355" y="59994"/>
                </a:cubicBezTo>
                <a:lnTo>
                  <a:pt x="120000" y="60000"/>
                </a:lnTo>
                <a:cubicBezTo>
                  <a:pt x="120000" y="26861"/>
                  <a:pt x="93133" y="0"/>
                  <a:pt x="60000" y="0"/>
                </a:cubicBezTo>
                <a:cubicBezTo>
                  <a:pt x="26861" y="0"/>
                  <a:pt x="0" y="26861"/>
                  <a:pt x="0" y="60000"/>
                </a:cubicBezTo>
                <a:lnTo>
                  <a:pt x="59644" y="60000"/>
                </a:lnTo>
                <a:close/>
              </a:path>
            </a:pathLst>
          </a:custGeom>
          <a:gradFill>
            <a:gsLst>
              <a:gs pos="0">
                <a:srgbClr val="3491E6"/>
              </a:gs>
              <a:gs pos="100000">
                <a:srgbClr val="A3CDF4"/>
              </a:gs>
            </a:gsLst>
            <a:lin ang="54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1" name="Shape 401"/>
          <p:cNvSpPr/>
          <p:nvPr/>
        </p:nvSpPr>
        <p:spPr>
          <a:xfrm rot="5400000">
            <a:off x="-1642434" y="331065"/>
            <a:ext cx="3683804" cy="5428139"/>
          </a:xfrm>
          <a:custGeom>
            <a:pathLst>
              <a:path extrusionOk="0" h="120000" w="120000">
                <a:moveTo>
                  <a:pt x="1794" y="59116"/>
                </a:moveTo>
                <a:cubicBezTo>
                  <a:pt x="2277" y="27311"/>
                  <a:pt x="28194" y="1783"/>
                  <a:pt x="60000" y="1788"/>
                </a:cubicBezTo>
                <a:cubicBezTo>
                  <a:pt x="91800" y="1788"/>
                  <a:pt x="117716" y="27311"/>
                  <a:pt x="118200" y="59116"/>
                </a:cubicBezTo>
                <a:lnTo>
                  <a:pt x="119988" y="59088"/>
                </a:lnTo>
                <a:cubicBezTo>
                  <a:pt x="119494" y="26311"/>
                  <a:pt x="92777" y="-5"/>
                  <a:pt x="59994" y="0"/>
                </a:cubicBezTo>
                <a:cubicBezTo>
                  <a:pt x="27216" y="0"/>
                  <a:pt x="500" y="26311"/>
                  <a:pt x="5" y="59088"/>
                </a:cubicBezTo>
                <a:close/>
              </a:path>
            </a:pathLst>
          </a:custGeom>
          <a:gradFill>
            <a:gsLst>
              <a:gs pos="0">
                <a:srgbClr val="00CCFF"/>
              </a:gs>
              <a:gs pos="50000">
                <a:srgbClr val="000099">
                  <a:alpha val="0"/>
                </a:srgbClr>
              </a:gs>
              <a:gs pos="100000">
                <a:srgbClr val="00CCFF"/>
              </a:gs>
            </a:gsLst>
            <a:lin ang="54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2" name="Shape 402"/>
          <p:cNvSpPr txBox="1"/>
          <p:nvPr/>
        </p:nvSpPr>
        <p:spPr>
          <a:xfrm>
            <a:off x="211642" y="2273299"/>
            <a:ext cx="2252158" cy="1200329"/>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lang="en-US" sz="1800">
                <a:solidFill>
                  <a:srgbClr val="1D1B10"/>
                </a:solidFill>
                <a:latin typeface="Overlock"/>
                <a:ea typeface="Overlock"/>
                <a:cs typeface="Overlock"/>
                <a:sym typeface="Overlock"/>
              </a:rPr>
              <a:t>Financial/managerial/administrative    autonomy and appropriate resources</a:t>
            </a:r>
          </a:p>
        </p:txBody>
      </p:sp>
      <p:sp>
        <p:nvSpPr>
          <p:cNvPr id="403" name="Shape 403"/>
          <p:cNvSpPr/>
          <p:nvPr/>
        </p:nvSpPr>
        <p:spPr>
          <a:xfrm>
            <a:off x="2569083" y="848789"/>
            <a:ext cx="6477000" cy="1494896"/>
          </a:xfrm>
          <a:prstGeom prst="roundRect">
            <a:avLst>
              <a:gd fmla="val 50000" name="adj"/>
            </a:avLst>
          </a:prstGeom>
          <a:solidFill>
            <a:schemeClr val="lt1"/>
          </a:solidFill>
          <a:ln cap="flat" cmpd="sng" w="25400">
            <a:solidFill>
              <a:schemeClr val="accent4"/>
            </a:solidFill>
            <a:prstDash val="solid"/>
            <a:round/>
            <a:headEnd len="med" w="med" type="none"/>
            <a:tailEnd len="med" w="med" type="none"/>
          </a:ln>
        </p:spPr>
        <p:txBody>
          <a:bodyPr anchorCtr="0" anchor="ctr" bIns="45700" lIns="91425" rIns="91425" wrap="square" tIns="45700">
            <a:noAutofit/>
          </a:bodyPr>
          <a:lstStyle/>
          <a:p>
            <a:pPr indent="0" lvl="0" marL="0" marR="0" rtl="0" algn="just">
              <a:spcBef>
                <a:spcPts val="0"/>
              </a:spcBef>
              <a:spcAft>
                <a:spcPts val="0"/>
              </a:spcAft>
              <a:buNone/>
            </a:pPr>
            <a:r>
              <a:rPr lang="en-US" sz="1600">
                <a:solidFill>
                  <a:schemeClr val="dk1"/>
                </a:solidFill>
                <a:latin typeface="Overlock"/>
                <a:ea typeface="Overlock"/>
                <a:cs typeface="Overlock"/>
                <a:sym typeface="Overlock"/>
              </a:rPr>
              <a:t>Section 14 of Audit Bill: As part of the mechanism instituted </a:t>
            </a:r>
          </a:p>
          <a:p>
            <a:pPr indent="0" lvl="0" marL="0" marR="0" rtl="0" algn="just">
              <a:spcBef>
                <a:spcPts val="0"/>
              </a:spcBef>
              <a:spcAft>
                <a:spcPts val="0"/>
              </a:spcAft>
              <a:buNone/>
            </a:pPr>
            <a:r>
              <a:rPr lang="en-US" sz="1600">
                <a:solidFill>
                  <a:schemeClr val="dk1"/>
                </a:solidFill>
                <a:latin typeface="Overlock"/>
                <a:ea typeface="Overlock"/>
                <a:cs typeface="Overlock"/>
                <a:sym typeface="Overlock"/>
              </a:rPr>
              <a:t>by the Parliament, the Authority shall have right to appeal to the </a:t>
            </a:r>
          </a:p>
          <a:p>
            <a:pPr indent="0" lvl="0" marL="0" marR="0" rtl="0" algn="just">
              <a:spcBef>
                <a:spcPts val="0"/>
              </a:spcBef>
              <a:spcAft>
                <a:spcPts val="0"/>
              </a:spcAft>
              <a:buNone/>
            </a:pPr>
            <a:r>
              <a:rPr lang="en-US" sz="1600">
                <a:solidFill>
                  <a:schemeClr val="dk1"/>
                </a:solidFill>
                <a:latin typeface="Overlock"/>
                <a:ea typeface="Overlock"/>
                <a:cs typeface="Overlock"/>
                <a:sym typeface="Overlock"/>
              </a:rPr>
              <a:t>parliament if it considers that funds provided to the Authority</a:t>
            </a:r>
          </a:p>
          <a:p>
            <a:pPr indent="0" lvl="0" marL="0" marR="0" rtl="0" algn="just">
              <a:spcBef>
                <a:spcPts val="0"/>
              </a:spcBef>
              <a:spcAft>
                <a:spcPts val="0"/>
              </a:spcAft>
              <a:buNone/>
            </a:pPr>
            <a:r>
              <a:rPr lang="en-US" sz="1600">
                <a:solidFill>
                  <a:schemeClr val="dk1"/>
                </a:solidFill>
                <a:latin typeface="Overlock"/>
                <a:ea typeface="Overlock"/>
                <a:cs typeface="Overlock"/>
                <a:sym typeface="Overlock"/>
              </a:rPr>
              <a:t> are not adequate to carry out its functions effectively. </a:t>
            </a:r>
          </a:p>
        </p:txBody>
      </p:sp>
      <p:grpSp>
        <p:nvGrpSpPr>
          <p:cNvPr id="404" name="Shape 404"/>
          <p:cNvGrpSpPr/>
          <p:nvPr/>
        </p:nvGrpSpPr>
        <p:grpSpPr>
          <a:xfrm>
            <a:off x="1984121" y="4266279"/>
            <a:ext cx="6997941" cy="1396276"/>
            <a:chOff x="1612" y="3025"/>
            <a:chExt cx="3620" cy="779"/>
          </a:xfrm>
        </p:grpSpPr>
        <p:sp>
          <p:nvSpPr>
            <p:cNvPr id="405" name="Shape 405"/>
            <p:cNvSpPr/>
            <p:nvPr/>
          </p:nvSpPr>
          <p:spPr>
            <a:xfrm>
              <a:off x="1612" y="3025"/>
              <a:ext cx="3620" cy="779"/>
            </a:xfrm>
            <a:prstGeom prst="roundRect">
              <a:avLst>
                <a:gd fmla="val 50000" name="adj"/>
              </a:avLst>
            </a:prstGeom>
            <a:solidFill>
              <a:schemeClr val="lt1"/>
            </a:solidFill>
            <a:ln cap="flat" cmpd="sng" w="25400">
              <a:solidFill>
                <a:schemeClr val="accent2"/>
              </a:solidFill>
              <a:prstDash val="solid"/>
              <a:round/>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6" name="Shape 406"/>
            <p:cNvSpPr txBox="1"/>
            <p:nvPr/>
          </p:nvSpPr>
          <p:spPr>
            <a:xfrm>
              <a:off x="1821" y="3084"/>
              <a:ext cx="3219" cy="601"/>
            </a:xfrm>
            <a:prstGeom prst="rect">
              <a:avLst/>
            </a:prstGeom>
            <a:solidFill>
              <a:schemeClr val="lt1"/>
            </a:solidFill>
            <a:ln>
              <a:noFill/>
            </a:ln>
          </p:spPr>
          <p:txBody>
            <a:bodyPr anchorCtr="0" anchor="t" bIns="45700" lIns="91425" rIns="91425" wrap="square" tIns="45700">
              <a:noAutofit/>
            </a:bodyPr>
            <a:lstStyle/>
            <a:p>
              <a:pPr indent="0" lvl="0" marL="0" marR="0" rtl="0" algn="just">
                <a:spcBef>
                  <a:spcPts val="0"/>
                </a:spcBef>
                <a:spcAft>
                  <a:spcPts val="0"/>
                </a:spcAft>
                <a:buNone/>
              </a:pPr>
              <a:r>
                <a:rPr lang="en-US" sz="1600">
                  <a:solidFill>
                    <a:schemeClr val="dk1"/>
                  </a:solidFill>
                  <a:latin typeface="Overlock"/>
                  <a:ea typeface="Overlock"/>
                  <a:cs typeface="Overlock"/>
                  <a:sym typeface="Overlock"/>
                </a:rPr>
                <a:t>Section 130(10) Audit Bill: The Annual Audit Report shall include report on any activities where the Authority could not deliver due to limited resources and any matters that may have affected the Authority’s ability to perform work . </a:t>
              </a:r>
            </a:p>
          </p:txBody>
        </p:sp>
      </p:grpSp>
      <p:grpSp>
        <p:nvGrpSpPr>
          <p:cNvPr id="407" name="Shape 407"/>
          <p:cNvGrpSpPr/>
          <p:nvPr/>
        </p:nvGrpSpPr>
        <p:grpSpPr>
          <a:xfrm>
            <a:off x="2971800" y="2559049"/>
            <a:ext cx="6096000" cy="1500717"/>
            <a:chOff x="3345359" y="3020059"/>
            <a:chExt cx="6095113" cy="1800860"/>
          </a:xfrm>
        </p:grpSpPr>
        <p:sp>
          <p:nvSpPr>
            <p:cNvPr id="408" name="Shape 408"/>
            <p:cNvSpPr/>
            <p:nvPr/>
          </p:nvSpPr>
          <p:spPr>
            <a:xfrm>
              <a:off x="3345359" y="3020059"/>
              <a:ext cx="6095113" cy="1800860"/>
            </a:xfrm>
            <a:prstGeom prst="roundRect">
              <a:avLst>
                <a:gd fmla="val 50000" name="adj"/>
              </a:avLst>
            </a:prstGeom>
            <a:solidFill>
              <a:schemeClr val="lt1"/>
            </a:solidFill>
            <a:ln cap="flat" cmpd="sng" w="25400">
              <a:solidFill>
                <a:schemeClr val="accent3"/>
              </a:solidFill>
              <a:prstDash val="solid"/>
              <a:round/>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9" name="Shape 409"/>
            <p:cNvSpPr txBox="1"/>
            <p:nvPr/>
          </p:nvSpPr>
          <p:spPr>
            <a:xfrm>
              <a:off x="3591055" y="3100712"/>
              <a:ext cx="5697039" cy="1588126"/>
            </a:xfrm>
            <a:prstGeom prst="rect">
              <a:avLst/>
            </a:prstGeom>
            <a:noFill/>
            <a:ln>
              <a:noFill/>
            </a:ln>
          </p:spPr>
          <p:txBody>
            <a:bodyPr anchorCtr="0" anchor="t" bIns="45700" lIns="91425" rIns="91425" wrap="square" tIns="45700">
              <a:noAutofit/>
            </a:bodyPr>
            <a:lstStyle/>
            <a:p>
              <a:pPr indent="0" lvl="0" marL="0" marR="0" rtl="0" algn="just">
                <a:spcBef>
                  <a:spcPts val="0"/>
                </a:spcBef>
                <a:spcAft>
                  <a:spcPts val="0"/>
                </a:spcAft>
                <a:buNone/>
              </a:pPr>
              <a:r>
                <a:rPr lang="en-US" sz="1600">
                  <a:solidFill>
                    <a:schemeClr val="dk1"/>
                  </a:solidFill>
                  <a:latin typeface="Overlock"/>
                  <a:ea typeface="Overlock"/>
                  <a:cs typeface="Overlock"/>
                  <a:sym typeface="Overlock"/>
                </a:rPr>
                <a:t>Section 15 of Audit Bill : The Authority budget shall be directly charged to the consolidated fund by Parliament in case the decision of parliament of national Budget is delayed, the Authority shall be provided with interim funds, which shall be at least equal to the previous year’s budget. </a:t>
              </a:r>
            </a:p>
          </p:txBody>
        </p:sp>
      </p:grpSp>
      <p:grpSp>
        <p:nvGrpSpPr>
          <p:cNvPr id="410" name="Shape 410"/>
          <p:cNvGrpSpPr/>
          <p:nvPr/>
        </p:nvGrpSpPr>
        <p:grpSpPr>
          <a:xfrm>
            <a:off x="2603976" y="2928212"/>
            <a:ext cx="512763" cy="444500"/>
            <a:chOff x="1583" y="1494"/>
            <a:chExt cx="526" cy="526"/>
          </a:xfrm>
        </p:grpSpPr>
        <p:sp>
          <p:nvSpPr>
            <p:cNvPr id="411" name="Shape 411"/>
            <p:cNvSpPr/>
            <p:nvPr/>
          </p:nvSpPr>
          <p:spPr>
            <a:xfrm>
              <a:off x="1583" y="1494"/>
              <a:ext cx="526" cy="526"/>
            </a:xfrm>
            <a:prstGeom prst="ellipse">
              <a:avLst/>
            </a:prstGeom>
            <a:solidFill>
              <a:srgbClr val="3491E6"/>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2" name="Shape 412"/>
            <p:cNvSpPr/>
            <p:nvPr/>
          </p:nvSpPr>
          <p:spPr>
            <a:xfrm>
              <a:off x="1634" y="1547"/>
              <a:ext cx="425" cy="425"/>
            </a:xfrm>
            <a:prstGeom prst="ellipse">
              <a:avLst/>
            </a:prstGeom>
            <a:gradFill>
              <a:gsLst>
                <a:gs pos="0">
                  <a:srgbClr val="10E470"/>
                </a:gs>
                <a:gs pos="100000">
                  <a:srgbClr val="098340"/>
                </a:gs>
              </a:gsLst>
              <a:path path="circle">
                <a:fillToRect l="100%" t="100%"/>
              </a:path>
              <a:tileRect b="-100%" r="-10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3" name="Shape 413"/>
            <p:cNvSpPr/>
            <p:nvPr/>
          </p:nvSpPr>
          <p:spPr>
            <a:xfrm>
              <a:off x="1642" y="1557"/>
              <a:ext cx="406" cy="406"/>
            </a:xfrm>
            <a:prstGeom prst="ellipse">
              <a:avLst/>
            </a:prstGeom>
            <a:gradFill>
              <a:gsLst>
                <a:gs pos="0">
                  <a:srgbClr val="FFFF00">
                    <a:alpha val="84705"/>
                  </a:srgbClr>
                </a:gs>
                <a:gs pos="100000">
                  <a:srgbClr val="A2A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4" name="Shape 414"/>
            <p:cNvSpPr/>
            <p:nvPr/>
          </p:nvSpPr>
          <p:spPr>
            <a:xfrm>
              <a:off x="1652" y="1582"/>
              <a:ext cx="265" cy="266"/>
            </a:xfrm>
            <a:prstGeom prst="ellipse">
              <a:avLst/>
            </a:prstGeom>
            <a:gradFill>
              <a:gsLst>
                <a:gs pos="0">
                  <a:srgbClr val="FFFFFF"/>
                </a:gs>
                <a:gs pos="100000">
                  <a:srgbClr val="E9940B">
                    <a:alpha val="0"/>
                  </a:srgbClr>
                </a:gs>
              </a:gsLst>
              <a:path path="circle">
                <a:fillToRect b="50%" l="50%" r="50%" t="50%"/>
              </a:path>
              <a:tileRect/>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5" name="Shape 415"/>
            <p:cNvSpPr/>
            <p:nvPr/>
          </p:nvSpPr>
          <p:spPr>
            <a:xfrm>
              <a:off x="1659" y="1571"/>
              <a:ext cx="366" cy="366"/>
            </a:xfrm>
            <a:prstGeom prst="ellipse">
              <a:avLst/>
            </a:prstGeom>
            <a:gradFill>
              <a:gsLst>
                <a:gs pos="0">
                  <a:srgbClr val="FFFF00">
                    <a:alpha val="0"/>
                  </a:srgbClr>
                </a:gs>
                <a:gs pos="100000">
                  <a:srgbClr val="C2C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2</a:t>
              </a:r>
            </a:p>
          </p:txBody>
        </p:sp>
      </p:grpSp>
      <p:sp>
        <p:nvSpPr>
          <p:cNvPr id="416" name="Shape 416"/>
          <p:cNvSpPr/>
          <p:nvPr/>
        </p:nvSpPr>
        <p:spPr>
          <a:xfrm>
            <a:off x="1573717" y="139125"/>
            <a:ext cx="6894008" cy="5847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200">
                <a:solidFill>
                  <a:srgbClr val="244061"/>
                </a:solidFill>
                <a:latin typeface="Calibri"/>
                <a:ea typeface="Calibri"/>
                <a:cs typeface="Calibri"/>
                <a:sym typeface="Calibri"/>
              </a:rPr>
              <a:t>Actions Taken on Principle 8</a:t>
            </a:r>
          </a:p>
        </p:txBody>
      </p:sp>
      <p:grpSp>
        <p:nvGrpSpPr>
          <p:cNvPr id="417" name="Shape 417"/>
          <p:cNvGrpSpPr/>
          <p:nvPr/>
        </p:nvGrpSpPr>
        <p:grpSpPr>
          <a:xfrm>
            <a:off x="1524000" y="4483099"/>
            <a:ext cx="512763" cy="444500"/>
            <a:chOff x="1583" y="1494"/>
            <a:chExt cx="526" cy="526"/>
          </a:xfrm>
        </p:grpSpPr>
        <p:sp>
          <p:nvSpPr>
            <p:cNvPr id="418" name="Shape 418"/>
            <p:cNvSpPr/>
            <p:nvPr/>
          </p:nvSpPr>
          <p:spPr>
            <a:xfrm>
              <a:off x="1583" y="1494"/>
              <a:ext cx="526" cy="526"/>
            </a:xfrm>
            <a:prstGeom prst="ellipse">
              <a:avLst/>
            </a:prstGeom>
            <a:solidFill>
              <a:srgbClr val="3491E6"/>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9" name="Shape 419"/>
            <p:cNvSpPr/>
            <p:nvPr/>
          </p:nvSpPr>
          <p:spPr>
            <a:xfrm>
              <a:off x="1634" y="1547"/>
              <a:ext cx="425" cy="425"/>
            </a:xfrm>
            <a:prstGeom prst="ellipse">
              <a:avLst/>
            </a:prstGeom>
            <a:gradFill>
              <a:gsLst>
                <a:gs pos="0">
                  <a:srgbClr val="10E470"/>
                </a:gs>
                <a:gs pos="100000">
                  <a:srgbClr val="098340"/>
                </a:gs>
              </a:gsLst>
              <a:path path="circle">
                <a:fillToRect l="100%" t="100%"/>
              </a:path>
              <a:tileRect b="-100%" r="-10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0" name="Shape 420"/>
            <p:cNvSpPr/>
            <p:nvPr/>
          </p:nvSpPr>
          <p:spPr>
            <a:xfrm>
              <a:off x="1642" y="1557"/>
              <a:ext cx="406" cy="406"/>
            </a:xfrm>
            <a:prstGeom prst="ellipse">
              <a:avLst/>
            </a:prstGeom>
            <a:gradFill>
              <a:gsLst>
                <a:gs pos="0">
                  <a:srgbClr val="FFFF00">
                    <a:alpha val="84705"/>
                  </a:srgbClr>
                </a:gs>
                <a:gs pos="100000">
                  <a:srgbClr val="A2A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1" name="Shape 421"/>
            <p:cNvSpPr/>
            <p:nvPr/>
          </p:nvSpPr>
          <p:spPr>
            <a:xfrm>
              <a:off x="1652" y="1582"/>
              <a:ext cx="265" cy="266"/>
            </a:xfrm>
            <a:prstGeom prst="ellipse">
              <a:avLst/>
            </a:prstGeom>
            <a:gradFill>
              <a:gsLst>
                <a:gs pos="0">
                  <a:srgbClr val="FFFFFF"/>
                </a:gs>
                <a:gs pos="100000">
                  <a:srgbClr val="E9940B">
                    <a:alpha val="0"/>
                  </a:srgbClr>
                </a:gs>
              </a:gsLst>
              <a:path path="circle">
                <a:fillToRect b="50%" l="50%" r="50%" t="50%"/>
              </a:path>
              <a:tileRect/>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2" name="Shape 422"/>
            <p:cNvSpPr/>
            <p:nvPr/>
          </p:nvSpPr>
          <p:spPr>
            <a:xfrm>
              <a:off x="1659" y="1571"/>
              <a:ext cx="366" cy="366"/>
            </a:xfrm>
            <a:prstGeom prst="ellipse">
              <a:avLst/>
            </a:prstGeom>
            <a:gradFill>
              <a:gsLst>
                <a:gs pos="0">
                  <a:srgbClr val="FFFF00">
                    <a:alpha val="0"/>
                  </a:srgbClr>
                </a:gs>
                <a:gs pos="100000">
                  <a:srgbClr val="C2C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3</a:t>
              </a:r>
            </a:p>
          </p:txBody>
        </p:sp>
      </p:grpSp>
      <p:grpSp>
        <p:nvGrpSpPr>
          <p:cNvPr id="423" name="Shape 423"/>
          <p:cNvGrpSpPr/>
          <p:nvPr/>
        </p:nvGrpSpPr>
        <p:grpSpPr>
          <a:xfrm>
            <a:off x="1898947" y="1357977"/>
            <a:ext cx="527051" cy="447146"/>
            <a:chOff x="1583" y="1494"/>
            <a:chExt cx="526" cy="526"/>
          </a:xfrm>
        </p:grpSpPr>
        <p:sp>
          <p:nvSpPr>
            <p:cNvPr id="424" name="Shape 424"/>
            <p:cNvSpPr/>
            <p:nvPr/>
          </p:nvSpPr>
          <p:spPr>
            <a:xfrm>
              <a:off x="1583" y="1494"/>
              <a:ext cx="526" cy="526"/>
            </a:xfrm>
            <a:prstGeom prst="ellipse">
              <a:avLst/>
            </a:prstGeom>
            <a:solidFill>
              <a:srgbClr val="3491E6"/>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5" name="Shape 425"/>
            <p:cNvSpPr/>
            <p:nvPr/>
          </p:nvSpPr>
          <p:spPr>
            <a:xfrm>
              <a:off x="1634" y="1547"/>
              <a:ext cx="425" cy="425"/>
            </a:xfrm>
            <a:prstGeom prst="ellipse">
              <a:avLst/>
            </a:prstGeom>
            <a:gradFill>
              <a:gsLst>
                <a:gs pos="0">
                  <a:srgbClr val="10E470"/>
                </a:gs>
                <a:gs pos="100000">
                  <a:srgbClr val="098340"/>
                </a:gs>
              </a:gsLst>
              <a:path path="circle">
                <a:fillToRect l="100%" t="100%"/>
              </a:path>
              <a:tileRect b="-100%" r="-10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6" name="Shape 426"/>
            <p:cNvSpPr/>
            <p:nvPr/>
          </p:nvSpPr>
          <p:spPr>
            <a:xfrm>
              <a:off x="1642" y="1557"/>
              <a:ext cx="406" cy="406"/>
            </a:xfrm>
            <a:prstGeom prst="ellipse">
              <a:avLst/>
            </a:prstGeom>
            <a:gradFill>
              <a:gsLst>
                <a:gs pos="0">
                  <a:srgbClr val="FFFF00">
                    <a:alpha val="84705"/>
                  </a:srgbClr>
                </a:gs>
                <a:gs pos="100000">
                  <a:srgbClr val="A2A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7" name="Shape 427"/>
            <p:cNvSpPr/>
            <p:nvPr/>
          </p:nvSpPr>
          <p:spPr>
            <a:xfrm>
              <a:off x="1652" y="1582"/>
              <a:ext cx="265" cy="266"/>
            </a:xfrm>
            <a:prstGeom prst="ellipse">
              <a:avLst/>
            </a:prstGeom>
            <a:gradFill>
              <a:gsLst>
                <a:gs pos="0">
                  <a:srgbClr val="FFFFFF"/>
                </a:gs>
                <a:gs pos="100000">
                  <a:srgbClr val="E9940B">
                    <a:alpha val="0"/>
                  </a:srgbClr>
                </a:gs>
              </a:gsLst>
              <a:path path="circle">
                <a:fillToRect b="50%" l="50%" r="50%" t="50%"/>
              </a:path>
              <a:tileRect/>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8" name="Shape 428"/>
            <p:cNvSpPr/>
            <p:nvPr/>
          </p:nvSpPr>
          <p:spPr>
            <a:xfrm>
              <a:off x="1659" y="1571"/>
              <a:ext cx="366" cy="366"/>
            </a:xfrm>
            <a:prstGeom prst="ellipse">
              <a:avLst/>
            </a:prstGeom>
            <a:gradFill>
              <a:gsLst>
                <a:gs pos="0">
                  <a:srgbClr val="FFFF00">
                    <a:alpha val="0"/>
                  </a:srgbClr>
                </a:gs>
                <a:gs pos="100000">
                  <a:srgbClr val="C2C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1</a:t>
              </a:r>
            </a:p>
          </p:txBody>
        </p:sp>
      </p:grpSp>
      <p:pic>
        <p:nvPicPr>
          <p:cNvPr descr="NEW YEAR CARD.gif" id="429" name="Shape 429"/>
          <p:cNvPicPr preferRelativeResize="0"/>
          <p:nvPr/>
        </p:nvPicPr>
        <p:blipFill rotWithShape="1">
          <a:blip r:embed="rId3">
            <a:alphaModFix/>
          </a:blip>
          <a:srcRect b="0" l="0" r="0" t="0"/>
          <a:stretch/>
        </p:blipFill>
        <p:spPr>
          <a:xfrm>
            <a:off x="211642" y="54137"/>
            <a:ext cx="685800" cy="617946"/>
          </a:xfrm>
          <a:prstGeom prst="rect">
            <a:avLst/>
          </a:prstGeom>
          <a:noFill/>
          <a:ln>
            <a:noFill/>
          </a:ln>
        </p:spPr>
      </p:pic>
      <p:pic>
        <p:nvPicPr>
          <p:cNvPr descr="line 1.jpg" id="430" name="Shape 430"/>
          <p:cNvPicPr preferRelativeResize="0"/>
          <p:nvPr/>
        </p:nvPicPr>
        <p:blipFill rotWithShape="1">
          <a:blip r:embed="rId4">
            <a:alphaModFix/>
          </a:blip>
          <a:srcRect b="0" l="0" r="0" t="0"/>
          <a:stretch/>
        </p:blipFill>
        <p:spPr>
          <a:xfrm>
            <a:off x="0" y="696912"/>
            <a:ext cx="9144000" cy="103188"/>
          </a:xfrm>
          <a:prstGeom prst="rect">
            <a:avLst/>
          </a:prstGeom>
          <a:noFill/>
          <a:ln>
            <a:noFill/>
          </a:ln>
        </p:spPr>
      </p:pic>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500"/>
                                        <p:tgtEl>
                                          <p:spTgt spid="4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7"/>
                                        </p:tgtEl>
                                        <p:attrNameLst>
                                          <p:attrName>style.visibility</p:attrName>
                                        </p:attrNameLst>
                                      </p:cBhvr>
                                      <p:to>
                                        <p:strVal val="visible"/>
                                      </p:to>
                                    </p:set>
                                    <p:animEffect filter="fade" transition="in">
                                      <p:cBhvr>
                                        <p:cTn dur="400"/>
                                        <p:tgtEl>
                                          <p:spTgt spid="4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400"/>
                                        <p:tgtEl>
                                          <p:spTgt spid="404"/>
                                        </p:tgtEl>
                                      </p:cBhvr>
                                    </p:animEffect>
                                  </p:childTnLst>
                                </p:cTn>
                              </p:par>
                              <p:par>
                                <p:cTn fill="hold" nodeType="withEffect" presetClass="emph" presetID="8" presetSubtype="0">
                                  <p:stCondLst>
                                    <p:cond delay="0"/>
                                  </p:stCondLst>
                                  <p:childTnLst>
                                    <p:animRot by="-21600000">
                                      <p:cBhvr>
                                        <p:cTn dur="5000" fill="hold"/>
                                        <p:tgtEl>
                                          <p:spTgt spid="429"/>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pic>
        <p:nvPicPr>
          <p:cNvPr descr="Image result for taktsang  image" id="435" name="Shape 435"/>
          <p:cNvPicPr preferRelativeResize="0"/>
          <p:nvPr/>
        </p:nvPicPr>
        <p:blipFill rotWithShape="1">
          <a:blip r:embed="rId3">
            <a:alphaModFix/>
          </a:blip>
          <a:srcRect b="0" l="0" r="0" t="0"/>
          <a:stretch/>
        </p:blipFill>
        <p:spPr>
          <a:xfrm>
            <a:off x="990600" y="190500"/>
            <a:ext cx="6629399" cy="4114800"/>
          </a:xfrm>
          <a:prstGeom prst="roundRect">
            <a:avLst>
              <a:gd fmla="val 8594" name="adj"/>
            </a:avLst>
          </a:prstGeom>
          <a:solidFill>
            <a:srgbClr val="ECECEC"/>
          </a:solidFill>
          <a:ln>
            <a:noFill/>
          </a:ln>
          <a:effectLst>
            <a:reflection blurRad="0" dir="5400000" dist="5000" endA="0" endPos="28000" fadeDir="5400000" kx="0" rotWithShape="0" algn="bl" stA="38000" stPos="0" sy="-100000" ky="0"/>
          </a:effectLst>
        </p:spPr>
      </p:pic>
      <p:sp>
        <p:nvSpPr>
          <p:cNvPr id="436" name="Shape 436"/>
          <p:cNvSpPr txBox="1"/>
          <p:nvPr/>
        </p:nvSpPr>
        <p:spPr>
          <a:xfrm>
            <a:off x="895347" y="4204037"/>
            <a:ext cx="7562853" cy="1015663"/>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6000">
                <a:solidFill>
                  <a:schemeClr val="dk1"/>
                </a:solidFill>
                <a:latin typeface="Calibri"/>
                <a:ea typeface="Calibri"/>
                <a:cs typeface="Calibri"/>
                <a:sym typeface="Calibri"/>
              </a:rPr>
              <a:t>Kadinchey – Thank You </a:t>
            </a:r>
          </a:p>
        </p:txBody>
      </p:sp>
    </p:spTree>
  </p:cSld>
  <p:clrMapOvr>
    <a:masterClrMapping/>
  </p:clrMapOvr>
  <p:transition>
    <p:push/>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pic>
        <p:nvPicPr>
          <p:cNvPr descr="line 1.jpg" id="442" name="Shape 442"/>
          <p:cNvPicPr preferRelativeResize="0"/>
          <p:nvPr>
            <p:ph idx="4294967295" type="body"/>
          </p:nvPr>
        </p:nvPicPr>
        <p:blipFill rotWithShape="1">
          <a:blip r:embed="rId3">
            <a:alphaModFix/>
          </a:blip>
          <a:srcRect b="0" l="0" r="0" t="0"/>
          <a:stretch/>
        </p:blipFill>
        <p:spPr>
          <a:xfrm>
            <a:off x="0" y="723900"/>
            <a:ext cx="9144000" cy="103188"/>
          </a:xfrm>
          <a:prstGeom prst="rect">
            <a:avLst/>
          </a:prstGeom>
          <a:noFill/>
          <a:ln>
            <a:noFill/>
          </a:ln>
        </p:spPr>
      </p:pic>
      <p:pic>
        <p:nvPicPr>
          <p:cNvPr descr="NEW YEAR CARD.gif" id="443" name="Shape 443"/>
          <p:cNvPicPr preferRelativeResize="0"/>
          <p:nvPr/>
        </p:nvPicPr>
        <p:blipFill rotWithShape="1">
          <a:blip r:embed="rId4">
            <a:alphaModFix/>
          </a:blip>
          <a:srcRect b="0" l="0" r="0" t="0"/>
          <a:stretch/>
        </p:blipFill>
        <p:spPr>
          <a:xfrm>
            <a:off x="228600" y="38100"/>
            <a:ext cx="685800" cy="722138"/>
          </a:xfrm>
          <a:prstGeom prst="rect">
            <a:avLst/>
          </a:prstGeom>
          <a:noFill/>
          <a:ln>
            <a:noFill/>
          </a:ln>
        </p:spPr>
      </p:pic>
      <p:sp>
        <p:nvSpPr>
          <p:cNvPr id="444" name="Shape 444"/>
          <p:cNvSpPr/>
          <p:nvPr/>
        </p:nvSpPr>
        <p:spPr>
          <a:xfrm>
            <a:off x="1524000" y="139125"/>
            <a:ext cx="7086600" cy="5847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200">
                <a:solidFill>
                  <a:srgbClr val="244061"/>
                </a:solidFill>
                <a:latin typeface="Calibri"/>
                <a:ea typeface="Calibri"/>
                <a:cs typeface="Calibri"/>
                <a:sym typeface="Calibri"/>
              </a:rPr>
              <a:t>Findings on principle 1 </a:t>
            </a:r>
          </a:p>
        </p:txBody>
      </p:sp>
      <p:sp>
        <p:nvSpPr>
          <p:cNvPr id="445" name="Shape 445">
            <a:hlinkClick r:id="rId5"/>
          </p:cNvPr>
          <p:cNvSpPr/>
          <p:nvPr/>
        </p:nvSpPr>
        <p:spPr>
          <a:xfrm>
            <a:off x="8229600" y="5143500"/>
            <a:ext cx="457200" cy="381000"/>
          </a:xfrm>
          <a:prstGeom prst="leftArrow">
            <a:avLst>
              <a:gd fmla="val 50000" name="adj1"/>
              <a:gd fmla="val 50000" name="adj2"/>
            </a:avLst>
          </a:prstGeom>
          <a:solidFill>
            <a:schemeClr val="accent2"/>
          </a:solidFill>
          <a:ln cap="flat" cmpd="sng" w="25400">
            <a:solidFill>
              <a:srgbClr val="8C3A38"/>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46" name="Shape 446"/>
          <p:cNvGrpSpPr/>
          <p:nvPr/>
        </p:nvGrpSpPr>
        <p:grpSpPr>
          <a:xfrm>
            <a:off x="1603252" y="1269999"/>
            <a:ext cx="6089896" cy="4064000"/>
            <a:chOff x="3052" y="-1"/>
            <a:chExt cx="6089896" cy="4064000"/>
          </a:xfrm>
        </p:grpSpPr>
        <p:sp>
          <p:nvSpPr>
            <p:cNvPr id="447" name="Shape 447"/>
            <p:cNvSpPr/>
            <p:nvPr/>
          </p:nvSpPr>
          <p:spPr>
            <a:xfrm rot="-5400000">
              <a:off x="-561503" y="564554"/>
              <a:ext cx="4064000" cy="2934890"/>
            </a:xfrm>
            <a:prstGeom prst="flowChartManualOperation">
              <a:avLst/>
            </a:prstGeom>
            <a:gradFill>
              <a:gsLst>
                <a:gs pos="0">
                  <a:srgbClr val="759336"/>
                </a:gs>
                <a:gs pos="80000">
                  <a:srgbClr val="99C247"/>
                </a:gs>
                <a:gs pos="100000">
                  <a:srgbClr val="9BC545"/>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448" name="Shape 448"/>
            <p:cNvSpPr txBox="1"/>
            <p:nvPr/>
          </p:nvSpPr>
          <p:spPr>
            <a:xfrm>
              <a:off x="3052" y="812799"/>
              <a:ext cx="2934890" cy="2438400"/>
            </a:xfrm>
            <a:prstGeom prst="rect">
              <a:avLst/>
            </a:prstGeom>
            <a:noFill/>
            <a:ln>
              <a:noFill/>
            </a:ln>
          </p:spPr>
          <p:txBody>
            <a:bodyPr anchorCtr="0" anchor="ctr" bIns="0" lIns="177800" rIns="177800" wrap="square" tIns="0">
              <a:noAutofit/>
            </a:bodyPr>
            <a:lstStyle/>
            <a:p>
              <a:pPr indent="0" lvl="0" marL="0" marR="0" rtl="0" algn="ctr">
                <a:lnSpc>
                  <a:spcPct val="90000"/>
                </a:lnSpc>
                <a:spcBef>
                  <a:spcPts val="0"/>
                </a:spcBef>
                <a:spcAft>
                  <a:spcPts val="0"/>
                </a:spcAft>
                <a:buNone/>
              </a:pPr>
              <a:r>
                <a:rPr b="0" lang="en-US" sz="2800">
                  <a:solidFill>
                    <a:schemeClr val="lt1"/>
                  </a:solidFill>
                  <a:latin typeface="Overlock"/>
                  <a:ea typeface="Overlock"/>
                  <a:cs typeface="Overlock"/>
                  <a:sym typeface="Overlock"/>
                </a:rPr>
                <a:t>No explicit right to the Auditor General to refuse directions from the Parliament </a:t>
              </a:r>
            </a:p>
          </p:txBody>
        </p:sp>
        <p:sp>
          <p:nvSpPr>
            <p:cNvPr id="449" name="Shape 449"/>
            <p:cNvSpPr/>
            <p:nvPr/>
          </p:nvSpPr>
          <p:spPr>
            <a:xfrm rot="-5400000">
              <a:off x="2593503" y="564554"/>
              <a:ext cx="4064000" cy="2934890"/>
            </a:xfrm>
            <a:prstGeom prst="flowChartManualOperation">
              <a:avLst/>
            </a:prstGeom>
            <a:gradFill>
              <a:gsLst>
                <a:gs pos="0">
                  <a:srgbClr val="5C417C"/>
                </a:gs>
                <a:gs pos="80000">
                  <a:srgbClr val="7955A4"/>
                </a:gs>
                <a:gs pos="100000">
                  <a:srgbClr val="7955A6"/>
                </a:gs>
              </a:gsLst>
              <a:lin ang="16200000" scaled="0"/>
            </a:gradFill>
            <a:ln>
              <a:noFill/>
            </a:ln>
            <a:effectLst>
              <a:outerShdw blurRad="40000" rotWithShape="0" dir="5400000" dist="23000">
                <a:srgbClr val="000000">
                  <a:alpha val="34901"/>
                </a:srgbClr>
              </a:outerShdw>
            </a:effectLst>
          </p:spPr>
          <p:txBody>
            <a:bodyPr anchorCtr="0" anchor="ctr" bIns="91425" lIns="91425" rIns="91425" wrap="square" tIns="91425">
              <a:noAutofit/>
            </a:bodyPr>
            <a:lstStyle/>
            <a:p>
              <a:pPr indent="0" lvl="0" marL="0">
                <a:spcBef>
                  <a:spcPts val="0"/>
                </a:spcBef>
                <a:buNone/>
              </a:pPr>
              <a:r>
                <a:t/>
              </a:r>
              <a:endParaRPr/>
            </a:p>
          </p:txBody>
        </p:sp>
        <p:sp>
          <p:nvSpPr>
            <p:cNvPr id="450" name="Shape 450"/>
            <p:cNvSpPr txBox="1"/>
            <p:nvPr/>
          </p:nvSpPr>
          <p:spPr>
            <a:xfrm>
              <a:off x="3158058" y="812799"/>
              <a:ext cx="2934890" cy="2438400"/>
            </a:xfrm>
            <a:prstGeom prst="rect">
              <a:avLst/>
            </a:prstGeom>
            <a:noFill/>
            <a:ln>
              <a:noFill/>
            </a:ln>
          </p:spPr>
          <p:txBody>
            <a:bodyPr anchorCtr="0" anchor="ctr" bIns="0" lIns="146050" rIns="147075" wrap="square" tIns="0">
              <a:noAutofit/>
            </a:bodyPr>
            <a:lstStyle/>
            <a:p>
              <a:pPr indent="0" lvl="0" marL="0" marR="0" rtl="0" algn="ctr">
                <a:lnSpc>
                  <a:spcPct val="90000"/>
                </a:lnSpc>
                <a:spcBef>
                  <a:spcPts val="0"/>
                </a:spcBef>
                <a:spcAft>
                  <a:spcPts val="0"/>
                </a:spcAft>
                <a:buNone/>
              </a:pPr>
              <a:r>
                <a:rPr b="0" lang="en-US" sz="2300">
                  <a:solidFill>
                    <a:schemeClr val="lt1"/>
                  </a:solidFill>
                  <a:latin typeface="Overlock"/>
                  <a:ea typeface="Overlock"/>
                  <a:cs typeface="Overlock"/>
                  <a:sym typeface="Overlock"/>
                </a:rPr>
                <a:t>RAA as a constitutional agency, is subject to the regulations and to some extent to the power of the RCSC (e.g. approval of internal organization)</a:t>
              </a:r>
            </a:p>
          </p:txBody>
        </p:sp>
      </p:grpSp>
    </p:spTree>
  </p:cSld>
  <p:clrMapOvr>
    <a:masterClrMapping/>
  </p:clrMapOvr>
  <p:transition>
    <p:push/>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Shape 104"/>
          <p:cNvSpPr txBox="1"/>
          <p:nvPr>
            <p:ph idx="1" type="subTitle"/>
          </p:nvPr>
        </p:nvSpPr>
        <p:spPr>
          <a:xfrm>
            <a:off x="304800" y="1028700"/>
            <a:ext cx="8162925" cy="4343400"/>
          </a:xfrm>
          <a:prstGeom prst="rect">
            <a:avLst/>
          </a:prstGeom>
          <a:noFill/>
          <a:ln>
            <a:noFill/>
          </a:ln>
        </p:spPr>
        <p:txBody>
          <a:bodyPr anchorCtr="0" anchor="t" bIns="45700" lIns="91425" rIns="91425" wrap="square" tIns="45700">
            <a:noAutofit/>
          </a:bodyPr>
          <a:lstStyle/>
          <a:p>
            <a:pPr indent="-688975" lvl="0" marL="688975" marR="0" rtl="0" algn="l">
              <a:lnSpc>
                <a:spcPct val="112000"/>
              </a:lnSpc>
              <a:spcBef>
                <a:spcPts val="0"/>
              </a:spcBef>
              <a:spcAft>
                <a:spcPts val="0"/>
              </a:spcAft>
              <a:buClr>
                <a:srgbClr val="953734"/>
              </a:buClr>
              <a:buSzPts val="3200"/>
              <a:buFont typeface="Calibri"/>
              <a:buAutoNum type="arabicPeriod"/>
            </a:pPr>
            <a:r>
              <a:rPr b="0" i="0" lang="en-US" sz="3200" u="none" cap="none" strike="noStrike">
                <a:solidFill>
                  <a:srgbClr val="953734"/>
                </a:solidFill>
                <a:latin typeface="Overlock"/>
                <a:ea typeface="Overlock"/>
                <a:cs typeface="Overlock"/>
                <a:sym typeface="Overlock"/>
              </a:rPr>
              <a:t>Introduction</a:t>
            </a:r>
          </a:p>
          <a:p>
            <a:pPr indent="-688975" lvl="0" marL="688975" marR="0" rtl="0" algn="l">
              <a:lnSpc>
                <a:spcPct val="112000"/>
              </a:lnSpc>
              <a:spcBef>
                <a:spcPts val="600"/>
              </a:spcBef>
              <a:spcAft>
                <a:spcPts val="0"/>
              </a:spcAft>
              <a:buClr>
                <a:srgbClr val="953734"/>
              </a:buClr>
              <a:buSzPts val="3200"/>
              <a:buFont typeface="Calibri"/>
              <a:buAutoNum type="arabicPeriod"/>
            </a:pPr>
            <a:r>
              <a:rPr b="0" i="0" lang="en-US" sz="3200" u="none" cap="none" strike="noStrike">
                <a:solidFill>
                  <a:srgbClr val="953734"/>
                </a:solidFill>
                <a:latin typeface="Overlock"/>
                <a:ea typeface="Overlock"/>
                <a:cs typeface="Overlock"/>
                <a:sym typeface="Overlock"/>
              </a:rPr>
              <a:t>Objective </a:t>
            </a:r>
          </a:p>
          <a:p>
            <a:pPr indent="-688975" lvl="0" marL="688975" marR="0" rtl="0" algn="l">
              <a:lnSpc>
                <a:spcPct val="112000"/>
              </a:lnSpc>
              <a:spcBef>
                <a:spcPts val="600"/>
              </a:spcBef>
              <a:spcAft>
                <a:spcPts val="0"/>
              </a:spcAft>
              <a:buClr>
                <a:srgbClr val="953734"/>
              </a:buClr>
              <a:buSzPts val="3200"/>
              <a:buFont typeface="Calibri"/>
              <a:buAutoNum type="arabicPeriod"/>
            </a:pPr>
            <a:r>
              <a:rPr b="0" i="0" lang="en-US" sz="3200" u="none" cap="none" strike="noStrike">
                <a:solidFill>
                  <a:srgbClr val="953734"/>
                </a:solidFill>
                <a:latin typeface="Overlock"/>
                <a:ea typeface="Overlock"/>
                <a:cs typeface="Overlock"/>
                <a:sym typeface="Overlock"/>
              </a:rPr>
              <a:t>Principle of the Mexico Declaration</a:t>
            </a:r>
          </a:p>
          <a:p>
            <a:pPr indent="-688975" lvl="0" marL="688975" marR="0" rtl="0" algn="l">
              <a:lnSpc>
                <a:spcPct val="112000"/>
              </a:lnSpc>
              <a:spcBef>
                <a:spcPts val="600"/>
              </a:spcBef>
              <a:spcAft>
                <a:spcPts val="0"/>
              </a:spcAft>
              <a:buClr>
                <a:srgbClr val="953734"/>
              </a:buClr>
              <a:buSzPts val="3200"/>
              <a:buFont typeface="Calibri"/>
              <a:buAutoNum type="arabicPeriod"/>
            </a:pPr>
            <a:r>
              <a:rPr b="0" i="0" lang="en-US" sz="3200" u="none" cap="none" strike="noStrike">
                <a:solidFill>
                  <a:srgbClr val="953734"/>
                </a:solidFill>
                <a:latin typeface="Overlock"/>
                <a:ea typeface="Overlock"/>
                <a:cs typeface="Overlock"/>
                <a:sym typeface="Overlock"/>
              </a:rPr>
              <a:t>Assessments of the findings of the peer review team</a:t>
            </a:r>
          </a:p>
          <a:p>
            <a:pPr indent="-688975" lvl="0" marL="688975" marR="0" rtl="0" algn="l">
              <a:lnSpc>
                <a:spcPct val="112000"/>
              </a:lnSpc>
              <a:spcBef>
                <a:spcPts val="600"/>
              </a:spcBef>
              <a:spcAft>
                <a:spcPts val="0"/>
              </a:spcAft>
              <a:buClr>
                <a:srgbClr val="953734"/>
              </a:buClr>
              <a:buSzPts val="3200"/>
              <a:buFont typeface="Calibri"/>
              <a:buAutoNum type="arabicPeriod"/>
            </a:pPr>
            <a:r>
              <a:rPr b="0" i="0" lang="en-US" sz="3200" u="none" cap="none" strike="noStrike">
                <a:solidFill>
                  <a:srgbClr val="953734"/>
                </a:solidFill>
                <a:latin typeface="Overlock"/>
                <a:ea typeface="Overlock"/>
                <a:cs typeface="Overlock"/>
                <a:sym typeface="Overlock"/>
              </a:rPr>
              <a:t>Observations on the Eight Principles</a:t>
            </a:r>
          </a:p>
          <a:p>
            <a:pPr indent="-688975" lvl="0" marL="688975" marR="0" rtl="0" algn="l">
              <a:lnSpc>
                <a:spcPct val="112000"/>
              </a:lnSpc>
              <a:spcBef>
                <a:spcPts val="600"/>
              </a:spcBef>
              <a:spcAft>
                <a:spcPts val="0"/>
              </a:spcAft>
              <a:buClr>
                <a:srgbClr val="953734"/>
              </a:buClr>
              <a:buSzPts val="3200"/>
              <a:buFont typeface="Calibri"/>
              <a:buAutoNum type="arabicPeriod"/>
            </a:pPr>
            <a:r>
              <a:rPr b="0" i="0" lang="en-US" sz="3200" u="none" cap="none" strike="noStrike">
                <a:solidFill>
                  <a:srgbClr val="953734"/>
                </a:solidFill>
                <a:latin typeface="Overlock"/>
                <a:ea typeface="Overlock"/>
                <a:cs typeface="Overlock"/>
                <a:sym typeface="Overlock"/>
              </a:rPr>
              <a:t>Actions taken  by SAI Bhutan </a:t>
            </a:r>
          </a:p>
        </p:txBody>
      </p:sp>
      <p:pic>
        <p:nvPicPr>
          <p:cNvPr descr="line 1.jpg" id="105" name="Shape 105"/>
          <p:cNvPicPr preferRelativeResize="0"/>
          <p:nvPr>
            <p:ph idx="4294967295" type="body"/>
          </p:nvPr>
        </p:nvPicPr>
        <p:blipFill rotWithShape="1">
          <a:blip r:embed="rId3">
            <a:alphaModFix/>
          </a:blip>
          <a:srcRect b="0" l="0" r="0" t="0"/>
          <a:stretch/>
        </p:blipFill>
        <p:spPr>
          <a:xfrm>
            <a:off x="0" y="773112"/>
            <a:ext cx="9144000" cy="103188"/>
          </a:xfrm>
          <a:prstGeom prst="rect">
            <a:avLst/>
          </a:prstGeom>
          <a:noFill/>
          <a:ln>
            <a:noFill/>
          </a:ln>
        </p:spPr>
      </p:pic>
      <p:pic>
        <p:nvPicPr>
          <p:cNvPr descr="NEW YEAR CARD.gif" id="106" name="Shape 106"/>
          <p:cNvPicPr preferRelativeResize="0"/>
          <p:nvPr/>
        </p:nvPicPr>
        <p:blipFill rotWithShape="1">
          <a:blip r:embed="rId4">
            <a:alphaModFix/>
          </a:blip>
          <a:srcRect b="0" l="0" r="0" t="0"/>
          <a:stretch/>
        </p:blipFill>
        <p:spPr>
          <a:xfrm>
            <a:off x="164194" y="82683"/>
            <a:ext cx="615106" cy="647700"/>
          </a:xfrm>
          <a:prstGeom prst="rect">
            <a:avLst/>
          </a:prstGeom>
          <a:noFill/>
          <a:ln>
            <a:noFill/>
          </a:ln>
        </p:spPr>
      </p:pic>
      <p:sp>
        <p:nvSpPr>
          <p:cNvPr id="107" name="Shape 107"/>
          <p:cNvSpPr txBox="1"/>
          <p:nvPr/>
        </p:nvSpPr>
        <p:spPr>
          <a:xfrm>
            <a:off x="1143000" y="0"/>
            <a:ext cx="7543800" cy="813066"/>
          </a:xfrm>
          <a:prstGeom prst="rect">
            <a:avLst/>
          </a:prstGeom>
          <a:noFill/>
          <a:ln>
            <a:noFill/>
          </a:ln>
        </p:spPr>
        <p:txBody>
          <a:bodyPr anchorCtr="0" anchor="ctr" bIns="45700" lIns="91425" rIns="91425" wrap="square" tIns="45700">
            <a:noAutofit/>
          </a:bodyPr>
          <a:lstStyle/>
          <a:p>
            <a:pPr indent="-198120" lvl="0" marL="0" marR="0" rtl="0" algn="ctr">
              <a:spcBef>
                <a:spcPts val="0"/>
              </a:spcBef>
              <a:spcAft>
                <a:spcPts val="0"/>
              </a:spcAft>
              <a:buClr>
                <a:srgbClr val="002060"/>
              </a:buClr>
              <a:buSzPts val="3120"/>
              <a:buFont typeface="Cambria"/>
              <a:buNone/>
            </a:pPr>
            <a:r>
              <a:rPr b="1" i="0" lang="en-US" sz="3120" u="none" cap="none" strike="noStrike">
                <a:solidFill>
                  <a:srgbClr val="002060"/>
                </a:solidFill>
                <a:latin typeface="Cambria"/>
                <a:ea typeface="Cambria"/>
                <a:cs typeface="Cambria"/>
                <a:sym typeface="Cambria"/>
              </a:rPr>
              <a:t>Synopsis of presentation</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0" st="0"/>
                                            </p:txEl>
                                          </p:spTgt>
                                        </p:tgtEl>
                                        <p:attrNameLst>
                                          <p:attrName>style.visibility</p:attrName>
                                        </p:attrNameLst>
                                      </p:cBhvr>
                                      <p:to>
                                        <p:strVal val="visible"/>
                                      </p:to>
                                    </p:set>
                                    <p:animEffect filter="fade" transition="in">
                                      <p:cBhvr>
                                        <p:cTn dur="500"/>
                                        <p:tgtEl>
                                          <p:spTgt spid="10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1" st="1"/>
                                            </p:txEl>
                                          </p:spTgt>
                                        </p:tgtEl>
                                        <p:attrNameLst>
                                          <p:attrName>style.visibility</p:attrName>
                                        </p:attrNameLst>
                                      </p:cBhvr>
                                      <p:to>
                                        <p:strVal val="visible"/>
                                      </p:to>
                                    </p:set>
                                    <p:animEffect filter="fade" transition="in">
                                      <p:cBhvr>
                                        <p:cTn dur="500"/>
                                        <p:tgtEl>
                                          <p:spTgt spid="10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2" st="2"/>
                                            </p:txEl>
                                          </p:spTgt>
                                        </p:tgtEl>
                                        <p:attrNameLst>
                                          <p:attrName>style.visibility</p:attrName>
                                        </p:attrNameLst>
                                      </p:cBhvr>
                                      <p:to>
                                        <p:strVal val="visible"/>
                                      </p:to>
                                    </p:set>
                                    <p:animEffect filter="fade" transition="in">
                                      <p:cBhvr>
                                        <p:cTn dur="500"/>
                                        <p:tgtEl>
                                          <p:spTgt spid="10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3" st="3"/>
                                            </p:txEl>
                                          </p:spTgt>
                                        </p:tgtEl>
                                        <p:attrNameLst>
                                          <p:attrName>style.visibility</p:attrName>
                                        </p:attrNameLst>
                                      </p:cBhvr>
                                      <p:to>
                                        <p:strVal val="visible"/>
                                      </p:to>
                                    </p:set>
                                    <p:animEffect filter="fade" transition="in">
                                      <p:cBhvr>
                                        <p:cTn dur="500"/>
                                        <p:tgtEl>
                                          <p:spTgt spid="10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4" st="4"/>
                                            </p:txEl>
                                          </p:spTgt>
                                        </p:tgtEl>
                                        <p:attrNameLst>
                                          <p:attrName>style.visibility</p:attrName>
                                        </p:attrNameLst>
                                      </p:cBhvr>
                                      <p:to>
                                        <p:strVal val="visible"/>
                                      </p:to>
                                    </p:set>
                                    <p:animEffect filter="fade" transition="in">
                                      <p:cBhvr>
                                        <p:cTn dur="500"/>
                                        <p:tgtEl>
                                          <p:spTgt spid="10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5" st="5"/>
                                            </p:txEl>
                                          </p:spTgt>
                                        </p:tgtEl>
                                        <p:attrNameLst>
                                          <p:attrName>style.visibility</p:attrName>
                                        </p:attrNameLst>
                                      </p:cBhvr>
                                      <p:to>
                                        <p:strVal val="visible"/>
                                      </p:to>
                                    </p:set>
                                    <p:animEffect filter="fade" transition="in">
                                      <p:cBhvr>
                                        <p:cTn dur="500"/>
                                        <p:tgtEl>
                                          <p:spTgt spid="104">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sp>
        <p:nvSpPr>
          <p:cNvPr id="456" name="Shape 456"/>
          <p:cNvSpPr/>
          <p:nvPr/>
        </p:nvSpPr>
        <p:spPr>
          <a:xfrm rot="5400000">
            <a:off x="-689078" y="1456219"/>
            <a:ext cx="2921000" cy="3590927"/>
          </a:xfrm>
          <a:custGeom>
            <a:pathLst>
              <a:path extrusionOk="0" h="120000" w="120000">
                <a:moveTo>
                  <a:pt x="59644" y="60000"/>
                </a:moveTo>
                <a:cubicBezTo>
                  <a:pt x="59644" y="59800"/>
                  <a:pt x="59800" y="59644"/>
                  <a:pt x="60000" y="59644"/>
                </a:cubicBezTo>
                <a:cubicBezTo>
                  <a:pt x="60194" y="59638"/>
                  <a:pt x="60350" y="59800"/>
                  <a:pt x="60355" y="59994"/>
                </a:cubicBezTo>
                <a:lnTo>
                  <a:pt x="120000" y="60000"/>
                </a:lnTo>
                <a:cubicBezTo>
                  <a:pt x="120000" y="26861"/>
                  <a:pt x="93133" y="0"/>
                  <a:pt x="60000" y="0"/>
                </a:cubicBezTo>
                <a:cubicBezTo>
                  <a:pt x="26861" y="0"/>
                  <a:pt x="0" y="26861"/>
                  <a:pt x="0" y="60000"/>
                </a:cubicBezTo>
                <a:lnTo>
                  <a:pt x="59644" y="60000"/>
                </a:lnTo>
                <a:close/>
              </a:path>
            </a:pathLst>
          </a:custGeom>
          <a:gradFill>
            <a:gsLst>
              <a:gs pos="0">
                <a:srgbClr val="3491E6"/>
              </a:gs>
              <a:gs pos="100000">
                <a:srgbClr val="A3CDF4"/>
              </a:gs>
            </a:gsLst>
            <a:lin ang="54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57" name="Shape 457"/>
          <p:cNvSpPr/>
          <p:nvPr/>
        </p:nvSpPr>
        <p:spPr>
          <a:xfrm rot="5400000">
            <a:off x="-1159031" y="1036325"/>
            <a:ext cx="3692261" cy="4430713"/>
          </a:xfrm>
          <a:custGeom>
            <a:pathLst>
              <a:path extrusionOk="0" h="120000" w="120000">
                <a:moveTo>
                  <a:pt x="1794" y="59116"/>
                </a:moveTo>
                <a:cubicBezTo>
                  <a:pt x="2277" y="27311"/>
                  <a:pt x="28194" y="1783"/>
                  <a:pt x="60000" y="1788"/>
                </a:cubicBezTo>
                <a:cubicBezTo>
                  <a:pt x="91800" y="1788"/>
                  <a:pt x="117716" y="27311"/>
                  <a:pt x="118200" y="59116"/>
                </a:cubicBezTo>
                <a:lnTo>
                  <a:pt x="119988" y="59088"/>
                </a:lnTo>
                <a:cubicBezTo>
                  <a:pt x="119494" y="26311"/>
                  <a:pt x="92777" y="-5"/>
                  <a:pt x="59994" y="0"/>
                </a:cubicBezTo>
                <a:cubicBezTo>
                  <a:pt x="27216" y="0"/>
                  <a:pt x="500" y="26311"/>
                  <a:pt x="5" y="59088"/>
                </a:cubicBezTo>
                <a:close/>
              </a:path>
            </a:pathLst>
          </a:custGeom>
          <a:gradFill>
            <a:gsLst>
              <a:gs pos="0">
                <a:srgbClr val="00CCFF"/>
              </a:gs>
              <a:gs pos="50000">
                <a:srgbClr val="000099">
                  <a:alpha val="0"/>
                </a:srgbClr>
              </a:gs>
              <a:gs pos="100000">
                <a:srgbClr val="00CCFF"/>
              </a:gs>
            </a:gsLst>
            <a:lin ang="54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58" name="Shape 458"/>
          <p:cNvSpPr txBox="1"/>
          <p:nvPr/>
        </p:nvSpPr>
        <p:spPr>
          <a:xfrm>
            <a:off x="719139" y="2633397"/>
            <a:ext cx="1778000" cy="156966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400">
                <a:solidFill>
                  <a:srgbClr val="494429"/>
                </a:solidFill>
                <a:latin typeface="Arial"/>
                <a:ea typeface="Arial"/>
                <a:cs typeface="Arial"/>
                <a:sym typeface="Arial"/>
              </a:rPr>
              <a:t>Existence of an effective legal framework</a:t>
            </a:r>
          </a:p>
        </p:txBody>
      </p:sp>
      <p:grpSp>
        <p:nvGrpSpPr>
          <p:cNvPr id="459" name="Shape 459"/>
          <p:cNvGrpSpPr/>
          <p:nvPr/>
        </p:nvGrpSpPr>
        <p:grpSpPr>
          <a:xfrm>
            <a:off x="1911353" y="1581677"/>
            <a:ext cx="739775" cy="611188"/>
            <a:chOff x="1583" y="1494"/>
            <a:chExt cx="526" cy="526"/>
          </a:xfrm>
        </p:grpSpPr>
        <p:sp>
          <p:nvSpPr>
            <p:cNvPr id="460" name="Shape 460"/>
            <p:cNvSpPr/>
            <p:nvPr/>
          </p:nvSpPr>
          <p:spPr>
            <a:xfrm>
              <a:off x="1583" y="1494"/>
              <a:ext cx="526" cy="526"/>
            </a:xfrm>
            <a:prstGeom prst="ellipse">
              <a:avLst/>
            </a:prstGeom>
            <a:solidFill>
              <a:srgbClr val="3491E6"/>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1" name="Shape 461"/>
            <p:cNvSpPr/>
            <p:nvPr/>
          </p:nvSpPr>
          <p:spPr>
            <a:xfrm>
              <a:off x="1634" y="1547"/>
              <a:ext cx="425" cy="425"/>
            </a:xfrm>
            <a:prstGeom prst="ellipse">
              <a:avLst/>
            </a:prstGeom>
            <a:gradFill>
              <a:gsLst>
                <a:gs pos="0">
                  <a:srgbClr val="10E470"/>
                </a:gs>
                <a:gs pos="100000">
                  <a:srgbClr val="098340"/>
                </a:gs>
              </a:gsLst>
              <a:path path="circle">
                <a:fillToRect l="100%" t="100%"/>
              </a:path>
              <a:tileRect b="-100%" r="-10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2" name="Shape 462"/>
            <p:cNvSpPr/>
            <p:nvPr/>
          </p:nvSpPr>
          <p:spPr>
            <a:xfrm>
              <a:off x="1642" y="1557"/>
              <a:ext cx="406" cy="406"/>
            </a:xfrm>
            <a:prstGeom prst="ellipse">
              <a:avLst/>
            </a:prstGeom>
            <a:gradFill>
              <a:gsLst>
                <a:gs pos="0">
                  <a:srgbClr val="FFFF00">
                    <a:alpha val="84705"/>
                  </a:srgbClr>
                </a:gs>
                <a:gs pos="100000">
                  <a:srgbClr val="A2A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3" name="Shape 463"/>
            <p:cNvSpPr/>
            <p:nvPr/>
          </p:nvSpPr>
          <p:spPr>
            <a:xfrm>
              <a:off x="1652" y="1582"/>
              <a:ext cx="265" cy="266"/>
            </a:xfrm>
            <a:prstGeom prst="ellipse">
              <a:avLst/>
            </a:prstGeom>
            <a:gradFill>
              <a:gsLst>
                <a:gs pos="0">
                  <a:srgbClr val="FFFFFF"/>
                </a:gs>
                <a:gs pos="100000">
                  <a:srgbClr val="E9940B">
                    <a:alpha val="0"/>
                  </a:srgbClr>
                </a:gs>
              </a:gsLst>
              <a:path path="circle">
                <a:fillToRect b="50%" l="50%" r="50%" t="50%"/>
              </a:path>
              <a:tileRect/>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4" name="Shape 464"/>
            <p:cNvSpPr/>
            <p:nvPr/>
          </p:nvSpPr>
          <p:spPr>
            <a:xfrm>
              <a:off x="1659" y="1571"/>
              <a:ext cx="366" cy="366"/>
            </a:xfrm>
            <a:prstGeom prst="ellipse">
              <a:avLst/>
            </a:prstGeom>
            <a:gradFill>
              <a:gsLst>
                <a:gs pos="0">
                  <a:srgbClr val="FFFF00">
                    <a:alpha val="0"/>
                  </a:srgbClr>
                </a:gs>
                <a:gs pos="100000">
                  <a:srgbClr val="C2C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65" name="Shape 465"/>
          <p:cNvSpPr txBox="1"/>
          <p:nvPr/>
        </p:nvSpPr>
        <p:spPr>
          <a:xfrm>
            <a:off x="2103439" y="1676926"/>
            <a:ext cx="336951" cy="400110"/>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2000">
                <a:solidFill>
                  <a:srgbClr val="000000"/>
                </a:solidFill>
                <a:latin typeface="Cambria"/>
                <a:ea typeface="Cambria"/>
                <a:cs typeface="Cambria"/>
                <a:sym typeface="Cambria"/>
              </a:rPr>
              <a:t>1</a:t>
            </a:r>
          </a:p>
        </p:txBody>
      </p:sp>
      <p:grpSp>
        <p:nvGrpSpPr>
          <p:cNvPr id="466" name="Shape 466"/>
          <p:cNvGrpSpPr/>
          <p:nvPr/>
        </p:nvGrpSpPr>
        <p:grpSpPr>
          <a:xfrm>
            <a:off x="2536827" y="2936343"/>
            <a:ext cx="701675" cy="571500"/>
            <a:chOff x="1583" y="1494"/>
            <a:chExt cx="526" cy="526"/>
          </a:xfrm>
        </p:grpSpPr>
        <p:sp>
          <p:nvSpPr>
            <p:cNvPr id="467" name="Shape 467"/>
            <p:cNvSpPr/>
            <p:nvPr/>
          </p:nvSpPr>
          <p:spPr>
            <a:xfrm>
              <a:off x="1583" y="1494"/>
              <a:ext cx="526" cy="526"/>
            </a:xfrm>
            <a:prstGeom prst="ellipse">
              <a:avLst/>
            </a:prstGeom>
            <a:solidFill>
              <a:srgbClr val="3491E6"/>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8" name="Shape 468"/>
            <p:cNvSpPr/>
            <p:nvPr/>
          </p:nvSpPr>
          <p:spPr>
            <a:xfrm>
              <a:off x="1634" y="1547"/>
              <a:ext cx="425" cy="425"/>
            </a:xfrm>
            <a:prstGeom prst="ellipse">
              <a:avLst/>
            </a:prstGeom>
            <a:gradFill>
              <a:gsLst>
                <a:gs pos="0">
                  <a:srgbClr val="10E470"/>
                </a:gs>
                <a:gs pos="100000">
                  <a:srgbClr val="098340"/>
                </a:gs>
              </a:gsLst>
              <a:path path="circle">
                <a:fillToRect l="100%" t="100%"/>
              </a:path>
              <a:tileRect b="-100%" r="-10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9" name="Shape 469"/>
            <p:cNvSpPr/>
            <p:nvPr/>
          </p:nvSpPr>
          <p:spPr>
            <a:xfrm>
              <a:off x="1642" y="1557"/>
              <a:ext cx="406" cy="406"/>
            </a:xfrm>
            <a:prstGeom prst="ellipse">
              <a:avLst/>
            </a:prstGeom>
            <a:gradFill>
              <a:gsLst>
                <a:gs pos="0">
                  <a:srgbClr val="FFFF00">
                    <a:alpha val="84705"/>
                  </a:srgbClr>
                </a:gs>
                <a:gs pos="100000">
                  <a:srgbClr val="A2A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0" name="Shape 470"/>
            <p:cNvSpPr/>
            <p:nvPr/>
          </p:nvSpPr>
          <p:spPr>
            <a:xfrm>
              <a:off x="1652" y="1582"/>
              <a:ext cx="265" cy="266"/>
            </a:xfrm>
            <a:prstGeom prst="ellipse">
              <a:avLst/>
            </a:prstGeom>
            <a:gradFill>
              <a:gsLst>
                <a:gs pos="0">
                  <a:srgbClr val="FFFFFF"/>
                </a:gs>
                <a:gs pos="100000">
                  <a:srgbClr val="E9940B">
                    <a:alpha val="0"/>
                  </a:srgbClr>
                </a:gs>
              </a:gsLst>
              <a:path path="circle">
                <a:fillToRect b="50%" l="50%" r="50%" t="50%"/>
              </a:path>
              <a:tileRect/>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1" name="Shape 471"/>
            <p:cNvSpPr/>
            <p:nvPr/>
          </p:nvSpPr>
          <p:spPr>
            <a:xfrm>
              <a:off x="1729" y="1582"/>
              <a:ext cx="296" cy="355"/>
            </a:xfrm>
            <a:prstGeom prst="ellipse">
              <a:avLst/>
            </a:prstGeom>
            <a:gradFill>
              <a:gsLst>
                <a:gs pos="0">
                  <a:srgbClr val="FFFF00">
                    <a:alpha val="0"/>
                  </a:srgbClr>
                </a:gs>
                <a:gs pos="100000">
                  <a:srgbClr val="C2C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72" name="Shape 472"/>
          <p:cNvSpPr txBox="1"/>
          <p:nvPr/>
        </p:nvSpPr>
        <p:spPr>
          <a:xfrm>
            <a:off x="2695579" y="3005135"/>
            <a:ext cx="366713" cy="400110"/>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2000">
                <a:solidFill>
                  <a:srgbClr val="000000"/>
                </a:solidFill>
                <a:latin typeface="Cambria"/>
                <a:ea typeface="Cambria"/>
                <a:cs typeface="Cambria"/>
                <a:sym typeface="Cambria"/>
              </a:rPr>
              <a:t>2</a:t>
            </a:r>
          </a:p>
        </p:txBody>
      </p:sp>
      <p:grpSp>
        <p:nvGrpSpPr>
          <p:cNvPr id="473" name="Shape 473"/>
          <p:cNvGrpSpPr/>
          <p:nvPr/>
        </p:nvGrpSpPr>
        <p:grpSpPr>
          <a:xfrm>
            <a:off x="1828801" y="4215605"/>
            <a:ext cx="712788" cy="584729"/>
            <a:chOff x="1583" y="1494"/>
            <a:chExt cx="526" cy="526"/>
          </a:xfrm>
        </p:grpSpPr>
        <p:sp>
          <p:nvSpPr>
            <p:cNvPr id="474" name="Shape 474"/>
            <p:cNvSpPr/>
            <p:nvPr/>
          </p:nvSpPr>
          <p:spPr>
            <a:xfrm>
              <a:off x="1583" y="1494"/>
              <a:ext cx="526" cy="526"/>
            </a:xfrm>
            <a:prstGeom prst="ellipse">
              <a:avLst/>
            </a:prstGeom>
            <a:solidFill>
              <a:srgbClr val="3491E6"/>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5" name="Shape 475"/>
            <p:cNvSpPr/>
            <p:nvPr/>
          </p:nvSpPr>
          <p:spPr>
            <a:xfrm>
              <a:off x="1634" y="1547"/>
              <a:ext cx="425" cy="425"/>
            </a:xfrm>
            <a:prstGeom prst="ellipse">
              <a:avLst/>
            </a:prstGeom>
            <a:gradFill>
              <a:gsLst>
                <a:gs pos="0">
                  <a:srgbClr val="10E470"/>
                </a:gs>
                <a:gs pos="100000">
                  <a:srgbClr val="098340"/>
                </a:gs>
              </a:gsLst>
              <a:path path="circle">
                <a:fillToRect l="100%" t="100%"/>
              </a:path>
              <a:tileRect b="-100%" r="-10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6" name="Shape 476"/>
            <p:cNvSpPr/>
            <p:nvPr/>
          </p:nvSpPr>
          <p:spPr>
            <a:xfrm>
              <a:off x="1642" y="1557"/>
              <a:ext cx="406" cy="406"/>
            </a:xfrm>
            <a:prstGeom prst="ellipse">
              <a:avLst/>
            </a:prstGeom>
            <a:gradFill>
              <a:gsLst>
                <a:gs pos="0">
                  <a:srgbClr val="FFFF00">
                    <a:alpha val="84705"/>
                  </a:srgbClr>
                </a:gs>
                <a:gs pos="100000">
                  <a:srgbClr val="A2A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7" name="Shape 477"/>
            <p:cNvSpPr/>
            <p:nvPr/>
          </p:nvSpPr>
          <p:spPr>
            <a:xfrm>
              <a:off x="1652" y="1582"/>
              <a:ext cx="265" cy="266"/>
            </a:xfrm>
            <a:prstGeom prst="ellipse">
              <a:avLst/>
            </a:prstGeom>
            <a:gradFill>
              <a:gsLst>
                <a:gs pos="0">
                  <a:srgbClr val="FFFFFF"/>
                </a:gs>
                <a:gs pos="100000">
                  <a:srgbClr val="E9940B">
                    <a:alpha val="0"/>
                  </a:srgbClr>
                </a:gs>
              </a:gsLst>
              <a:path path="circle">
                <a:fillToRect b="50%" l="50%" r="50%" t="50%"/>
              </a:path>
              <a:tileRect/>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8" name="Shape 478"/>
            <p:cNvSpPr/>
            <p:nvPr/>
          </p:nvSpPr>
          <p:spPr>
            <a:xfrm>
              <a:off x="1659" y="1571"/>
              <a:ext cx="366" cy="366"/>
            </a:xfrm>
            <a:prstGeom prst="ellipse">
              <a:avLst/>
            </a:prstGeom>
            <a:gradFill>
              <a:gsLst>
                <a:gs pos="0">
                  <a:srgbClr val="FFFF00">
                    <a:alpha val="0"/>
                  </a:srgbClr>
                </a:gs>
                <a:gs pos="100000">
                  <a:srgbClr val="C2C200"/>
                </a:gs>
              </a:gsLst>
              <a:lin ang="2700000" scaled="0"/>
            </a:gra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79" name="Shape 479"/>
          <p:cNvSpPr txBox="1"/>
          <p:nvPr/>
        </p:nvSpPr>
        <p:spPr>
          <a:xfrm>
            <a:off x="1974851" y="4338634"/>
            <a:ext cx="336951" cy="400110"/>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2000">
                <a:solidFill>
                  <a:srgbClr val="000000"/>
                </a:solidFill>
                <a:latin typeface="Cambria"/>
                <a:ea typeface="Cambria"/>
                <a:cs typeface="Cambria"/>
                <a:sym typeface="Cambria"/>
              </a:rPr>
              <a:t>3</a:t>
            </a:r>
          </a:p>
        </p:txBody>
      </p:sp>
      <p:grpSp>
        <p:nvGrpSpPr>
          <p:cNvPr id="480" name="Shape 480"/>
          <p:cNvGrpSpPr/>
          <p:nvPr/>
        </p:nvGrpSpPr>
        <p:grpSpPr>
          <a:xfrm>
            <a:off x="2616200" y="887147"/>
            <a:ext cx="6400800" cy="1289844"/>
            <a:chOff x="1659" y="832"/>
            <a:chExt cx="4032" cy="429"/>
          </a:xfrm>
        </p:grpSpPr>
        <p:sp>
          <p:nvSpPr>
            <p:cNvPr id="481" name="Shape 481"/>
            <p:cNvSpPr/>
            <p:nvPr/>
          </p:nvSpPr>
          <p:spPr>
            <a:xfrm>
              <a:off x="1659" y="832"/>
              <a:ext cx="4032" cy="429"/>
            </a:xfrm>
            <a:prstGeom prst="roundRect">
              <a:avLst>
                <a:gd fmla="val 50000" name="adj"/>
              </a:avLst>
            </a:prstGeom>
            <a:solidFill>
              <a:schemeClr val="accent2"/>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2" name="Shape 482"/>
            <p:cNvSpPr txBox="1"/>
            <p:nvPr/>
          </p:nvSpPr>
          <p:spPr>
            <a:xfrm>
              <a:off x="1778" y="929"/>
              <a:ext cx="3864" cy="215"/>
            </a:xfrm>
            <a:prstGeom prst="rect">
              <a:avLst/>
            </a:prstGeom>
            <a:noFill/>
            <a:ln>
              <a:noFill/>
            </a:ln>
          </p:spPr>
          <p:txBody>
            <a:bodyPr anchorCtr="0" anchor="t" bIns="45700" lIns="91425" rIns="91425" wrap="square" tIns="45700">
              <a:noAutofit/>
            </a:bodyPr>
            <a:lstStyle/>
            <a:p>
              <a:pPr indent="0" lvl="0" marL="0" marR="0" rtl="0" algn="just">
                <a:spcBef>
                  <a:spcPts val="0"/>
                </a:spcBef>
                <a:spcAft>
                  <a:spcPts val="0"/>
                </a:spcAft>
                <a:buNone/>
              </a:pPr>
              <a:r>
                <a:rPr lang="en-US" sz="1800">
                  <a:solidFill>
                    <a:schemeClr val="lt1"/>
                  </a:solidFill>
                  <a:latin typeface="Overlock"/>
                  <a:ea typeface="Overlock"/>
                  <a:cs typeface="Overlock"/>
                  <a:sym typeface="Overlock"/>
                </a:rPr>
                <a:t>Section 104 of Audit Bill 2017 : The Auditor General may exercise his discretion on any request or directives</a:t>
              </a:r>
            </a:p>
          </p:txBody>
        </p:sp>
      </p:grpSp>
      <p:grpSp>
        <p:nvGrpSpPr>
          <p:cNvPr id="483" name="Shape 483"/>
          <p:cNvGrpSpPr/>
          <p:nvPr/>
        </p:nvGrpSpPr>
        <p:grpSpPr>
          <a:xfrm>
            <a:off x="2580437" y="4075051"/>
            <a:ext cx="6642100" cy="1266031"/>
            <a:chOff x="1612" y="3078"/>
            <a:chExt cx="3725" cy="877"/>
          </a:xfrm>
        </p:grpSpPr>
        <p:sp>
          <p:nvSpPr>
            <p:cNvPr id="484" name="Shape 484"/>
            <p:cNvSpPr/>
            <p:nvPr/>
          </p:nvSpPr>
          <p:spPr>
            <a:xfrm>
              <a:off x="1612" y="3078"/>
              <a:ext cx="3725" cy="877"/>
            </a:xfrm>
            <a:prstGeom prst="roundRect">
              <a:avLst>
                <a:gd fmla="val 50000" name="adj"/>
              </a:avLst>
            </a:prstGeom>
            <a:solidFill>
              <a:srgbClr val="00B0F0"/>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5" name="Shape 485"/>
            <p:cNvSpPr txBox="1"/>
            <p:nvPr/>
          </p:nvSpPr>
          <p:spPr>
            <a:xfrm>
              <a:off x="1882" y="3167"/>
              <a:ext cx="3197" cy="640"/>
            </a:xfrm>
            <a:prstGeom prst="rect">
              <a:avLst/>
            </a:prstGeom>
            <a:solidFill>
              <a:srgbClr val="00B0F0"/>
            </a:solidFill>
            <a:ln>
              <a:noFill/>
            </a:ln>
          </p:spPr>
          <p:txBody>
            <a:bodyPr anchorCtr="0" anchor="t" bIns="45700" lIns="91425" rIns="91425" wrap="square" tIns="45700">
              <a:noAutofit/>
            </a:bodyPr>
            <a:lstStyle/>
            <a:p>
              <a:pPr indent="0" lvl="0" marL="0" marR="0" rtl="0" algn="just">
                <a:spcBef>
                  <a:spcPts val="0"/>
                </a:spcBef>
                <a:spcAft>
                  <a:spcPts val="0"/>
                </a:spcAft>
                <a:buNone/>
              </a:pPr>
              <a:r>
                <a:rPr lang="en-US" sz="1800">
                  <a:solidFill>
                    <a:schemeClr val="lt1"/>
                  </a:solidFill>
                  <a:latin typeface="Overlock"/>
                  <a:ea typeface="Overlock"/>
                  <a:cs typeface="Overlock"/>
                  <a:sym typeface="Overlock"/>
                </a:rPr>
                <a:t>Section 19 of Audit Bill 2017 : The RAA shall regulate appointment, management and dismissal of its employee in accordance with the civil Service Act.        </a:t>
              </a:r>
            </a:p>
          </p:txBody>
        </p:sp>
      </p:grpSp>
      <p:grpSp>
        <p:nvGrpSpPr>
          <p:cNvPr id="486" name="Shape 486"/>
          <p:cNvGrpSpPr/>
          <p:nvPr/>
        </p:nvGrpSpPr>
        <p:grpSpPr>
          <a:xfrm>
            <a:off x="3264710" y="2496492"/>
            <a:ext cx="6032190" cy="1223697"/>
            <a:chOff x="3255884" y="2718931"/>
            <a:chExt cx="6031654" cy="1484112"/>
          </a:xfrm>
        </p:grpSpPr>
        <p:sp>
          <p:nvSpPr>
            <p:cNvPr id="487" name="Shape 487"/>
            <p:cNvSpPr/>
            <p:nvPr/>
          </p:nvSpPr>
          <p:spPr>
            <a:xfrm>
              <a:off x="3255884" y="2718931"/>
              <a:ext cx="5866879" cy="1484112"/>
            </a:xfrm>
            <a:prstGeom prst="roundRect">
              <a:avLst>
                <a:gd fmla="val 50000" name="adj"/>
              </a:avLst>
            </a:prstGeom>
            <a:solidFill>
              <a:srgbClr val="76923C"/>
            </a:solidFill>
            <a:ln>
              <a:noFill/>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488" name="Shape 488"/>
            <p:cNvSpPr txBox="1"/>
            <p:nvPr/>
          </p:nvSpPr>
          <p:spPr>
            <a:xfrm>
              <a:off x="3648739" y="2983691"/>
              <a:ext cx="5638799" cy="1119824"/>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lang="en-US" sz="1800">
                  <a:solidFill>
                    <a:schemeClr val="lt1"/>
                  </a:solidFill>
                  <a:latin typeface="Overlock"/>
                  <a:ea typeface="Overlock"/>
                  <a:cs typeface="Overlock"/>
                  <a:sym typeface="Overlock"/>
                </a:rPr>
                <a:t>Section 17 of Audit Bill 2017</a:t>
              </a:r>
            </a:p>
            <a:p>
              <a:pPr indent="0" lvl="0" marL="0" marR="0" rtl="0" algn="l">
                <a:spcBef>
                  <a:spcPts val="0"/>
                </a:spcBef>
                <a:spcAft>
                  <a:spcPts val="0"/>
                </a:spcAft>
                <a:buNone/>
              </a:pPr>
              <a:r>
                <a:rPr lang="en-US" sz="1800">
                  <a:solidFill>
                    <a:schemeClr val="lt1"/>
                  </a:solidFill>
                  <a:latin typeface="Overlock"/>
                  <a:ea typeface="Overlock"/>
                  <a:cs typeface="Overlock"/>
                  <a:sym typeface="Overlock"/>
                </a:rPr>
                <a:t>Independence of Human resources</a:t>
              </a:r>
            </a:p>
            <a:p>
              <a:pPr indent="0" lvl="0" marL="0" marR="0" rtl="0" algn="l">
                <a:spcBef>
                  <a:spcPts val="0"/>
                </a:spcBef>
                <a:spcAft>
                  <a:spcPts val="0"/>
                </a:spcAft>
                <a:buNone/>
              </a:pPr>
              <a:r>
                <a:t/>
              </a:r>
              <a:endParaRPr sz="1800">
                <a:solidFill>
                  <a:schemeClr val="lt1"/>
                </a:solidFill>
                <a:latin typeface="Overlock"/>
                <a:ea typeface="Overlock"/>
                <a:cs typeface="Overlock"/>
                <a:sym typeface="Overlock"/>
              </a:endParaRPr>
            </a:p>
          </p:txBody>
        </p:sp>
      </p:grpSp>
      <p:sp>
        <p:nvSpPr>
          <p:cNvPr id="489" name="Shape 489"/>
          <p:cNvSpPr/>
          <p:nvPr/>
        </p:nvSpPr>
        <p:spPr>
          <a:xfrm>
            <a:off x="304800" y="139125"/>
            <a:ext cx="8162925" cy="5847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200">
                <a:solidFill>
                  <a:srgbClr val="244061"/>
                </a:solidFill>
                <a:latin typeface="Calibri"/>
                <a:ea typeface="Calibri"/>
                <a:cs typeface="Calibri"/>
                <a:sym typeface="Calibri"/>
              </a:rPr>
              <a:t>Actions taken on findings</a:t>
            </a:r>
          </a:p>
        </p:txBody>
      </p:sp>
      <p:pic>
        <p:nvPicPr>
          <p:cNvPr descr="NEW YEAR CARD.gif" id="490" name="Shape 490"/>
          <p:cNvPicPr preferRelativeResize="0"/>
          <p:nvPr/>
        </p:nvPicPr>
        <p:blipFill rotWithShape="1">
          <a:blip r:embed="rId3">
            <a:alphaModFix/>
          </a:blip>
          <a:srcRect b="0" l="0" r="0" t="0"/>
          <a:stretch/>
        </p:blipFill>
        <p:spPr>
          <a:xfrm>
            <a:off x="8128694" y="0"/>
            <a:ext cx="888306" cy="849791"/>
          </a:xfrm>
          <a:prstGeom prst="rect">
            <a:avLst/>
          </a:prstGeom>
          <a:noFill/>
          <a:ln>
            <a:noFill/>
          </a:ln>
        </p:spPr>
      </p:pic>
      <p:sp>
        <p:nvSpPr>
          <p:cNvPr id="491" name="Shape 491">
            <a:hlinkClick r:id="rId4"/>
          </p:cNvPr>
          <p:cNvSpPr/>
          <p:nvPr/>
        </p:nvSpPr>
        <p:spPr>
          <a:xfrm>
            <a:off x="8629276" y="5314943"/>
            <a:ext cx="457200" cy="381000"/>
          </a:xfrm>
          <a:prstGeom prst="leftArrow">
            <a:avLst>
              <a:gd fmla="val 50000" name="adj1"/>
              <a:gd fmla="val 50000" name="adj2"/>
            </a:avLst>
          </a:prstGeom>
          <a:solidFill>
            <a:schemeClr val="accent2"/>
          </a:solidFill>
          <a:ln cap="flat" cmpd="sng" w="25400">
            <a:solidFill>
              <a:srgbClr val="8C3A38"/>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800"/>
                                        <p:tgtEl>
                                          <p:spTgt spid="4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800"/>
                                        <p:tgtEl>
                                          <p:spTgt spid="4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800"/>
                                        <p:tgtEl>
                                          <p:spTgt spid="483"/>
                                        </p:tgtEl>
                                      </p:cBhvr>
                                    </p:animEffect>
                                  </p:childTnLst>
                                </p:cTn>
                              </p:par>
                              <p:par>
                                <p:cTn fill="hold" nodeType="withEffect" presetClass="emph" presetID="8" presetSubtype="0">
                                  <p:stCondLst>
                                    <p:cond delay="0"/>
                                  </p:stCondLst>
                                  <p:childTnLst>
                                    <p:animRot by="-21600000">
                                      <p:cBhvr>
                                        <p:cTn dur="5000" fill="hold"/>
                                        <p:tgtEl>
                                          <p:spTgt spid="490"/>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pic>
        <p:nvPicPr>
          <p:cNvPr descr="Punakha-.jpg" id="113" name="Shape 113"/>
          <p:cNvPicPr preferRelativeResize="0"/>
          <p:nvPr/>
        </p:nvPicPr>
        <p:blipFill rotWithShape="1">
          <a:blip r:embed="rId3">
            <a:alphaModFix/>
          </a:blip>
          <a:srcRect b="0" l="0" r="0" t="0"/>
          <a:stretch/>
        </p:blipFill>
        <p:spPr>
          <a:xfrm>
            <a:off x="2582082" y="3505828"/>
            <a:ext cx="3729887" cy="2077595"/>
          </a:xfrm>
          <a:prstGeom prst="rect">
            <a:avLst/>
          </a:prstGeom>
          <a:noFill/>
          <a:ln>
            <a:noFill/>
          </a:ln>
          <a:effectLst>
            <a:outerShdw blurRad="50800" rotWithShape="0" algn="tl" dir="2700000" dist="38100">
              <a:srgbClr val="000000">
                <a:alpha val="40000"/>
              </a:srgbClr>
            </a:outerShdw>
          </a:effectLst>
        </p:spPr>
      </p:pic>
      <p:sp>
        <p:nvSpPr>
          <p:cNvPr id="114" name="Shape 114"/>
          <p:cNvSpPr/>
          <p:nvPr/>
        </p:nvSpPr>
        <p:spPr>
          <a:xfrm>
            <a:off x="2583685" y="2764891"/>
            <a:ext cx="3726684" cy="740937"/>
          </a:xfrm>
          <a:prstGeom prst="rect">
            <a:avLst/>
          </a:prstGeom>
          <a:solidFill>
            <a:schemeClr val="accent1"/>
          </a:solidFill>
          <a:ln cap="flat" cmpd="sng" w="25400">
            <a:solidFill>
              <a:srgbClr val="395E89"/>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0" i="0" lang="en-US" sz="2000" u="none" cap="none" strike="noStrike">
                <a:solidFill>
                  <a:schemeClr val="lt1"/>
                </a:solidFill>
                <a:latin typeface="Calibri"/>
                <a:ea typeface="Calibri"/>
                <a:cs typeface="Calibri"/>
                <a:sym typeface="Calibri"/>
              </a:rPr>
              <a:t>WELCOME TO BHUTAN</a:t>
            </a:r>
          </a:p>
        </p:txBody>
      </p:sp>
      <p:pic>
        <p:nvPicPr>
          <p:cNvPr id="115" name="Shape 115"/>
          <p:cNvPicPr preferRelativeResize="0"/>
          <p:nvPr/>
        </p:nvPicPr>
        <p:blipFill rotWithShape="1">
          <a:blip r:embed="rId4">
            <a:alphaModFix/>
          </a:blip>
          <a:srcRect b="0" l="0" r="0" t="0"/>
          <a:stretch/>
        </p:blipFill>
        <p:spPr>
          <a:xfrm>
            <a:off x="2583684" y="0"/>
            <a:ext cx="3726685" cy="2764891"/>
          </a:xfrm>
          <a:prstGeom prst="rect">
            <a:avLst/>
          </a:prstGeom>
          <a:noFill/>
          <a:ln>
            <a:noFill/>
          </a:ln>
        </p:spPr>
      </p:pic>
      <p:pic>
        <p:nvPicPr>
          <p:cNvPr id="116" name="Shape 116"/>
          <p:cNvPicPr preferRelativeResize="0"/>
          <p:nvPr/>
        </p:nvPicPr>
        <p:blipFill rotWithShape="1">
          <a:blip r:embed="rId5">
            <a:alphaModFix/>
          </a:blip>
          <a:srcRect b="0" l="0" r="0" t="0"/>
          <a:stretch/>
        </p:blipFill>
        <p:spPr>
          <a:xfrm>
            <a:off x="6336188" y="3505828"/>
            <a:ext cx="2833632" cy="2077595"/>
          </a:xfrm>
          <a:prstGeom prst="rect">
            <a:avLst/>
          </a:prstGeom>
          <a:noFill/>
          <a:ln>
            <a:noFill/>
          </a:ln>
        </p:spPr>
      </p:pic>
      <p:pic>
        <p:nvPicPr>
          <p:cNvPr id="117" name="Shape 117"/>
          <p:cNvPicPr preferRelativeResize="0"/>
          <p:nvPr/>
        </p:nvPicPr>
        <p:blipFill rotWithShape="1">
          <a:blip r:embed="rId6">
            <a:alphaModFix/>
          </a:blip>
          <a:srcRect b="0" l="0" r="0" t="0"/>
          <a:stretch/>
        </p:blipFill>
        <p:spPr>
          <a:xfrm>
            <a:off x="-1" y="3505828"/>
            <a:ext cx="2582369" cy="2077595"/>
          </a:xfrm>
          <a:prstGeom prst="rect">
            <a:avLst/>
          </a:prstGeom>
          <a:noFill/>
          <a:ln>
            <a:noFill/>
          </a:ln>
        </p:spPr>
      </p:pic>
    </p:spTree>
  </p:cSld>
  <p:clrMapOvr>
    <a:masterClrMapping/>
  </p:clrMapOvr>
  <p:transition>
    <p:push/>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Shape 123"/>
          <p:cNvSpPr txBox="1"/>
          <p:nvPr/>
        </p:nvSpPr>
        <p:spPr>
          <a:xfrm>
            <a:off x="5410200" y="589776"/>
            <a:ext cx="2971800" cy="914400"/>
          </a:xfrm>
          <a:prstGeom prst="rect">
            <a:avLst/>
          </a:prstGeom>
          <a:noFill/>
          <a:ln>
            <a:noFill/>
          </a:ln>
        </p:spPr>
        <p:txBody>
          <a:bodyPr anchorCtr="0" anchor="t" bIns="45700" lIns="91425" rIns="91425" wrap="square" tIns="45700">
            <a:noAutofit/>
          </a:bodyPr>
          <a:lstStyle/>
          <a:p>
            <a:pPr indent="-342900" lvl="0" marL="342900" marR="0" rtl="0" algn="ctr">
              <a:lnSpc>
                <a:spcPct val="100000"/>
              </a:lnSpc>
              <a:spcBef>
                <a:spcPts val="0"/>
              </a:spcBef>
              <a:spcAft>
                <a:spcPts val="0"/>
              </a:spcAft>
              <a:buNone/>
            </a:pPr>
            <a:r>
              <a:rPr b="0" i="0" lang="en-US" sz="2800" u="none" cap="none" strike="noStrike">
                <a:solidFill>
                  <a:srgbClr val="953734"/>
                </a:solidFill>
                <a:latin typeface="Overlock"/>
                <a:ea typeface="Overlock"/>
                <a:cs typeface="Overlock"/>
                <a:sym typeface="Overlock"/>
              </a:rPr>
              <a:t>779666</a:t>
            </a:r>
          </a:p>
          <a:p>
            <a:pPr indent="-342900" lvl="0" marL="342900" marR="0" rtl="0" algn="ctr">
              <a:lnSpc>
                <a:spcPct val="100000"/>
              </a:lnSpc>
              <a:spcBef>
                <a:spcPts val="560"/>
              </a:spcBef>
              <a:spcAft>
                <a:spcPts val="0"/>
              </a:spcAft>
              <a:buNone/>
            </a:pPr>
            <a:r>
              <a:rPr b="0" i="0" lang="en-US" sz="2800" u="none" cap="none" strike="noStrike">
                <a:solidFill>
                  <a:srgbClr val="953734"/>
                </a:solidFill>
                <a:latin typeface="Overlock"/>
                <a:ea typeface="Overlock"/>
                <a:cs typeface="Overlock"/>
                <a:sym typeface="Overlock"/>
              </a:rPr>
              <a:t>Total Population</a:t>
            </a:r>
          </a:p>
        </p:txBody>
      </p:sp>
      <p:pic>
        <p:nvPicPr>
          <p:cNvPr id="124" name="Shape 124"/>
          <p:cNvPicPr preferRelativeResize="0"/>
          <p:nvPr/>
        </p:nvPicPr>
        <p:blipFill rotWithShape="1">
          <a:blip r:embed="rId3">
            <a:alphaModFix/>
          </a:blip>
          <a:srcRect b="0" l="0" r="0" t="0"/>
          <a:stretch/>
        </p:blipFill>
        <p:spPr>
          <a:xfrm>
            <a:off x="7772400" y="723900"/>
            <a:ext cx="495300" cy="564091"/>
          </a:xfrm>
          <a:prstGeom prst="rect">
            <a:avLst/>
          </a:prstGeom>
          <a:noFill/>
          <a:ln>
            <a:noFill/>
          </a:ln>
        </p:spPr>
      </p:pic>
      <p:sp>
        <p:nvSpPr>
          <p:cNvPr id="125" name="Shape 125"/>
          <p:cNvSpPr txBox="1"/>
          <p:nvPr/>
        </p:nvSpPr>
        <p:spPr>
          <a:xfrm>
            <a:off x="762000" y="520998"/>
            <a:ext cx="2971800" cy="914400"/>
          </a:xfrm>
          <a:prstGeom prst="rect">
            <a:avLst/>
          </a:prstGeom>
          <a:noFill/>
          <a:ln>
            <a:noFill/>
          </a:ln>
        </p:spPr>
        <p:txBody>
          <a:bodyPr anchorCtr="0" anchor="t" bIns="45700" lIns="91425" rIns="91425" wrap="square" tIns="45700">
            <a:noAutofit/>
          </a:bodyPr>
          <a:lstStyle/>
          <a:p>
            <a:pPr indent="-342900" lvl="0" marL="342900" marR="0" rtl="0" algn="ctr">
              <a:lnSpc>
                <a:spcPct val="100000"/>
              </a:lnSpc>
              <a:spcBef>
                <a:spcPts val="0"/>
              </a:spcBef>
              <a:spcAft>
                <a:spcPts val="0"/>
              </a:spcAft>
              <a:buNone/>
            </a:pPr>
            <a:r>
              <a:rPr b="0" i="0" lang="en-US" sz="3200" u="none" cap="none" strike="noStrike">
                <a:solidFill>
                  <a:srgbClr val="938953"/>
                </a:solidFill>
                <a:latin typeface="Overlock"/>
                <a:ea typeface="Overlock"/>
                <a:cs typeface="Overlock"/>
                <a:sym typeface="Overlock"/>
              </a:rPr>
              <a:t>38394</a:t>
            </a:r>
          </a:p>
          <a:p>
            <a:pPr indent="-342900" lvl="0" marL="342900" marR="0" rtl="0" algn="ctr">
              <a:lnSpc>
                <a:spcPct val="100000"/>
              </a:lnSpc>
              <a:spcBef>
                <a:spcPts val="560"/>
              </a:spcBef>
              <a:spcAft>
                <a:spcPts val="0"/>
              </a:spcAft>
              <a:buNone/>
            </a:pPr>
            <a:r>
              <a:rPr b="0" i="0" lang="en-US" sz="2800" u="none" cap="none" strike="noStrike">
                <a:solidFill>
                  <a:srgbClr val="938953"/>
                </a:solidFill>
                <a:latin typeface="Overlock"/>
                <a:ea typeface="Overlock"/>
                <a:cs typeface="Overlock"/>
                <a:sym typeface="Overlock"/>
              </a:rPr>
              <a:t>Area (Sq. km)</a:t>
            </a:r>
          </a:p>
        </p:txBody>
      </p:sp>
      <p:sp>
        <p:nvSpPr>
          <p:cNvPr id="126" name="Shape 126"/>
          <p:cNvSpPr txBox="1"/>
          <p:nvPr/>
        </p:nvSpPr>
        <p:spPr>
          <a:xfrm>
            <a:off x="6534150" y="4076700"/>
            <a:ext cx="2971800" cy="914400"/>
          </a:xfrm>
          <a:prstGeom prst="rect">
            <a:avLst/>
          </a:prstGeom>
          <a:noFill/>
          <a:ln>
            <a:noFill/>
          </a:ln>
        </p:spPr>
        <p:txBody>
          <a:bodyPr anchorCtr="0" anchor="t" bIns="45700" lIns="91425" rIns="91425" wrap="square" tIns="45700">
            <a:noAutofit/>
          </a:bodyPr>
          <a:lstStyle/>
          <a:p>
            <a:pPr indent="-342900" lvl="0" marL="342900" marR="0" rtl="0" algn="ctr">
              <a:spcBef>
                <a:spcPts val="0"/>
              </a:spcBef>
              <a:spcAft>
                <a:spcPts val="0"/>
              </a:spcAft>
              <a:buNone/>
            </a:pPr>
            <a:r>
              <a:rPr b="0" i="0" lang="en-US" sz="2400" u="none" cap="none" strike="noStrike">
                <a:solidFill>
                  <a:srgbClr val="31859B"/>
                </a:solidFill>
                <a:latin typeface="Overlock"/>
                <a:ea typeface="Overlock"/>
                <a:cs typeface="Overlock"/>
                <a:sym typeface="Overlock"/>
              </a:rPr>
              <a:t>US$ 2,879.07</a:t>
            </a:r>
          </a:p>
          <a:p>
            <a:pPr indent="-342900" lvl="0" marL="342900" marR="0" rtl="0" algn="ctr">
              <a:spcBef>
                <a:spcPts val="480"/>
              </a:spcBef>
              <a:spcAft>
                <a:spcPts val="0"/>
              </a:spcAft>
              <a:buNone/>
            </a:pPr>
            <a:r>
              <a:rPr b="0" i="0" lang="en-US" sz="2400" u="none" cap="none" strike="noStrike">
                <a:solidFill>
                  <a:srgbClr val="31859B"/>
                </a:solidFill>
                <a:latin typeface="Overlock"/>
                <a:ea typeface="Overlock"/>
                <a:cs typeface="Overlock"/>
                <a:sym typeface="Overlock"/>
              </a:rPr>
              <a:t>GDP per Capita</a:t>
            </a:r>
          </a:p>
        </p:txBody>
      </p:sp>
      <p:sp>
        <p:nvSpPr>
          <p:cNvPr id="127" name="Shape 127"/>
          <p:cNvSpPr txBox="1"/>
          <p:nvPr/>
        </p:nvSpPr>
        <p:spPr>
          <a:xfrm>
            <a:off x="-152400" y="4010691"/>
            <a:ext cx="4191000" cy="914400"/>
          </a:xfrm>
          <a:prstGeom prst="rect">
            <a:avLst/>
          </a:prstGeom>
          <a:noFill/>
          <a:ln>
            <a:noFill/>
          </a:ln>
        </p:spPr>
        <p:txBody>
          <a:bodyPr anchorCtr="0" anchor="t" bIns="45700" lIns="91425" rIns="91425" wrap="square" tIns="45700">
            <a:noAutofit/>
          </a:bodyPr>
          <a:lstStyle/>
          <a:p>
            <a:pPr indent="-342900" lvl="0" marL="342900" marR="0" rtl="0" algn="ctr">
              <a:lnSpc>
                <a:spcPct val="100000"/>
              </a:lnSpc>
              <a:spcBef>
                <a:spcPts val="0"/>
              </a:spcBef>
              <a:spcAft>
                <a:spcPts val="0"/>
              </a:spcAft>
              <a:buNone/>
            </a:pPr>
            <a:r>
              <a:rPr b="0" i="0" lang="en-US" sz="2400" u="none" cap="none" strike="noStrike">
                <a:solidFill>
                  <a:srgbClr val="0070C0"/>
                </a:solidFill>
                <a:latin typeface="Overlock"/>
                <a:ea typeface="Overlock"/>
                <a:cs typeface="Overlock"/>
                <a:sym typeface="Overlock"/>
              </a:rPr>
              <a:t>63%</a:t>
            </a:r>
          </a:p>
          <a:p>
            <a:pPr indent="-342900" lvl="0" marL="342900" marR="0" rtl="0" algn="ctr">
              <a:spcBef>
                <a:spcPts val="480"/>
              </a:spcBef>
              <a:spcAft>
                <a:spcPts val="0"/>
              </a:spcAft>
              <a:buNone/>
            </a:pPr>
            <a:r>
              <a:rPr b="0" i="0" lang="en-US" sz="2400" u="none" cap="none" strike="noStrike">
                <a:solidFill>
                  <a:srgbClr val="0070C0"/>
                </a:solidFill>
                <a:latin typeface="Overlock"/>
                <a:ea typeface="Overlock"/>
                <a:cs typeface="Overlock"/>
                <a:sym typeface="Overlock"/>
              </a:rPr>
              <a:t>General Literacy Rate</a:t>
            </a:r>
          </a:p>
        </p:txBody>
      </p:sp>
      <p:sp>
        <p:nvSpPr>
          <p:cNvPr id="128" name="Shape 128"/>
          <p:cNvSpPr/>
          <p:nvPr/>
        </p:nvSpPr>
        <p:spPr>
          <a:xfrm>
            <a:off x="2630603" y="2111299"/>
            <a:ext cx="3882794" cy="954107"/>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2000" u="none" cap="none" strike="noStrike">
                <a:solidFill>
                  <a:srgbClr val="E36C09"/>
                </a:solidFill>
                <a:latin typeface="Overlock"/>
                <a:ea typeface="Overlock"/>
                <a:cs typeface="Overlock"/>
                <a:sym typeface="Overlock"/>
              </a:rPr>
              <a:t> </a:t>
            </a:r>
            <a:r>
              <a:rPr b="0" i="0" lang="en-US" sz="2800" u="none" cap="none" strike="noStrike">
                <a:solidFill>
                  <a:srgbClr val="E36C09"/>
                </a:solidFill>
                <a:latin typeface="Overlock"/>
                <a:ea typeface="Overlock"/>
                <a:cs typeface="Overlock"/>
                <a:sym typeface="Overlock"/>
              </a:rPr>
              <a:t>Constitutional Monarchy</a:t>
            </a:r>
          </a:p>
          <a:p>
            <a:pPr indent="0" lvl="0" marL="0" marR="0" rtl="0" algn="ctr">
              <a:spcBef>
                <a:spcPts val="0"/>
              </a:spcBef>
              <a:spcAft>
                <a:spcPts val="0"/>
              </a:spcAft>
              <a:buNone/>
            </a:pPr>
            <a:r>
              <a:rPr b="0" i="0" lang="en-US" sz="2800" u="none" cap="none" strike="noStrike">
                <a:solidFill>
                  <a:srgbClr val="E36C09"/>
                </a:solidFill>
                <a:latin typeface="Overlock"/>
                <a:ea typeface="Overlock"/>
                <a:cs typeface="Overlock"/>
                <a:sym typeface="Overlock"/>
              </a:rPr>
              <a:t>Form of Government</a:t>
            </a:r>
          </a:p>
        </p:txBody>
      </p:sp>
      <p:sp>
        <p:nvSpPr>
          <p:cNvPr id="129" name="Shape 129"/>
          <p:cNvSpPr/>
          <p:nvPr/>
        </p:nvSpPr>
        <p:spPr>
          <a:xfrm>
            <a:off x="4724400" y="190500"/>
            <a:ext cx="2068077" cy="381000"/>
          </a:xfrm>
          <a:prstGeom prst="rect">
            <a:avLst/>
          </a:prstGeom>
          <a:solidFill>
            <a:schemeClr val="accent1"/>
          </a:solidFill>
          <a:ln cap="flat" cmpd="sng" w="25400">
            <a:solidFill>
              <a:srgbClr val="395E89"/>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CHINA</a:t>
            </a:r>
          </a:p>
        </p:txBody>
      </p:sp>
      <p:sp>
        <p:nvSpPr>
          <p:cNvPr id="130" name="Shape 130"/>
          <p:cNvSpPr/>
          <p:nvPr/>
        </p:nvSpPr>
        <p:spPr>
          <a:xfrm>
            <a:off x="2971800" y="5219700"/>
            <a:ext cx="2590800" cy="304800"/>
          </a:xfrm>
          <a:prstGeom prst="rect">
            <a:avLst/>
          </a:prstGeom>
          <a:solidFill>
            <a:schemeClr val="accent1"/>
          </a:solidFill>
          <a:ln cap="flat" cmpd="sng" w="25400">
            <a:solidFill>
              <a:srgbClr val="395E89"/>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INDIA</a:t>
            </a:r>
          </a:p>
        </p:txBody>
      </p:sp>
      <p:sp>
        <p:nvSpPr>
          <p:cNvPr id="131" name="Shape 131"/>
          <p:cNvSpPr/>
          <p:nvPr/>
        </p:nvSpPr>
        <p:spPr>
          <a:xfrm>
            <a:off x="2971800" y="3716082"/>
            <a:ext cx="3336170" cy="523220"/>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2000" u="none" cap="none" strike="noStrike">
                <a:solidFill>
                  <a:srgbClr val="76923C"/>
                </a:solidFill>
                <a:latin typeface="Overlock"/>
                <a:ea typeface="Overlock"/>
                <a:cs typeface="Overlock"/>
                <a:sym typeface="Overlock"/>
              </a:rPr>
              <a:t> </a:t>
            </a:r>
            <a:r>
              <a:rPr b="0" i="0" lang="en-US" sz="2800" u="none" cap="none" strike="noStrike">
                <a:solidFill>
                  <a:srgbClr val="76923C"/>
                </a:solidFill>
                <a:latin typeface="Overlock"/>
                <a:ea typeface="Overlock"/>
                <a:cs typeface="Overlock"/>
                <a:sym typeface="Overlock"/>
              </a:rPr>
              <a:t>Forest coverage-72%</a:t>
            </a:r>
          </a:p>
        </p:txBody>
      </p:sp>
    </p:spTree>
  </p:cSld>
  <p:clrMapOvr>
    <a:masterClrMapping/>
  </p:clrMapOvr>
  <p:transition>
    <p:push/>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Shape 137"/>
          <p:cNvPicPr preferRelativeResize="0"/>
          <p:nvPr/>
        </p:nvPicPr>
        <p:blipFill rotWithShape="1">
          <a:blip r:embed="rId3">
            <a:alphaModFix/>
          </a:blip>
          <a:srcRect b="0" l="0" r="0" t="0"/>
          <a:stretch/>
        </p:blipFill>
        <p:spPr>
          <a:xfrm>
            <a:off x="6705601" y="1607820"/>
            <a:ext cx="2430897" cy="2468880"/>
          </a:xfrm>
          <a:prstGeom prst="rect">
            <a:avLst/>
          </a:prstGeom>
          <a:solidFill>
            <a:srgbClr val="974806"/>
          </a:solidFill>
          <a:ln>
            <a:noFill/>
          </a:ln>
        </p:spPr>
      </p:pic>
      <p:pic>
        <p:nvPicPr>
          <p:cNvPr id="138" name="Shape 138"/>
          <p:cNvPicPr preferRelativeResize="0"/>
          <p:nvPr/>
        </p:nvPicPr>
        <p:blipFill rotWithShape="1">
          <a:blip r:embed="rId4">
            <a:alphaModFix/>
          </a:blip>
          <a:srcRect b="0" l="0" r="0" t="0"/>
          <a:stretch/>
        </p:blipFill>
        <p:spPr>
          <a:xfrm>
            <a:off x="0" y="1607820"/>
            <a:ext cx="2855466" cy="2468880"/>
          </a:xfrm>
          <a:prstGeom prst="rect">
            <a:avLst/>
          </a:prstGeom>
          <a:noFill/>
          <a:ln>
            <a:noFill/>
          </a:ln>
        </p:spPr>
      </p:pic>
      <p:pic>
        <p:nvPicPr>
          <p:cNvPr id="139" name="Shape 139"/>
          <p:cNvPicPr preferRelativeResize="0"/>
          <p:nvPr/>
        </p:nvPicPr>
        <p:blipFill rotWithShape="1">
          <a:blip r:embed="rId5">
            <a:alphaModFix/>
          </a:blip>
          <a:srcRect b="0" l="0" r="0" t="0"/>
          <a:stretch/>
        </p:blipFill>
        <p:spPr>
          <a:xfrm>
            <a:off x="4800603" y="1607820"/>
            <a:ext cx="1722924" cy="2468880"/>
          </a:xfrm>
          <a:prstGeom prst="rect">
            <a:avLst/>
          </a:prstGeom>
          <a:noFill/>
          <a:ln>
            <a:noFill/>
          </a:ln>
        </p:spPr>
      </p:pic>
      <p:pic>
        <p:nvPicPr>
          <p:cNvPr id="140" name="Shape 140"/>
          <p:cNvPicPr preferRelativeResize="0"/>
          <p:nvPr/>
        </p:nvPicPr>
        <p:blipFill rotWithShape="1">
          <a:blip r:embed="rId6">
            <a:alphaModFix/>
          </a:blip>
          <a:srcRect b="0" l="0" r="0" t="0"/>
          <a:stretch/>
        </p:blipFill>
        <p:spPr>
          <a:xfrm>
            <a:off x="2819388" y="1562100"/>
            <a:ext cx="1571103" cy="2590800"/>
          </a:xfrm>
          <a:prstGeom prst="rect">
            <a:avLst/>
          </a:prstGeom>
          <a:noFill/>
          <a:ln>
            <a:noFill/>
          </a:ln>
        </p:spPr>
      </p:pic>
      <p:sp>
        <p:nvSpPr>
          <p:cNvPr id="141" name="Shape 141"/>
          <p:cNvSpPr/>
          <p:nvPr/>
        </p:nvSpPr>
        <p:spPr>
          <a:xfrm rot="-5400000">
            <a:off x="762000" y="2247900"/>
            <a:ext cx="1905000" cy="1752600"/>
          </a:xfrm>
          <a:prstGeom prst="rect">
            <a:avLst/>
          </a:prstGeom>
          <a:solidFill>
            <a:schemeClr val="lt1"/>
          </a:solidFill>
          <a:ln>
            <a:noFill/>
          </a:ln>
        </p:spPr>
        <p:txBody>
          <a:bodyPr anchorCtr="0" anchor="t" bIns="18000" lIns="54000" rIns="18000" wrap="square" tIns="18000">
            <a:noAutofit/>
          </a:bodyPr>
          <a:lstStyle/>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Sustainable and </a:t>
            </a:r>
          </a:p>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equitable </a:t>
            </a:r>
          </a:p>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socio-economic  development</a:t>
            </a:r>
          </a:p>
          <a:p>
            <a:pPr indent="0" lvl="0" marL="0" marR="0" rtl="0" algn="ctr">
              <a:spcBef>
                <a:spcPts val="0"/>
              </a:spcBef>
              <a:spcAft>
                <a:spcPts val="0"/>
              </a:spcAft>
              <a:buNone/>
            </a:pPr>
            <a:r>
              <a:t/>
            </a:r>
            <a:endParaRPr b="1" i="0" sz="1600" u="none" cap="none" strike="noStrike">
              <a:solidFill>
                <a:schemeClr val="dk1"/>
              </a:solidFill>
              <a:latin typeface="Cambria"/>
              <a:ea typeface="Cambria"/>
              <a:cs typeface="Cambria"/>
              <a:sym typeface="Cambria"/>
            </a:endParaRPr>
          </a:p>
        </p:txBody>
      </p:sp>
      <p:sp>
        <p:nvSpPr>
          <p:cNvPr id="142" name="Shape 142"/>
          <p:cNvSpPr/>
          <p:nvPr/>
        </p:nvSpPr>
        <p:spPr>
          <a:xfrm rot="-5400000">
            <a:off x="2705103" y="2819401"/>
            <a:ext cx="1981200" cy="685799"/>
          </a:xfrm>
          <a:prstGeom prst="rect">
            <a:avLst/>
          </a:prstGeom>
          <a:solidFill>
            <a:schemeClr val="lt1"/>
          </a:solidFill>
          <a:ln>
            <a:noFill/>
          </a:ln>
        </p:spPr>
        <p:txBody>
          <a:bodyPr anchorCtr="0" anchor="ctr" bIns="18000" lIns="54000" rIns="18000" wrap="square" tIns="18000">
            <a:noAutofit/>
          </a:bodyPr>
          <a:lstStyle/>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Preservation and </a:t>
            </a:r>
          </a:p>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promotion of Culture</a:t>
            </a:r>
          </a:p>
        </p:txBody>
      </p:sp>
      <p:sp>
        <p:nvSpPr>
          <p:cNvPr id="143" name="Shape 143"/>
          <p:cNvSpPr/>
          <p:nvPr/>
        </p:nvSpPr>
        <p:spPr>
          <a:xfrm rot="-5400000">
            <a:off x="4610101" y="2819399"/>
            <a:ext cx="1828800" cy="685802"/>
          </a:xfrm>
          <a:prstGeom prst="rect">
            <a:avLst/>
          </a:prstGeom>
          <a:solidFill>
            <a:schemeClr val="lt1"/>
          </a:solidFill>
          <a:ln>
            <a:noFill/>
          </a:ln>
        </p:spPr>
        <p:txBody>
          <a:bodyPr anchorCtr="0" anchor="ctr" bIns="18000" lIns="54000" rIns="18000" wrap="square" tIns="18000">
            <a:noAutofit/>
          </a:bodyPr>
          <a:lstStyle/>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 Preservation of Environment </a:t>
            </a:r>
          </a:p>
        </p:txBody>
      </p:sp>
      <p:sp>
        <p:nvSpPr>
          <p:cNvPr id="144" name="Shape 144"/>
          <p:cNvSpPr/>
          <p:nvPr/>
        </p:nvSpPr>
        <p:spPr>
          <a:xfrm rot="-5400000">
            <a:off x="7162799" y="2857499"/>
            <a:ext cx="1828800" cy="609602"/>
          </a:xfrm>
          <a:prstGeom prst="rect">
            <a:avLst/>
          </a:prstGeom>
          <a:solidFill>
            <a:schemeClr val="lt1"/>
          </a:solidFill>
          <a:ln>
            <a:noFill/>
          </a:ln>
        </p:spPr>
        <p:txBody>
          <a:bodyPr anchorCtr="0" anchor="ctr" bIns="18000" lIns="54000" rIns="18000" wrap="square" tIns="18000">
            <a:noAutofit/>
          </a:bodyPr>
          <a:lstStyle/>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Good </a:t>
            </a:r>
          </a:p>
          <a:p>
            <a:pPr indent="0" lvl="0" marL="0" marR="0" rtl="0" algn="ctr">
              <a:spcBef>
                <a:spcPts val="0"/>
              </a:spcBef>
              <a:spcAft>
                <a:spcPts val="0"/>
              </a:spcAft>
              <a:buNone/>
            </a:pPr>
            <a:r>
              <a:rPr b="1" i="0" lang="en-US" sz="1600" u="none" cap="none" strike="noStrike">
                <a:solidFill>
                  <a:schemeClr val="dk1"/>
                </a:solidFill>
                <a:latin typeface="Cambria"/>
                <a:ea typeface="Cambria"/>
                <a:cs typeface="Cambria"/>
                <a:sym typeface="Cambria"/>
              </a:rPr>
              <a:t>Governance</a:t>
            </a:r>
          </a:p>
        </p:txBody>
      </p:sp>
      <p:pic>
        <p:nvPicPr>
          <p:cNvPr id="145" name="Shape 145"/>
          <p:cNvPicPr preferRelativeResize="0"/>
          <p:nvPr/>
        </p:nvPicPr>
        <p:blipFill rotWithShape="1">
          <a:blip r:embed="rId7">
            <a:alphaModFix/>
          </a:blip>
          <a:srcRect b="0" l="0" r="0" t="0"/>
          <a:stretch/>
        </p:blipFill>
        <p:spPr>
          <a:xfrm>
            <a:off x="0" y="647700"/>
            <a:ext cx="9144000" cy="1028701"/>
          </a:xfrm>
          <a:prstGeom prst="rect">
            <a:avLst/>
          </a:prstGeom>
          <a:noFill/>
          <a:ln>
            <a:noFill/>
          </a:ln>
        </p:spPr>
      </p:pic>
      <p:sp>
        <p:nvSpPr>
          <p:cNvPr id="146" name="Shape 146"/>
          <p:cNvSpPr txBox="1"/>
          <p:nvPr/>
        </p:nvSpPr>
        <p:spPr>
          <a:xfrm>
            <a:off x="0" y="723900"/>
            <a:ext cx="9144000" cy="830997"/>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4800" u="none" cap="none" strike="noStrike">
                <a:solidFill>
                  <a:schemeClr val="dk1"/>
                </a:solidFill>
                <a:latin typeface="Calibri"/>
                <a:ea typeface="Calibri"/>
                <a:cs typeface="Calibri"/>
                <a:sym typeface="Calibri"/>
              </a:rPr>
              <a:t>GROSS NATIONAL HAPPINESS</a:t>
            </a:r>
          </a:p>
        </p:txBody>
      </p:sp>
      <p:sp>
        <p:nvSpPr>
          <p:cNvPr id="147" name="Shape 147"/>
          <p:cNvSpPr/>
          <p:nvPr/>
        </p:nvSpPr>
        <p:spPr>
          <a:xfrm rot="-5400000">
            <a:off x="8049490" y="3431312"/>
            <a:ext cx="2112822" cy="76200"/>
          </a:xfrm>
          <a:prstGeom prst="rect">
            <a:avLst/>
          </a:prstGeom>
          <a:solidFill>
            <a:schemeClr val="lt1"/>
          </a:solidFill>
          <a:ln>
            <a:noFill/>
          </a:ln>
        </p:spPr>
        <p:txBody>
          <a:bodyPr anchorCtr="0" anchor="ctr" bIns="18000" lIns="54000" rIns="18000" wrap="square" tIns="18000">
            <a:noAutofit/>
          </a:bodyPr>
          <a:lstStyle/>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p:txBody>
      </p:sp>
      <p:sp>
        <p:nvSpPr>
          <p:cNvPr id="148" name="Shape 148"/>
          <p:cNvSpPr/>
          <p:nvPr/>
        </p:nvSpPr>
        <p:spPr>
          <a:xfrm rot="-5400000">
            <a:off x="-1018311" y="3304312"/>
            <a:ext cx="2112822" cy="76200"/>
          </a:xfrm>
          <a:prstGeom prst="rect">
            <a:avLst/>
          </a:prstGeom>
          <a:solidFill>
            <a:schemeClr val="lt1"/>
          </a:solidFill>
          <a:ln>
            <a:noFill/>
          </a:ln>
        </p:spPr>
        <p:txBody>
          <a:bodyPr anchorCtr="0" anchor="ctr" bIns="18000" lIns="54000" rIns="18000" wrap="square" tIns="18000">
            <a:noAutofit/>
          </a:bodyPr>
          <a:lstStyle/>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a:p>
            <a:pPr indent="0" lvl="0" marL="0" marR="0" rtl="0" algn="ctr">
              <a:spcBef>
                <a:spcPts val="0"/>
              </a:spcBef>
              <a:spcAft>
                <a:spcPts val="0"/>
              </a:spcAft>
              <a:buNone/>
            </a:pPr>
            <a:r>
              <a:t/>
            </a:r>
            <a:endParaRPr b="1" i="0" sz="1600" u="none" cap="none" strike="noStrike">
              <a:solidFill>
                <a:srgbClr val="205867"/>
              </a:solidFill>
              <a:latin typeface="Cambria"/>
              <a:ea typeface="Cambria"/>
              <a:cs typeface="Cambria"/>
              <a:sym typeface="Cambria"/>
            </a:endParaRPr>
          </a:p>
        </p:txBody>
      </p:sp>
      <p:sp>
        <p:nvSpPr>
          <p:cNvPr id="149" name="Shape 149"/>
          <p:cNvSpPr txBox="1"/>
          <p:nvPr/>
        </p:nvSpPr>
        <p:spPr>
          <a:xfrm>
            <a:off x="0" y="4103757"/>
            <a:ext cx="9144000" cy="353943"/>
          </a:xfrm>
          <a:prstGeom prst="rect">
            <a:avLst/>
          </a:prstGeom>
          <a:solidFill>
            <a:schemeClr val="lt1"/>
          </a:solidFill>
          <a:ln>
            <a:noFill/>
          </a:ln>
        </p:spPr>
        <p:txBody>
          <a:bodyPr anchorCtr="0" anchor="t" bIns="45700" lIns="91425" rIns="91425" wrap="square" tIns="45700">
            <a:noAutofit/>
          </a:bodyPr>
          <a:lstStyle/>
          <a:p>
            <a:pPr indent="0" lvl="0" marL="0" marR="0" rtl="0" algn="ctr">
              <a:spcBef>
                <a:spcPts val="0"/>
              </a:spcBef>
              <a:spcAft>
                <a:spcPts val="0"/>
              </a:spcAft>
              <a:buNone/>
            </a:pPr>
            <a:r>
              <a:rPr b="0" i="0" lang="en-US" sz="1700" u="none" cap="none" strike="noStrike">
                <a:solidFill>
                  <a:schemeClr val="dk1"/>
                </a:solidFill>
                <a:latin typeface="Calibri"/>
                <a:ea typeface="Calibri"/>
                <a:cs typeface="Calibri"/>
                <a:sym typeface="Calibri"/>
              </a:rPr>
              <a:t>MILLENIUM DEVELOPMENT GOALS (MDGs), SDGs, VISION 2020, ECONOMIC DEVELOPMENT POLICY</a:t>
            </a:r>
          </a:p>
        </p:txBody>
      </p:sp>
      <p:sp>
        <p:nvSpPr>
          <p:cNvPr id="150" name="Shape 150"/>
          <p:cNvSpPr/>
          <p:nvPr/>
        </p:nvSpPr>
        <p:spPr>
          <a:xfrm>
            <a:off x="0" y="4469575"/>
            <a:ext cx="9144000" cy="266700"/>
          </a:xfrm>
          <a:prstGeom prst="downArrowCallout">
            <a:avLst>
              <a:gd fmla="val 17940" name="adj1"/>
              <a:gd fmla="val 35687" name="adj2"/>
              <a:gd fmla="val 56169" name="adj3"/>
              <a:gd fmla="val 64977" name="adj4"/>
            </a:avLst>
          </a:prstGeom>
          <a:gradFill>
            <a:gsLst>
              <a:gs pos="0">
                <a:srgbClr val="2D5C97"/>
              </a:gs>
              <a:gs pos="80000">
                <a:srgbClr val="3C7AC5"/>
              </a:gs>
              <a:gs pos="100000">
                <a:srgbClr val="397BC9"/>
              </a:gs>
            </a:gsLst>
            <a:lin ang="16200000" scaled="0"/>
          </a:gradFill>
          <a:ln cap="flat" cmpd="sng" w="9525">
            <a:solidFill>
              <a:srgbClr val="4A7DBA"/>
            </a:solidFill>
            <a:prstDash val="solid"/>
            <a:round/>
            <a:headEnd len="med" w="med" type="none"/>
            <a:tailEnd len="med" w="med" type="none"/>
          </a:ln>
          <a:effectLst>
            <a:outerShdw blurRad="40000" rotWithShape="0" dir="5400000" dist="23000">
              <a:srgbClr val="000000">
                <a:alpha val="34901"/>
              </a:srgbClr>
            </a:outerShdw>
          </a:effectLst>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51" name="Shape 151"/>
          <p:cNvPicPr preferRelativeResize="0"/>
          <p:nvPr/>
        </p:nvPicPr>
        <p:blipFill rotWithShape="1">
          <a:blip r:embed="rId8">
            <a:alphaModFix/>
          </a:blip>
          <a:srcRect b="0" l="0" r="0" t="0"/>
          <a:stretch/>
        </p:blipFill>
        <p:spPr>
          <a:xfrm>
            <a:off x="685800" y="-317500"/>
            <a:ext cx="1600200" cy="941917"/>
          </a:xfrm>
          <a:prstGeom prst="rect">
            <a:avLst/>
          </a:prstGeom>
          <a:noFill/>
          <a:ln>
            <a:noFill/>
          </a:ln>
        </p:spPr>
      </p:pic>
      <p:sp>
        <p:nvSpPr>
          <p:cNvPr id="152" name="Shape 152"/>
          <p:cNvSpPr txBox="1"/>
          <p:nvPr/>
        </p:nvSpPr>
        <p:spPr>
          <a:xfrm>
            <a:off x="1524001" y="0"/>
            <a:ext cx="7315200" cy="647700"/>
          </a:xfrm>
          <a:prstGeom prst="rect">
            <a:avLst/>
          </a:prstGeom>
          <a:noFill/>
          <a:ln>
            <a:noFill/>
          </a:ln>
        </p:spPr>
        <p:txBody>
          <a:bodyPr anchorCtr="0" anchor="t" bIns="45700" lIns="91425" rIns="91425" wrap="square" tIns="45700">
            <a:noAutofit/>
          </a:bodyPr>
          <a:lstStyle/>
          <a:p>
            <a:pPr indent="0" lvl="0" marL="0" marR="0" rtl="0" algn="ctr">
              <a:lnSpc>
                <a:spcPct val="90000"/>
              </a:lnSpc>
              <a:spcBef>
                <a:spcPts val="0"/>
              </a:spcBef>
              <a:spcAft>
                <a:spcPts val="0"/>
              </a:spcAft>
              <a:buNone/>
            </a:pPr>
            <a:r>
              <a:rPr b="1" i="0" lang="en-US" sz="2040" u="none" cap="none" strike="noStrike">
                <a:solidFill>
                  <a:srgbClr val="244061"/>
                </a:solidFill>
                <a:latin typeface="Calibri"/>
                <a:ea typeface="Calibri"/>
                <a:cs typeface="Calibri"/>
                <a:sym typeface="Calibri"/>
              </a:rPr>
              <a:t>      ROYAL GOVERNMENT OF BHUTAN – FIVE YEAR PLAN </a:t>
            </a:r>
          </a:p>
          <a:p>
            <a:pPr indent="0" lvl="0" marL="0" marR="0" rtl="0" algn="ctr">
              <a:lnSpc>
                <a:spcPct val="90000"/>
              </a:lnSpc>
              <a:spcBef>
                <a:spcPts val="0"/>
              </a:spcBef>
              <a:spcAft>
                <a:spcPts val="0"/>
              </a:spcAft>
              <a:buNone/>
            </a:pPr>
            <a:r>
              <a:rPr b="1" i="0" lang="en-US" sz="2040" u="none" cap="none" strike="noStrike">
                <a:solidFill>
                  <a:srgbClr val="0070C0"/>
                </a:solidFill>
                <a:latin typeface="Calibri"/>
                <a:ea typeface="Calibri"/>
                <a:cs typeface="Calibri"/>
                <a:sym typeface="Calibri"/>
              </a:rPr>
              <a:t>					             </a:t>
            </a:r>
            <a:r>
              <a:rPr b="1" i="1" lang="en-US" sz="1785" u="none" cap="none" strike="noStrike">
                <a:solidFill>
                  <a:srgbClr val="244061"/>
                </a:solidFill>
                <a:latin typeface="Caveat"/>
                <a:ea typeface="Caveat"/>
                <a:cs typeface="Caveat"/>
                <a:sym typeface="Caveat"/>
              </a:rPr>
              <a:t>A  Framework</a:t>
            </a:r>
          </a:p>
        </p:txBody>
      </p:sp>
      <p:pic>
        <p:nvPicPr>
          <p:cNvPr descr="NEW YEAR CARD.gif" id="153" name="Shape 153"/>
          <p:cNvPicPr preferRelativeResize="0"/>
          <p:nvPr/>
        </p:nvPicPr>
        <p:blipFill rotWithShape="1">
          <a:blip r:embed="rId9">
            <a:alphaModFix/>
          </a:blip>
          <a:srcRect b="0" l="0" r="0" t="0"/>
          <a:stretch/>
        </p:blipFill>
        <p:spPr>
          <a:xfrm>
            <a:off x="76200" y="0"/>
            <a:ext cx="533400" cy="590842"/>
          </a:xfrm>
          <a:prstGeom prst="rect">
            <a:avLst/>
          </a:prstGeom>
          <a:noFill/>
          <a:ln>
            <a:noFill/>
          </a:ln>
        </p:spPr>
      </p:pic>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mph" presetID="8" presetSubtype="0">
                                  <p:stCondLst>
                                    <p:cond delay="0"/>
                                  </p:stCondLst>
                                  <p:childTnLst>
                                    <p:animRot by="-21600000">
                                      <p:cBhvr>
                                        <p:cTn dur="5000" fill="hold"/>
                                        <p:tgtEl>
                                          <p:spTgt spid="153"/>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gtEl>
                                        <p:attrNameLst>
                                          <p:attrName>style.visibility</p:attrName>
                                        </p:attrNameLst>
                                      </p:cBhvr>
                                      <p:to>
                                        <p:strVal val="visible"/>
                                      </p:to>
                                    </p:set>
                                    <p:animEffect filter="fade" transition="in">
                                      <p:cBhvr>
                                        <p:cTn dur="600"/>
                                        <p:tgtEl>
                                          <p:spTgt spid="145"/>
                                        </p:tgtEl>
                                      </p:cBhvr>
                                    </p:animEffect>
                                  </p:childTnLst>
                                </p:cTn>
                              </p:par>
                              <p:par>
                                <p:cTn fill="hold" nodeType="with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80"/>
                                        <p:tgtEl>
                                          <p:spTgt spid="1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par>
                                <p:cTn fill="hold" nodeType="with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6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gtEl>
                                        <p:attrNameLst>
                                          <p:attrName>style.visibility</p:attrName>
                                        </p:attrNameLst>
                                      </p:cBhvr>
                                      <p:to>
                                        <p:strVal val="visible"/>
                                      </p:to>
                                    </p:set>
                                    <p:animEffect filter="fade" transition="in">
                                      <p:cBhvr>
                                        <p:cTn dur="1000"/>
                                        <p:tgtEl>
                                          <p:spTgt spid="140"/>
                                        </p:tgtEl>
                                      </p:cBhvr>
                                    </p:animEffect>
                                  </p:childTnLst>
                                </p:cTn>
                              </p:par>
                              <p:par>
                                <p:cTn fill="hold" nodeType="with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600"/>
                                        <p:tgtEl>
                                          <p:spTgt spid="1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par>
                                <p:cTn fill="hold" nodeType="with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600"/>
                                        <p:tgtEl>
                                          <p:spTgt spid="1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1000"/>
                                        <p:tgtEl>
                                          <p:spTgt spid="137"/>
                                        </p:tgtEl>
                                      </p:cBhvr>
                                    </p:animEffect>
                                  </p:childTnLst>
                                </p:cTn>
                              </p:par>
                              <p:par>
                                <p:cTn fill="hold" nodeType="with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600"/>
                                        <p:tgtEl>
                                          <p:spTgt spid="1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9"/>
                                        </p:tgtEl>
                                        <p:attrNameLst>
                                          <p:attrName>style.visibility</p:attrName>
                                        </p:attrNameLst>
                                      </p:cBhvr>
                                      <p:to>
                                        <p:strVal val="visible"/>
                                      </p:to>
                                    </p:set>
                                    <p:animEffect filter="fade" transition="in">
                                      <p:cBhvr>
                                        <p:cTn dur="500"/>
                                        <p:tgtEl>
                                          <p:spTgt spid="1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500"/>
                                        <p:tgtEl>
                                          <p:spTgt spid="1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sp>
        <p:nvSpPr>
          <p:cNvPr id="159" name="Shape 159"/>
          <p:cNvSpPr txBox="1"/>
          <p:nvPr>
            <p:ph type="title"/>
          </p:nvPr>
        </p:nvSpPr>
        <p:spPr>
          <a:xfrm>
            <a:off x="914400" y="0"/>
            <a:ext cx="8229600" cy="444500"/>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r>
              <a:rPr b="1" i="0" lang="en-US" sz="2400" u="none" cap="none" strike="noStrike">
                <a:solidFill>
                  <a:srgbClr val="244061"/>
                </a:solidFill>
                <a:latin typeface="Calibri"/>
                <a:ea typeface="Calibri"/>
                <a:cs typeface="Calibri"/>
                <a:sym typeface="Calibri"/>
              </a:rPr>
              <a:t>         STRATEGIC PLAN 2015-20</a:t>
            </a:r>
          </a:p>
        </p:txBody>
      </p:sp>
      <p:pic>
        <p:nvPicPr>
          <p:cNvPr id="160" name="Shape 160"/>
          <p:cNvPicPr preferRelativeResize="0"/>
          <p:nvPr/>
        </p:nvPicPr>
        <p:blipFill rotWithShape="1">
          <a:blip r:embed="rId3">
            <a:alphaModFix/>
          </a:blip>
          <a:srcRect b="0" l="0" r="0" t="0"/>
          <a:stretch/>
        </p:blipFill>
        <p:spPr>
          <a:xfrm>
            <a:off x="685800" y="-190500"/>
            <a:ext cx="1600200" cy="941917"/>
          </a:xfrm>
          <a:prstGeom prst="rect">
            <a:avLst/>
          </a:prstGeom>
          <a:noFill/>
          <a:ln>
            <a:noFill/>
          </a:ln>
        </p:spPr>
      </p:pic>
      <p:pic>
        <p:nvPicPr>
          <p:cNvPr descr="NEW YEAR CARD.gif" id="161" name="Shape 161"/>
          <p:cNvPicPr preferRelativeResize="0"/>
          <p:nvPr/>
        </p:nvPicPr>
        <p:blipFill rotWithShape="1">
          <a:blip r:embed="rId4">
            <a:alphaModFix/>
          </a:blip>
          <a:srcRect b="0" l="0" r="0" t="0"/>
          <a:stretch/>
        </p:blipFill>
        <p:spPr>
          <a:xfrm>
            <a:off x="152401" y="114300"/>
            <a:ext cx="457198" cy="444500"/>
          </a:xfrm>
          <a:prstGeom prst="rect">
            <a:avLst/>
          </a:prstGeom>
          <a:noFill/>
          <a:ln>
            <a:noFill/>
          </a:ln>
        </p:spPr>
      </p:pic>
      <p:grpSp>
        <p:nvGrpSpPr>
          <p:cNvPr id="162" name="Shape 162"/>
          <p:cNvGrpSpPr/>
          <p:nvPr/>
        </p:nvGrpSpPr>
        <p:grpSpPr>
          <a:xfrm>
            <a:off x="381000" y="2829720"/>
            <a:ext cx="762000" cy="2513542"/>
            <a:chOff x="381000" y="2468881"/>
            <a:chExt cx="762000" cy="3017519"/>
          </a:xfrm>
        </p:grpSpPr>
        <p:sp>
          <p:nvSpPr>
            <p:cNvPr id="163" name="Shape 163"/>
            <p:cNvSpPr/>
            <p:nvPr/>
          </p:nvSpPr>
          <p:spPr>
            <a:xfrm>
              <a:off x="457200" y="3124200"/>
              <a:ext cx="609600" cy="2286000"/>
            </a:xfrm>
            <a:prstGeom prst="rect">
              <a:avLst/>
            </a:prstGeom>
            <a:blipFill rotWithShape="1">
              <a:blip r:embed="rId5">
                <a:alphaModFix/>
              </a:blip>
              <a:tile algn="tl" flip="none" tx="0" sx="100000" ty="0" sy="100000"/>
            </a:blipFill>
            <a:ln cap="flat" cmpd="sng" w="25400">
              <a:solidFill>
                <a:srgbClr val="C00000"/>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164" name="Shape 164"/>
            <p:cNvSpPr txBox="1"/>
            <p:nvPr/>
          </p:nvSpPr>
          <p:spPr>
            <a:xfrm rot="-5400000">
              <a:off x="-381000" y="3962400"/>
              <a:ext cx="2286000" cy="609600"/>
            </a:xfrm>
            <a:prstGeom prst="rect">
              <a:avLst/>
            </a:prstGeom>
            <a:noFill/>
            <a:ln>
              <a:noFill/>
            </a:ln>
          </p:spPr>
          <p:txBody>
            <a:bodyPr anchorCtr="0" anchor="ctr" bIns="45700" lIns="91425" rIns="91425" wrap="square" tIns="45700">
              <a:noAutofit/>
            </a:bodyPr>
            <a:lstStyle/>
            <a:p>
              <a:pPr indent="0" lvl="0" marL="0" marR="0" rtl="0" algn="ctr">
                <a:spcBef>
                  <a:spcPts val="0"/>
                </a:spcBef>
                <a:spcAft>
                  <a:spcPts val="0"/>
                </a:spcAft>
                <a:buNone/>
              </a:pPr>
              <a:r>
                <a:rPr b="1" i="0" lang="en-US" sz="1800" u="none" cap="none" strike="noStrike">
                  <a:solidFill>
                    <a:srgbClr val="02001A"/>
                  </a:solidFill>
                  <a:latin typeface="Calibri"/>
                  <a:ea typeface="Calibri"/>
                  <a:cs typeface="Calibri"/>
                  <a:sym typeface="Calibri"/>
                </a:rPr>
                <a:t>1. Socio-economic</a:t>
              </a:r>
            </a:p>
          </p:txBody>
        </p:sp>
        <p:sp>
          <p:nvSpPr>
            <p:cNvPr id="165" name="Shape 165"/>
            <p:cNvSpPr/>
            <p:nvPr/>
          </p:nvSpPr>
          <p:spPr>
            <a:xfrm>
              <a:off x="381000" y="5410200"/>
              <a:ext cx="762000" cy="76200"/>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6" name="Shape 166"/>
            <p:cNvSpPr/>
            <p:nvPr/>
          </p:nvSpPr>
          <p:spPr>
            <a:xfrm>
              <a:off x="457200" y="3048000"/>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Shape 167"/>
            <p:cNvSpPr/>
            <p:nvPr/>
          </p:nvSpPr>
          <p:spPr>
            <a:xfrm>
              <a:off x="533400" y="29718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8" name="Shape 168"/>
            <p:cNvSpPr/>
            <p:nvPr/>
          </p:nvSpPr>
          <p:spPr>
            <a:xfrm flipH="1" rot="10800000">
              <a:off x="685800" y="2895600"/>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9" name="Shape 169"/>
            <p:cNvSpPr/>
            <p:nvPr/>
          </p:nvSpPr>
          <p:spPr>
            <a:xfrm>
              <a:off x="457200" y="2545081"/>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0" name="Shape 170"/>
            <p:cNvSpPr/>
            <p:nvPr/>
          </p:nvSpPr>
          <p:spPr>
            <a:xfrm>
              <a:off x="533400" y="26670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1" name="Shape 171"/>
            <p:cNvSpPr/>
            <p:nvPr/>
          </p:nvSpPr>
          <p:spPr>
            <a:xfrm flipH="1" rot="10800000">
              <a:off x="685800" y="27736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2" name="Shape 172"/>
            <p:cNvSpPr/>
            <p:nvPr/>
          </p:nvSpPr>
          <p:spPr>
            <a:xfrm flipH="1" rot="10800000">
              <a:off x="685800" y="24688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73" name="Shape 173"/>
          <p:cNvGrpSpPr/>
          <p:nvPr/>
        </p:nvGrpSpPr>
        <p:grpSpPr>
          <a:xfrm>
            <a:off x="1301751" y="2848241"/>
            <a:ext cx="762000" cy="2514864"/>
            <a:chOff x="381000" y="2468881"/>
            <a:chExt cx="762000" cy="3017519"/>
          </a:xfrm>
        </p:grpSpPr>
        <p:sp>
          <p:nvSpPr>
            <p:cNvPr id="174" name="Shape 174"/>
            <p:cNvSpPr/>
            <p:nvPr/>
          </p:nvSpPr>
          <p:spPr>
            <a:xfrm>
              <a:off x="457200" y="3124200"/>
              <a:ext cx="609600" cy="2286000"/>
            </a:xfrm>
            <a:prstGeom prst="rect">
              <a:avLst/>
            </a:prstGeom>
            <a:blipFill rotWithShape="1">
              <a:blip r:embed="rId5">
                <a:alphaModFix/>
              </a:blip>
              <a:tile algn="tl" flip="none" tx="0" sx="100000" ty="0" sy="100000"/>
            </a:blipFill>
            <a:ln cap="flat" cmpd="sng" w="25400">
              <a:solidFill>
                <a:srgbClr val="C00000"/>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175" name="Shape 175"/>
            <p:cNvSpPr txBox="1"/>
            <p:nvPr/>
          </p:nvSpPr>
          <p:spPr>
            <a:xfrm rot="-5400000">
              <a:off x="-381000" y="3962400"/>
              <a:ext cx="2286000" cy="609600"/>
            </a:xfrm>
            <a:prstGeom prst="rect">
              <a:avLst/>
            </a:prstGeom>
            <a:noFill/>
            <a:ln>
              <a:noFill/>
            </a:ln>
          </p:spPr>
          <p:txBody>
            <a:bodyPr anchorCtr="0" anchor="ctr" bIns="45700" lIns="91425" rIns="91425" wrap="square" tIns="45700">
              <a:noAutofit/>
            </a:bodyPr>
            <a:lstStyle/>
            <a:p>
              <a:pPr indent="0" lvl="0" marL="0" marR="0" rtl="0" algn="ctr">
                <a:spcBef>
                  <a:spcPts val="0"/>
                </a:spcBef>
                <a:spcAft>
                  <a:spcPts val="0"/>
                </a:spcAft>
                <a:buNone/>
              </a:pPr>
              <a:r>
                <a:rPr b="1" i="0" lang="en-US" sz="1800" u="none" cap="none" strike="noStrike">
                  <a:solidFill>
                    <a:srgbClr val="0C0C0C"/>
                  </a:solidFill>
                  <a:latin typeface="Calibri"/>
                  <a:ea typeface="Calibri"/>
                  <a:cs typeface="Calibri"/>
                  <a:sym typeface="Calibri"/>
                </a:rPr>
                <a:t>2. Culture</a:t>
              </a:r>
            </a:p>
          </p:txBody>
        </p:sp>
        <p:sp>
          <p:nvSpPr>
            <p:cNvPr id="176" name="Shape 176"/>
            <p:cNvSpPr/>
            <p:nvPr/>
          </p:nvSpPr>
          <p:spPr>
            <a:xfrm>
              <a:off x="381000" y="5410200"/>
              <a:ext cx="762000" cy="76200"/>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7" name="Shape 177"/>
            <p:cNvSpPr/>
            <p:nvPr/>
          </p:nvSpPr>
          <p:spPr>
            <a:xfrm>
              <a:off x="457200" y="3048000"/>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8" name="Shape 178"/>
            <p:cNvSpPr/>
            <p:nvPr/>
          </p:nvSpPr>
          <p:spPr>
            <a:xfrm>
              <a:off x="533400" y="29718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9" name="Shape 179"/>
            <p:cNvSpPr/>
            <p:nvPr/>
          </p:nvSpPr>
          <p:spPr>
            <a:xfrm flipH="1" rot="10800000">
              <a:off x="685800" y="2895600"/>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0" name="Shape 180"/>
            <p:cNvSpPr/>
            <p:nvPr/>
          </p:nvSpPr>
          <p:spPr>
            <a:xfrm>
              <a:off x="457200" y="2545081"/>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1" name="Shape 181"/>
            <p:cNvSpPr/>
            <p:nvPr/>
          </p:nvSpPr>
          <p:spPr>
            <a:xfrm>
              <a:off x="533400" y="26670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2" name="Shape 182"/>
            <p:cNvSpPr/>
            <p:nvPr/>
          </p:nvSpPr>
          <p:spPr>
            <a:xfrm flipH="1" rot="10800000">
              <a:off x="685800" y="27736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3" name="Shape 183"/>
            <p:cNvSpPr/>
            <p:nvPr/>
          </p:nvSpPr>
          <p:spPr>
            <a:xfrm flipH="1" rot="10800000">
              <a:off x="685800" y="24688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84" name="Shape 184"/>
          <p:cNvGrpSpPr/>
          <p:nvPr/>
        </p:nvGrpSpPr>
        <p:grpSpPr>
          <a:xfrm>
            <a:off x="2209800" y="2829720"/>
            <a:ext cx="762000" cy="2513542"/>
            <a:chOff x="381000" y="2468881"/>
            <a:chExt cx="762000" cy="3017519"/>
          </a:xfrm>
        </p:grpSpPr>
        <p:sp>
          <p:nvSpPr>
            <p:cNvPr id="185" name="Shape 185"/>
            <p:cNvSpPr/>
            <p:nvPr/>
          </p:nvSpPr>
          <p:spPr>
            <a:xfrm>
              <a:off x="457200" y="3124200"/>
              <a:ext cx="609600" cy="2286000"/>
            </a:xfrm>
            <a:prstGeom prst="rect">
              <a:avLst/>
            </a:prstGeom>
            <a:blipFill rotWithShape="1">
              <a:blip r:embed="rId5">
                <a:alphaModFix/>
              </a:blip>
              <a:tile algn="tl" flip="none" tx="0" sx="100000" ty="0" sy="100000"/>
            </a:blipFill>
            <a:ln>
              <a:noFill/>
            </a:ln>
          </p:spPr>
          <p:txBody>
            <a:bodyPr anchorCtr="0" anchor="ctr" bIns="91425" lIns="91425" rIns="91425" wrap="square" tIns="91425">
              <a:noAutofit/>
            </a:bodyPr>
            <a:lstStyle/>
            <a:p>
              <a:pPr indent="0" lvl="0" marL="0">
                <a:spcBef>
                  <a:spcPts val="0"/>
                </a:spcBef>
                <a:buNone/>
              </a:pPr>
              <a:r>
                <a:t/>
              </a:r>
              <a:endParaRPr/>
            </a:p>
          </p:txBody>
        </p:sp>
        <p:sp>
          <p:nvSpPr>
            <p:cNvPr id="186" name="Shape 186"/>
            <p:cNvSpPr txBox="1"/>
            <p:nvPr/>
          </p:nvSpPr>
          <p:spPr>
            <a:xfrm rot="-5400000">
              <a:off x="-381000" y="3962400"/>
              <a:ext cx="2286000" cy="609600"/>
            </a:xfrm>
            <a:prstGeom prst="rect">
              <a:avLst/>
            </a:prstGeom>
            <a:noFill/>
            <a:ln>
              <a:noFill/>
            </a:ln>
          </p:spPr>
          <p:txBody>
            <a:bodyPr anchorCtr="0" anchor="ctr" bIns="45700" lIns="91425" rIns="91425" wrap="square" tIns="45700">
              <a:noAutofit/>
            </a:bodyPr>
            <a:lstStyle/>
            <a:p>
              <a:pPr indent="0" lvl="0" marL="0" marR="0" rtl="0" algn="ctr">
                <a:spcBef>
                  <a:spcPts val="0"/>
                </a:spcBef>
                <a:spcAft>
                  <a:spcPts val="0"/>
                </a:spcAft>
                <a:buNone/>
              </a:pPr>
              <a:r>
                <a:rPr b="1" i="0" lang="en-US" sz="1800" u="none" cap="none" strike="noStrike">
                  <a:solidFill>
                    <a:srgbClr val="02001A"/>
                  </a:solidFill>
                  <a:latin typeface="Calibri"/>
                  <a:ea typeface="Calibri"/>
                  <a:cs typeface="Calibri"/>
                  <a:sym typeface="Calibri"/>
                </a:rPr>
                <a:t>3. </a:t>
              </a:r>
              <a:r>
                <a:rPr b="1" i="0" lang="en-US" sz="1800" u="none" cap="none" strike="noStrike">
                  <a:solidFill>
                    <a:srgbClr val="0C0C0C"/>
                  </a:solidFill>
                  <a:latin typeface="Calibri"/>
                  <a:ea typeface="Calibri"/>
                  <a:cs typeface="Calibri"/>
                  <a:sym typeface="Calibri"/>
                </a:rPr>
                <a:t>Environment</a:t>
              </a:r>
            </a:p>
          </p:txBody>
        </p:sp>
        <p:sp>
          <p:nvSpPr>
            <p:cNvPr id="187" name="Shape 187"/>
            <p:cNvSpPr/>
            <p:nvPr/>
          </p:nvSpPr>
          <p:spPr>
            <a:xfrm>
              <a:off x="381000" y="5410200"/>
              <a:ext cx="762000" cy="76200"/>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8" name="Shape 188"/>
            <p:cNvSpPr/>
            <p:nvPr/>
          </p:nvSpPr>
          <p:spPr>
            <a:xfrm>
              <a:off x="457200" y="3048000"/>
              <a:ext cx="609600" cy="45719"/>
            </a:xfrm>
            <a:prstGeom prst="rect">
              <a:avLst/>
            </a:prstGeom>
            <a:solidFill>
              <a:srgbClr val="93B3D7"/>
            </a:solid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9" name="Shape 189"/>
            <p:cNvSpPr/>
            <p:nvPr/>
          </p:nvSpPr>
          <p:spPr>
            <a:xfrm>
              <a:off x="533400" y="29718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0" name="Shape 190"/>
            <p:cNvSpPr/>
            <p:nvPr/>
          </p:nvSpPr>
          <p:spPr>
            <a:xfrm flipH="1" rot="10800000">
              <a:off x="685800" y="2895600"/>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1" name="Shape 191"/>
            <p:cNvSpPr/>
            <p:nvPr/>
          </p:nvSpPr>
          <p:spPr>
            <a:xfrm>
              <a:off x="457200" y="2545081"/>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2" name="Shape 192"/>
            <p:cNvSpPr/>
            <p:nvPr/>
          </p:nvSpPr>
          <p:spPr>
            <a:xfrm>
              <a:off x="533400" y="26670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3" name="Shape 193"/>
            <p:cNvSpPr/>
            <p:nvPr/>
          </p:nvSpPr>
          <p:spPr>
            <a:xfrm flipH="1" rot="10800000">
              <a:off x="685800" y="27736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4" name="Shape 194"/>
            <p:cNvSpPr/>
            <p:nvPr/>
          </p:nvSpPr>
          <p:spPr>
            <a:xfrm flipH="1" rot="10800000">
              <a:off x="685800" y="24688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95" name="Shape 195"/>
          <p:cNvGrpSpPr/>
          <p:nvPr/>
        </p:nvGrpSpPr>
        <p:grpSpPr>
          <a:xfrm>
            <a:off x="2819400" y="1333500"/>
            <a:ext cx="685800" cy="1384300"/>
            <a:chOff x="381000" y="2468881"/>
            <a:chExt cx="762000" cy="3017519"/>
          </a:xfrm>
        </p:grpSpPr>
        <p:sp>
          <p:nvSpPr>
            <p:cNvPr id="196" name="Shape 196"/>
            <p:cNvSpPr/>
            <p:nvPr/>
          </p:nvSpPr>
          <p:spPr>
            <a:xfrm>
              <a:off x="457200" y="3124198"/>
              <a:ext cx="609600" cy="2286001"/>
            </a:xfrm>
            <a:prstGeom prst="rect">
              <a:avLst/>
            </a:prstGeom>
            <a:blipFill rotWithShape="1">
              <a:blip r:embed="rId5">
                <a:alphaModFix/>
              </a:blip>
              <a:tile algn="tl" flip="none" tx="0" sx="100000" ty="0" sy="100000"/>
            </a:blipFill>
            <a:ln cap="flat" cmpd="sng" w="25400">
              <a:solidFill>
                <a:srgbClr val="C00000"/>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197" name="Shape 197"/>
            <p:cNvSpPr txBox="1"/>
            <p:nvPr/>
          </p:nvSpPr>
          <p:spPr>
            <a:xfrm rot="-5400000">
              <a:off x="-381000" y="3962376"/>
              <a:ext cx="2286001" cy="609600"/>
            </a:xfrm>
            <a:prstGeom prst="rect">
              <a:avLst/>
            </a:prstGeom>
            <a:noFill/>
            <a:ln>
              <a:noFill/>
            </a:ln>
          </p:spPr>
          <p:txBody>
            <a:bodyPr anchorCtr="0" anchor="ctr" bIns="45700" lIns="91425" rIns="91425" wrap="square" tIns="45700">
              <a:noAutofit/>
            </a:bodyPr>
            <a:lstStyle/>
            <a:p>
              <a:pPr indent="0" lvl="0" marL="0" marR="0" rtl="0" algn="ctr">
                <a:spcBef>
                  <a:spcPts val="0"/>
                </a:spcBef>
                <a:spcAft>
                  <a:spcPts val="0"/>
                </a:spcAft>
                <a:buNone/>
              </a:pPr>
              <a:r>
                <a:rPr b="1" i="0" lang="en-US" sz="1400" u="none" cap="none" strike="noStrike">
                  <a:solidFill>
                    <a:srgbClr val="0C0C0C"/>
                  </a:solidFill>
                  <a:latin typeface="Calibri"/>
                  <a:ea typeface="Calibri"/>
                  <a:cs typeface="Calibri"/>
                  <a:sym typeface="Calibri"/>
                </a:rPr>
                <a:t>4. Good Governance</a:t>
              </a:r>
            </a:p>
          </p:txBody>
        </p:sp>
        <p:sp>
          <p:nvSpPr>
            <p:cNvPr id="198" name="Shape 198"/>
            <p:cNvSpPr/>
            <p:nvPr/>
          </p:nvSpPr>
          <p:spPr>
            <a:xfrm>
              <a:off x="381000" y="5410200"/>
              <a:ext cx="762000" cy="76200"/>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9" name="Shape 199"/>
            <p:cNvSpPr/>
            <p:nvPr/>
          </p:nvSpPr>
          <p:spPr>
            <a:xfrm>
              <a:off x="457200" y="3048000"/>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0" name="Shape 200"/>
            <p:cNvSpPr/>
            <p:nvPr/>
          </p:nvSpPr>
          <p:spPr>
            <a:xfrm>
              <a:off x="533400" y="29718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1" name="Shape 201"/>
            <p:cNvSpPr/>
            <p:nvPr/>
          </p:nvSpPr>
          <p:spPr>
            <a:xfrm flipH="1" rot="10800000">
              <a:off x="685800" y="2895600"/>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Shape 202"/>
            <p:cNvSpPr/>
            <p:nvPr/>
          </p:nvSpPr>
          <p:spPr>
            <a:xfrm>
              <a:off x="457200" y="2545081"/>
              <a:ext cx="6096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3" name="Shape 203"/>
            <p:cNvSpPr/>
            <p:nvPr/>
          </p:nvSpPr>
          <p:spPr>
            <a:xfrm>
              <a:off x="533400" y="2667000"/>
              <a:ext cx="4572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4" name="Shape 204"/>
            <p:cNvSpPr/>
            <p:nvPr/>
          </p:nvSpPr>
          <p:spPr>
            <a:xfrm flipH="1" rot="10800000">
              <a:off x="685800" y="27736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Shape 205"/>
            <p:cNvSpPr/>
            <p:nvPr/>
          </p:nvSpPr>
          <p:spPr>
            <a:xfrm flipH="1" rot="10800000">
              <a:off x="685800" y="2468881"/>
              <a:ext cx="152400" cy="45719"/>
            </a:xfrm>
            <a:prstGeom prst="rect">
              <a:avLst/>
            </a:prstGeom>
            <a:noFill/>
            <a:ln cap="sq" cmpd="dbl" w="53975">
              <a:solidFill>
                <a:srgbClr val="C00000"/>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cxnSp>
        <p:nvCxnSpPr>
          <p:cNvPr id="206" name="Shape 206"/>
          <p:cNvCxnSpPr/>
          <p:nvPr/>
        </p:nvCxnSpPr>
        <p:spPr>
          <a:xfrm flipH="1" rot="10800000">
            <a:off x="762000" y="2095500"/>
            <a:ext cx="2133600" cy="635000"/>
          </a:xfrm>
          <a:prstGeom prst="straightConnector1">
            <a:avLst/>
          </a:prstGeom>
          <a:noFill/>
          <a:ln cap="flat" cmpd="sng" w="34925">
            <a:solidFill>
              <a:srgbClr val="4A7DBA"/>
            </a:solidFill>
            <a:prstDash val="dash"/>
            <a:round/>
            <a:headEnd len="med" w="med" type="none"/>
            <a:tailEnd len="med" w="med" type="none"/>
          </a:ln>
        </p:spPr>
      </p:cxnSp>
      <p:cxnSp>
        <p:nvCxnSpPr>
          <p:cNvPr id="207" name="Shape 207"/>
          <p:cNvCxnSpPr/>
          <p:nvPr/>
        </p:nvCxnSpPr>
        <p:spPr>
          <a:xfrm flipH="1" rot="10800000">
            <a:off x="1676400" y="2349500"/>
            <a:ext cx="1219200" cy="381000"/>
          </a:xfrm>
          <a:prstGeom prst="straightConnector1">
            <a:avLst/>
          </a:prstGeom>
          <a:noFill/>
          <a:ln cap="flat" cmpd="sng" w="34925">
            <a:solidFill>
              <a:srgbClr val="4A7DBA"/>
            </a:solidFill>
            <a:prstDash val="dash"/>
            <a:round/>
            <a:headEnd len="med" w="med" type="none"/>
            <a:tailEnd len="med" w="med" type="none"/>
          </a:ln>
        </p:spPr>
      </p:cxnSp>
      <p:cxnSp>
        <p:nvCxnSpPr>
          <p:cNvPr id="208" name="Shape 208"/>
          <p:cNvCxnSpPr/>
          <p:nvPr/>
        </p:nvCxnSpPr>
        <p:spPr>
          <a:xfrm flipH="1" rot="10800000">
            <a:off x="2590800" y="2540000"/>
            <a:ext cx="304800" cy="190500"/>
          </a:xfrm>
          <a:prstGeom prst="straightConnector1">
            <a:avLst/>
          </a:prstGeom>
          <a:noFill/>
          <a:ln cap="flat" cmpd="sng" w="34925">
            <a:solidFill>
              <a:srgbClr val="4A7DBA"/>
            </a:solidFill>
            <a:prstDash val="dash"/>
            <a:round/>
            <a:headEnd len="med" w="med" type="none"/>
            <a:tailEnd len="med" w="med" type="none"/>
          </a:ln>
        </p:spPr>
      </p:cxnSp>
      <p:sp>
        <p:nvSpPr>
          <p:cNvPr id="209" name="Shape 209"/>
          <p:cNvSpPr txBox="1"/>
          <p:nvPr/>
        </p:nvSpPr>
        <p:spPr>
          <a:xfrm>
            <a:off x="381000" y="5397501"/>
            <a:ext cx="2590800" cy="36933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i="0" lang="en-US" sz="1800" u="none" cap="none" strike="noStrike">
                <a:solidFill>
                  <a:srgbClr val="02001A"/>
                </a:solidFill>
                <a:latin typeface="Calibri"/>
                <a:ea typeface="Calibri"/>
                <a:cs typeface="Calibri"/>
                <a:sym typeface="Calibri"/>
              </a:rPr>
              <a:t>NKRAs/SKRAs/SDGs</a:t>
            </a:r>
          </a:p>
        </p:txBody>
      </p:sp>
      <p:sp>
        <p:nvSpPr>
          <p:cNvPr id="210" name="Shape 210"/>
          <p:cNvSpPr txBox="1"/>
          <p:nvPr/>
        </p:nvSpPr>
        <p:spPr>
          <a:xfrm>
            <a:off x="4876800" y="1498865"/>
            <a:ext cx="4038600" cy="1354217"/>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Outcome One: </a:t>
            </a:r>
          </a:p>
          <a:p>
            <a:pPr indent="0" lvl="0" marL="0" marR="0" rtl="0" algn="just">
              <a:spcBef>
                <a:spcPts val="1200"/>
              </a:spcBef>
              <a:spcAft>
                <a:spcPts val="0"/>
              </a:spcAft>
              <a:buNone/>
            </a:pPr>
            <a:r>
              <a:rPr i="1" lang="en-US" sz="1800">
                <a:solidFill>
                  <a:schemeClr val="dk1"/>
                </a:solidFill>
                <a:latin typeface="Lustria"/>
                <a:ea typeface="Lustria"/>
                <a:cs typeface="Lustria"/>
                <a:sym typeface="Lustria"/>
              </a:rPr>
              <a:t>Greater audit impacts leading to improved accountability, transparency and ethical behavior in public sector</a:t>
            </a:r>
          </a:p>
        </p:txBody>
      </p:sp>
      <p:sp>
        <p:nvSpPr>
          <p:cNvPr id="211" name="Shape 211"/>
          <p:cNvSpPr txBox="1"/>
          <p:nvPr/>
        </p:nvSpPr>
        <p:spPr>
          <a:xfrm>
            <a:off x="4876800" y="4206876"/>
            <a:ext cx="4038600" cy="1077218"/>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Outcome Two:</a:t>
            </a:r>
          </a:p>
          <a:p>
            <a:pPr indent="0" lvl="0" marL="0" marR="0" rtl="0" algn="just">
              <a:spcBef>
                <a:spcPts val="1200"/>
              </a:spcBef>
              <a:spcAft>
                <a:spcPts val="0"/>
              </a:spcAft>
              <a:buNone/>
            </a:pPr>
            <a:r>
              <a:rPr i="1" lang="en-US" sz="1800">
                <a:solidFill>
                  <a:schemeClr val="dk1"/>
                </a:solidFill>
                <a:latin typeface="Lustria"/>
                <a:ea typeface="Lustria"/>
                <a:cs typeface="Lustria"/>
                <a:sym typeface="Lustria"/>
              </a:rPr>
              <a:t>Improved public sector performance in NKRAs/SDGs commitments</a:t>
            </a:r>
          </a:p>
        </p:txBody>
      </p:sp>
      <p:sp>
        <p:nvSpPr>
          <p:cNvPr id="212" name="Shape 212"/>
          <p:cNvSpPr/>
          <p:nvPr/>
        </p:nvSpPr>
        <p:spPr>
          <a:xfrm>
            <a:off x="3733800" y="1587500"/>
            <a:ext cx="914400" cy="762000"/>
          </a:xfrm>
          <a:prstGeom prst="leftArrow">
            <a:avLst>
              <a:gd fmla="val 50000" name="adj1"/>
              <a:gd fmla="val 50000" name="adj2"/>
            </a:avLst>
          </a:prstGeom>
          <a:solidFill>
            <a:schemeClr val="lt1"/>
          </a:solidFill>
          <a:ln cap="flat" cmpd="sng" w="25400">
            <a:solidFill>
              <a:schemeClr val="accent5"/>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13" name="Shape 213"/>
          <p:cNvSpPr/>
          <p:nvPr/>
        </p:nvSpPr>
        <p:spPr>
          <a:xfrm>
            <a:off x="3733800" y="4572000"/>
            <a:ext cx="914400" cy="762000"/>
          </a:xfrm>
          <a:prstGeom prst="leftArrow">
            <a:avLst>
              <a:gd fmla="val 50000" name="adj1"/>
              <a:gd fmla="val 50000" name="adj2"/>
            </a:avLst>
          </a:prstGeom>
          <a:solidFill>
            <a:schemeClr val="lt1"/>
          </a:solidFill>
          <a:ln cap="flat" cmpd="sng" w="25400">
            <a:solidFill>
              <a:schemeClr val="accent5"/>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14" name="Shape 214"/>
          <p:cNvSpPr txBox="1"/>
          <p:nvPr/>
        </p:nvSpPr>
        <p:spPr>
          <a:xfrm>
            <a:off x="4800600" y="2933182"/>
            <a:ext cx="4038600" cy="1143518"/>
          </a:xfrm>
          <a:prstGeom prst="rect">
            <a:avLst/>
          </a:prstGeom>
          <a:noFill/>
          <a:ln>
            <a:noFill/>
          </a:ln>
        </p:spPr>
        <p:txBody>
          <a:bodyPr anchorCtr="0" anchor="t" bIns="45700" lIns="91425" rIns="91425" wrap="square" tIns="45700">
            <a:noAutofit/>
          </a:bodyPr>
          <a:lstStyle/>
          <a:p>
            <a:pPr indent="-342900" lvl="0" marL="342900" marR="0" rtl="0" algn="l">
              <a:lnSpc>
                <a:spcPct val="130000"/>
              </a:lnSpc>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Financial Audit</a:t>
            </a:r>
          </a:p>
          <a:p>
            <a:pPr indent="-342900" lvl="0" marL="342900" marR="0" rtl="0" algn="l">
              <a:lnSpc>
                <a:spcPct val="130000"/>
              </a:lnSpc>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Compliance Audits</a:t>
            </a:r>
          </a:p>
          <a:p>
            <a:pPr indent="-342900" lvl="0" marL="342900" marR="0" rtl="0" algn="l">
              <a:lnSpc>
                <a:spcPct val="130000"/>
              </a:lnSpc>
              <a:spcBef>
                <a:spcPts val="0"/>
              </a:spcBef>
              <a:spcAft>
                <a:spcPts val="0"/>
              </a:spcAft>
              <a:buClr>
                <a:schemeClr val="dk1"/>
              </a:buClr>
              <a:buSzPts val="1800"/>
              <a:buFont typeface="Calibri"/>
              <a:buAutoNum type="arabicPeriod"/>
            </a:pPr>
            <a:r>
              <a:rPr b="1" lang="en-US" sz="1800">
                <a:solidFill>
                  <a:schemeClr val="dk1"/>
                </a:solidFill>
                <a:latin typeface="Calibri"/>
                <a:ea typeface="Calibri"/>
                <a:cs typeface="Calibri"/>
                <a:sym typeface="Calibri"/>
              </a:rPr>
              <a:t>Performance audits</a:t>
            </a:r>
          </a:p>
        </p:txBody>
      </p:sp>
      <p:sp>
        <p:nvSpPr>
          <p:cNvPr id="215" name="Shape 215"/>
          <p:cNvSpPr/>
          <p:nvPr/>
        </p:nvSpPr>
        <p:spPr>
          <a:xfrm>
            <a:off x="228600" y="762000"/>
            <a:ext cx="4343400" cy="635000"/>
          </a:xfrm>
          <a:prstGeom prst="downArrowCallout">
            <a:avLst>
              <a:gd fmla="val 25000" name="adj1"/>
              <a:gd fmla="val 25000" name="adj2"/>
              <a:gd fmla="val 25000" name="adj3"/>
              <a:gd fmla="val 64977" name="adj4"/>
            </a:avLst>
          </a:prstGeom>
          <a:solidFill>
            <a:schemeClr val="lt1"/>
          </a:solidFill>
          <a:ln cap="flat" cmpd="sng" w="25400">
            <a:solidFill>
              <a:schemeClr val="accent6"/>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Government Planning Framework</a:t>
            </a:r>
          </a:p>
        </p:txBody>
      </p:sp>
      <p:sp>
        <p:nvSpPr>
          <p:cNvPr id="216" name="Shape 216"/>
          <p:cNvSpPr/>
          <p:nvPr/>
        </p:nvSpPr>
        <p:spPr>
          <a:xfrm>
            <a:off x="4724400" y="756709"/>
            <a:ext cx="4343400" cy="635000"/>
          </a:xfrm>
          <a:prstGeom prst="downArrowCallout">
            <a:avLst>
              <a:gd fmla="val 25000" name="adj1"/>
              <a:gd fmla="val 25000" name="adj2"/>
              <a:gd fmla="val 25000" name="adj3"/>
              <a:gd fmla="val 64977" name="adj4"/>
            </a:avLst>
          </a:prstGeom>
          <a:solidFill>
            <a:schemeClr val="lt1"/>
          </a:solidFill>
          <a:ln cap="flat" cmpd="sng" w="25400">
            <a:solidFill>
              <a:schemeClr val="accent6"/>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RAA’s Strategic Intents</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mph" presetID="8" presetSubtype="0">
                                  <p:stCondLst>
                                    <p:cond delay="0"/>
                                  </p:stCondLst>
                                  <p:childTnLst>
                                    <p:animRot by="-21600000">
                                      <p:cBhvr>
                                        <p:cTn dur="500" fill="hold"/>
                                        <p:tgtEl>
                                          <p:spTgt spid="161"/>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gtEl>
                                        <p:attrNameLst>
                                          <p:attrName>style.visibility</p:attrName>
                                        </p:attrNameLst>
                                      </p:cBhvr>
                                      <p:to>
                                        <p:strVal val="visible"/>
                                      </p:to>
                                    </p:set>
                                    <p:animEffect filter="fade" transition="in">
                                      <p:cBhvr>
                                        <p:cTn dur="500"/>
                                        <p:tgtEl>
                                          <p:spTgt spid="2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500"/>
                                        <p:tgtEl>
                                          <p:spTgt spid="162"/>
                                        </p:tgtEl>
                                      </p:cBhvr>
                                    </p:animEffect>
                                  </p:childTnLst>
                                </p:cTn>
                              </p:par>
                              <p:par>
                                <p:cTn fill="hold" nodeType="withEffect" presetClass="entr" presetID="10" presetSubtype="0">
                                  <p:stCondLst>
                                    <p:cond delay="0"/>
                                  </p:stCondLst>
                                  <p:childTnLst>
                                    <p:set>
                                      <p:cBhvr>
                                        <p:cTn dur="1" fill="hold">
                                          <p:stCondLst>
                                            <p:cond delay="0"/>
                                          </p:stCondLst>
                                        </p:cTn>
                                        <p:tgtEl>
                                          <p:spTgt spid="173"/>
                                        </p:tgtEl>
                                        <p:attrNameLst>
                                          <p:attrName>style.visibility</p:attrName>
                                        </p:attrNameLst>
                                      </p:cBhvr>
                                      <p:to>
                                        <p:strVal val="visible"/>
                                      </p:to>
                                    </p:set>
                                    <p:animEffect filter="fade" transition="in">
                                      <p:cBhvr>
                                        <p:cTn dur="500"/>
                                        <p:tgtEl>
                                          <p:spTgt spid="173"/>
                                        </p:tgtEl>
                                      </p:cBhvr>
                                    </p:animEffect>
                                  </p:childTnLst>
                                </p:cTn>
                              </p:par>
                              <p:par>
                                <p:cTn fill="hold" nodeType="withEffect" presetClass="entr" presetID="10" presetSubtype="0">
                                  <p:stCondLst>
                                    <p:cond delay="0"/>
                                  </p:stCondLst>
                                  <p:childTnLst>
                                    <p:set>
                                      <p:cBhvr>
                                        <p:cTn dur="1" fill="hold">
                                          <p:stCondLst>
                                            <p:cond delay="0"/>
                                          </p:stCondLst>
                                        </p:cTn>
                                        <p:tgtEl>
                                          <p:spTgt spid="184"/>
                                        </p:tgtEl>
                                        <p:attrNameLst>
                                          <p:attrName>style.visibility</p:attrName>
                                        </p:attrNameLst>
                                      </p:cBhvr>
                                      <p:to>
                                        <p:strVal val="visible"/>
                                      </p:to>
                                    </p:set>
                                    <p:animEffect filter="fade" transition="in">
                                      <p:cBhvr>
                                        <p:cTn dur="500"/>
                                        <p:tgtEl>
                                          <p:spTgt spid="184"/>
                                        </p:tgtEl>
                                      </p:cBhvr>
                                    </p:animEffect>
                                  </p:childTnLst>
                                </p:cTn>
                              </p:par>
                              <p:par>
                                <p:cTn fill="hold" nodeType="with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500"/>
                                        <p:tgtEl>
                                          <p:spTgt spid="2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500"/>
                                        <p:tgtEl>
                                          <p:spTgt spid="206"/>
                                        </p:tgtEl>
                                      </p:cBhvr>
                                    </p:animEffect>
                                  </p:childTnLst>
                                </p:cTn>
                              </p:par>
                              <p:par>
                                <p:cTn fill="hold" nodeType="with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500"/>
                                        <p:tgtEl>
                                          <p:spTgt spid="207"/>
                                        </p:tgtEl>
                                      </p:cBhvr>
                                    </p:animEffect>
                                  </p:childTnLst>
                                </p:cTn>
                              </p:par>
                              <p:par>
                                <p:cTn fill="hold" nodeType="withEffect" presetClass="entr" presetID="10" presetSubtype="0">
                                  <p:stCondLst>
                                    <p:cond delay="0"/>
                                  </p:stCondLst>
                                  <p:childTnLst>
                                    <p:set>
                                      <p:cBhvr>
                                        <p:cTn dur="1" fill="hold">
                                          <p:stCondLst>
                                            <p:cond delay="0"/>
                                          </p:stCondLst>
                                        </p:cTn>
                                        <p:tgtEl>
                                          <p:spTgt spid="208"/>
                                        </p:tgtEl>
                                        <p:attrNameLst>
                                          <p:attrName>style.visibility</p:attrName>
                                        </p:attrNameLst>
                                      </p:cBhvr>
                                      <p:to>
                                        <p:strVal val="visible"/>
                                      </p:to>
                                    </p:set>
                                    <p:animEffect filter="fade" transition="in">
                                      <p:cBhvr>
                                        <p:cTn dur="500"/>
                                        <p:tgtEl>
                                          <p:spTgt spid="2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500"/>
                                        <p:tgtEl>
                                          <p:spTgt spid="1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500"/>
                                        <p:tgtEl>
                                          <p:spTgt spid="2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500"/>
                                        <p:tgtEl>
                                          <p:spTgt spid="210"/>
                                        </p:tgtEl>
                                      </p:cBhvr>
                                    </p:animEffect>
                                  </p:childTnLst>
                                </p:cTn>
                              </p:par>
                              <p:par>
                                <p:cTn fill="hold" nodeType="with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500"/>
                                        <p:tgtEl>
                                          <p:spTgt spid="2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gtEl>
                                        <p:attrNameLst>
                                          <p:attrName>style.visibility</p:attrName>
                                        </p:attrNameLst>
                                      </p:cBhvr>
                                      <p:to>
                                        <p:strVal val="visible"/>
                                      </p:to>
                                    </p:set>
                                    <p:animEffect filter="fade" transition="in">
                                      <p:cBhvr>
                                        <p:cTn dur="500"/>
                                        <p:tgtEl>
                                          <p:spTgt spid="211"/>
                                        </p:tgtEl>
                                      </p:cBhvr>
                                    </p:animEffect>
                                  </p:childTnLst>
                                </p:cTn>
                              </p:par>
                              <p:par>
                                <p:cTn fill="hold" nodeType="with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500"/>
                                        <p:tgtEl>
                                          <p:spTgt spid="2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500"/>
                                        <p:tgtEl>
                                          <p:spTgt spid="2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Shape 222"/>
          <p:cNvSpPr txBox="1"/>
          <p:nvPr>
            <p:ph type="title"/>
          </p:nvPr>
        </p:nvSpPr>
        <p:spPr>
          <a:xfrm>
            <a:off x="1524000" y="0"/>
            <a:ext cx="7086600" cy="526258"/>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r>
              <a:rPr b="1" i="0" lang="en-US" sz="2000" u="none" cap="none" strike="noStrike">
                <a:solidFill>
                  <a:srgbClr val="244061"/>
                </a:solidFill>
                <a:latin typeface="Bell MT"/>
                <a:ea typeface="Bell MT"/>
                <a:cs typeface="Bell MT"/>
                <a:sym typeface="Bell MT"/>
              </a:rPr>
              <a:t>         </a:t>
            </a:r>
            <a:r>
              <a:rPr b="1" i="0" lang="en-US" sz="2400" u="none" cap="none" strike="noStrike">
                <a:solidFill>
                  <a:srgbClr val="244061"/>
                </a:solidFill>
                <a:latin typeface="Calibri"/>
                <a:ea typeface="Calibri"/>
                <a:cs typeface="Calibri"/>
                <a:sym typeface="Calibri"/>
              </a:rPr>
              <a:t>VISION &amp; MISSION</a:t>
            </a:r>
          </a:p>
        </p:txBody>
      </p:sp>
      <p:pic>
        <p:nvPicPr>
          <p:cNvPr id="223" name="Shape 223"/>
          <p:cNvPicPr preferRelativeResize="0"/>
          <p:nvPr/>
        </p:nvPicPr>
        <p:blipFill rotWithShape="1">
          <a:blip r:embed="rId3">
            <a:alphaModFix/>
          </a:blip>
          <a:srcRect b="0" l="0" r="0" t="0"/>
          <a:stretch/>
        </p:blipFill>
        <p:spPr>
          <a:xfrm>
            <a:off x="540777" y="1097037"/>
            <a:ext cx="2826728" cy="1995956"/>
          </a:xfrm>
          <a:prstGeom prst="rect">
            <a:avLst/>
          </a:prstGeom>
          <a:noFill/>
          <a:ln>
            <a:noFill/>
          </a:ln>
        </p:spPr>
      </p:pic>
      <p:pic>
        <p:nvPicPr>
          <p:cNvPr descr="NEW YEAR CARD.gif" id="224" name="Shape 224"/>
          <p:cNvPicPr preferRelativeResize="0"/>
          <p:nvPr/>
        </p:nvPicPr>
        <p:blipFill rotWithShape="1">
          <a:blip r:embed="rId4">
            <a:alphaModFix/>
          </a:blip>
          <a:srcRect b="0" l="0" r="0" t="0"/>
          <a:stretch/>
        </p:blipFill>
        <p:spPr>
          <a:xfrm>
            <a:off x="65980" y="88108"/>
            <a:ext cx="846951" cy="876300"/>
          </a:xfrm>
          <a:prstGeom prst="rect">
            <a:avLst/>
          </a:prstGeom>
          <a:noFill/>
          <a:ln>
            <a:noFill/>
          </a:ln>
        </p:spPr>
      </p:pic>
      <p:sp>
        <p:nvSpPr>
          <p:cNvPr id="225" name="Shape 225"/>
          <p:cNvSpPr txBox="1"/>
          <p:nvPr>
            <p:ph idx="11" type="ftr"/>
          </p:nvPr>
        </p:nvSpPr>
        <p:spPr>
          <a:xfrm>
            <a:off x="1905000" y="5524500"/>
            <a:ext cx="6096000" cy="164041"/>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r>
              <a:rPr lang="en-US" sz="583">
                <a:solidFill>
                  <a:srgbClr val="000000"/>
                </a:solidFill>
                <a:latin typeface="Quintessential"/>
                <a:ea typeface="Quintessential"/>
                <a:cs typeface="Quintessential"/>
                <a:sym typeface="Quintessential"/>
              </a:rPr>
              <a:t>“Reporting on Economy, Efficiency and Effectiveness in the use of Public Resources”</a:t>
            </a:r>
          </a:p>
          <a:p>
            <a:pPr indent="0" lvl="0" marL="0" marR="0" rtl="0" algn="r">
              <a:spcBef>
                <a:spcPts val="0"/>
              </a:spcBef>
              <a:spcAft>
                <a:spcPts val="0"/>
              </a:spcAft>
              <a:buNone/>
            </a:pPr>
            <a:r>
              <a:t/>
            </a:r>
            <a:endParaRPr sz="500">
              <a:solidFill>
                <a:srgbClr val="000000"/>
              </a:solidFill>
              <a:latin typeface="Quintessential"/>
              <a:ea typeface="Quintessential"/>
              <a:cs typeface="Quintessential"/>
              <a:sym typeface="Quintessential"/>
            </a:endParaRPr>
          </a:p>
        </p:txBody>
      </p:sp>
      <p:sp>
        <p:nvSpPr>
          <p:cNvPr id="226" name="Shape 226"/>
          <p:cNvSpPr/>
          <p:nvPr/>
        </p:nvSpPr>
        <p:spPr>
          <a:xfrm>
            <a:off x="3810001" y="1381452"/>
            <a:ext cx="4318000" cy="1754326"/>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1800">
                <a:solidFill>
                  <a:srgbClr val="008000"/>
                </a:solidFill>
                <a:latin typeface="Jim Nightshade"/>
                <a:ea typeface="Jim Nightshade"/>
                <a:cs typeface="Jim Nightshade"/>
                <a:sym typeface="Jim Nightshade"/>
              </a:rPr>
              <a:t>“A credible Supreme Audit Institution that promotes value for money and good governance in public operations and contributes towards achieving the societal aspirations of Gross National Happiness.”</a:t>
            </a:r>
          </a:p>
        </p:txBody>
      </p:sp>
      <p:sp>
        <p:nvSpPr>
          <p:cNvPr id="227" name="Shape 227"/>
          <p:cNvSpPr/>
          <p:nvPr/>
        </p:nvSpPr>
        <p:spPr>
          <a:xfrm>
            <a:off x="1730110" y="3611631"/>
            <a:ext cx="6223000" cy="1754326"/>
          </a:xfrm>
          <a:prstGeom prst="rect">
            <a:avLst/>
          </a:prstGeom>
          <a:noFill/>
          <a:ln>
            <a:noFill/>
          </a:ln>
        </p:spPr>
        <p:txBody>
          <a:bodyPr anchorCtr="0" anchor="t" bIns="45700" lIns="91425" rIns="91425" wrap="square" tIns="45700">
            <a:noAutofit/>
          </a:bodyPr>
          <a:lstStyle/>
          <a:p>
            <a:pPr indent="0" lvl="0" marL="0" marR="0" rtl="0" algn="ctr">
              <a:spcBef>
                <a:spcPts val="0"/>
              </a:spcBef>
              <a:spcAft>
                <a:spcPts val="0"/>
              </a:spcAft>
              <a:buNone/>
            </a:pPr>
            <a:r>
              <a:rPr b="1" lang="en-US" sz="1800">
                <a:solidFill>
                  <a:srgbClr val="974806"/>
                </a:solidFill>
                <a:latin typeface="Jim Nightshade"/>
                <a:ea typeface="Jim Nightshade"/>
                <a:cs typeface="Jim Nightshade"/>
                <a:sym typeface="Jim Nightshade"/>
              </a:rPr>
              <a:t>“RAA is an independent constitutional body which contributes to accountability, transparency and effective service delivery. In the service of Tsa-Wa-Sum (the King, Country and People), we audit without fear, favour or prejudice and provide timely, reliable and quality audit services to assist effective decision making in the public sector.”</a:t>
            </a:r>
          </a:p>
        </p:txBody>
      </p:sp>
      <p:sp>
        <p:nvSpPr>
          <p:cNvPr id="228" name="Shape 228"/>
          <p:cNvSpPr txBox="1"/>
          <p:nvPr/>
        </p:nvSpPr>
        <p:spPr>
          <a:xfrm>
            <a:off x="4762500" y="973500"/>
            <a:ext cx="2635250" cy="487000"/>
          </a:xfrm>
          <a:prstGeom prst="rect">
            <a:avLst/>
          </a:prstGeom>
          <a:noFill/>
          <a:ln>
            <a:noFill/>
          </a:ln>
        </p:spPr>
        <p:txBody>
          <a:bodyPr anchorCtr="0" anchor="ctr" bIns="38100" lIns="76200" rIns="76200" wrap="square" tIns="38100">
            <a:noAutofit/>
          </a:bodyPr>
          <a:lstStyle/>
          <a:p>
            <a:pPr indent="-190500" lvl="0" marL="0" marR="0" rtl="0" algn="ctr">
              <a:spcBef>
                <a:spcPts val="0"/>
              </a:spcBef>
              <a:spcAft>
                <a:spcPts val="0"/>
              </a:spcAft>
              <a:buClr>
                <a:srgbClr val="5F497A"/>
              </a:buClr>
              <a:buSzPts val="3000"/>
              <a:buFont typeface="Pinyon Script"/>
              <a:buNone/>
            </a:pPr>
            <a:r>
              <a:rPr b="1" lang="en-US" sz="3000" u="sng">
                <a:solidFill>
                  <a:srgbClr val="5F497A"/>
                </a:solidFill>
                <a:latin typeface="Pinyon Script"/>
                <a:ea typeface="Pinyon Script"/>
                <a:cs typeface="Pinyon Script"/>
                <a:sym typeface="Pinyon Script"/>
              </a:rPr>
              <a:t>Vision </a:t>
            </a:r>
          </a:p>
        </p:txBody>
      </p:sp>
      <p:sp>
        <p:nvSpPr>
          <p:cNvPr id="229" name="Shape 229"/>
          <p:cNvSpPr txBox="1"/>
          <p:nvPr/>
        </p:nvSpPr>
        <p:spPr>
          <a:xfrm>
            <a:off x="3524250" y="3196000"/>
            <a:ext cx="2635250" cy="487000"/>
          </a:xfrm>
          <a:prstGeom prst="rect">
            <a:avLst/>
          </a:prstGeom>
          <a:noFill/>
          <a:ln>
            <a:noFill/>
          </a:ln>
        </p:spPr>
        <p:txBody>
          <a:bodyPr anchorCtr="0" anchor="ctr" bIns="38100" lIns="76200" rIns="76200" wrap="square" tIns="38100">
            <a:noAutofit/>
          </a:bodyPr>
          <a:lstStyle/>
          <a:p>
            <a:pPr indent="-190500" lvl="0" marL="0" marR="0" rtl="0" algn="ctr">
              <a:spcBef>
                <a:spcPts val="0"/>
              </a:spcBef>
              <a:spcAft>
                <a:spcPts val="0"/>
              </a:spcAft>
              <a:buClr>
                <a:srgbClr val="C00000"/>
              </a:buClr>
              <a:buSzPts val="3000"/>
              <a:buFont typeface="Pinyon Script"/>
              <a:buNone/>
            </a:pPr>
            <a:r>
              <a:rPr b="1" lang="en-US" sz="3000" u="sng">
                <a:solidFill>
                  <a:srgbClr val="C00000"/>
                </a:solidFill>
                <a:latin typeface="Pinyon Script"/>
                <a:ea typeface="Pinyon Script"/>
                <a:cs typeface="Pinyon Script"/>
                <a:sym typeface="Pinyon Script"/>
              </a:rPr>
              <a:t>Mission</a:t>
            </a:r>
          </a:p>
        </p:txBody>
      </p:sp>
      <p:grpSp>
        <p:nvGrpSpPr>
          <p:cNvPr id="230" name="Shape 230"/>
          <p:cNvGrpSpPr/>
          <p:nvPr/>
        </p:nvGrpSpPr>
        <p:grpSpPr>
          <a:xfrm>
            <a:off x="3746501" y="1242324"/>
            <a:ext cx="4635499" cy="1893454"/>
            <a:chOff x="3581401" y="1563055"/>
            <a:chExt cx="5334635" cy="1714180"/>
          </a:xfrm>
        </p:grpSpPr>
        <p:pic>
          <p:nvPicPr>
            <p:cNvPr descr="C:\Users\namgaylhendup\Desktop\20160526_204112.gif" id="231" name="Shape 231"/>
            <p:cNvPicPr preferRelativeResize="0"/>
            <p:nvPr/>
          </p:nvPicPr>
          <p:blipFill rotWithShape="1">
            <a:blip r:embed="rId5">
              <a:alphaModFix/>
            </a:blip>
            <a:srcRect b="0" l="0" r="0" t="0"/>
            <a:stretch/>
          </p:blipFill>
          <p:spPr>
            <a:xfrm rot="10800000">
              <a:off x="8077200" y="1563055"/>
              <a:ext cx="800100" cy="915035"/>
            </a:xfrm>
            <a:prstGeom prst="rect">
              <a:avLst/>
            </a:prstGeom>
            <a:noFill/>
            <a:ln>
              <a:noFill/>
            </a:ln>
          </p:spPr>
        </p:pic>
        <p:pic>
          <p:nvPicPr>
            <p:cNvPr descr="C:\Users\namgaylhendup\Desktop\20160526_204112.gif" id="232" name="Shape 232"/>
            <p:cNvPicPr preferRelativeResize="0"/>
            <p:nvPr/>
          </p:nvPicPr>
          <p:blipFill rotWithShape="1">
            <a:blip r:embed="rId5">
              <a:alphaModFix/>
            </a:blip>
            <a:srcRect b="0" l="0" r="0" t="0"/>
            <a:stretch/>
          </p:blipFill>
          <p:spPr>
            <a:xfrm rot="5400000">
              <a:off x="3638868" y="1505588"/>
              <a:ext cx="800100" cy="915035"/>
            </a:xfrm>
            <a:prstGeom prst="rect">
              <a:avLst/>
            </a:prstGeom>
            <a:noFill/>
            <a:ln>
              <a:noFill/>
            </a:ln>
          </p:spPr>
        </p:pic>
        <p:pic>
          <p:nvPicPr>
            <p:cNvPr descr="C:\Users\namgaylhendup\Desktop\20160526_204112.gif" id="233" name="Shape 233"/>
            <p:cNvPicPr preferRelativeResize="0"/>
            <p:nvPr/>
          </p:nvPicPr>
          <p:blipFill rotWithShape="1">
            <a:blip r:embed="rId5">
              <a:alphaModFix/>
            </a:blip>
            <a:srcRect b="0" l="0" r="0" t="0"/>
            <a:stretch/>
          </p:blipFill>
          <p:spPr>
            <a:xfrm>
              <a:off x="3599672" y="2362200"/>
              <a:ext cx="800100" cy="915035"/>
            </a:xfrm>
            <a:prstGeom prst="rect">
              <a:avLst/>
            </a:prstGeom>
            <a:noFill/>
            <a:ln>
              <a:noFill/>
            </a:ln>
          </p:spPr>
        </p:pic>
        <p:pic>
          <p:nvPicPr>
            <p:cNvPr descr="C:\Users\namgaylhendup\Desktop\20160526_204112.gif" id="234" name="Shape 234"/>
            <p:cNvPicPr preferRelativeResize="0"/>
            <p:nvPr/>
          </p:nvPicPr>
          <p:blipFill rotWithShape="1">
            <a:blip r:embed="rId5">
              <a:alphaModFix/>
            </a:blip>
            <a:srcRect b="0" l="0" r="0" t="0"/>
            <a:stretch/>
          </p:blipFill>
          <p:spPr>
            <a:xfrm rot="-5400000">
              <a:off x="8058468" y="2380933"/>
              <a:ext cx="800100" cy="915035"/>
            </a:xfrm>
            <a:prstGeom prst="rect">
              <a:avLst/>
            </a:prstGeom>
            <a:noFill/>
            <a:ln>
              <a:noFill/>
            </a:ln>
          </p:spPr>
        </p:pic>
      </p:grpSp>
      <p:grpSp>
        <p:nvGrpSpPr>
          <p:cNvPr id="235" name="Shape 235"/>
          <p:cNvGrpSpPr/>
          <p:nvPr/>
        </p:nvGrpSpPr>
        <p:grpSpPr>
          <a:xfrm>
            <a:off x="1508774" y="3619500"/>
            <a:ext cx="6619226" cy="1615183"/>
            <a:chOff x="896129" y="4233980"/>
            <a:chExt cx="7943071" cy="1938219"/>
          </a:xfrm>
        </p:grpSpPr>
        <p:pic>
          <p:nvPicPr>
            <p:cNvPr descr="C:\Users\namgaylhendup\Desktop\20160526_204112.gif" id="236" name="Shape 236"/>
            <p:cNvPicPr preferRelativeResize="0"/>
            <p:nvPr/>
          </p:nvPicPr>
          <p:blipFill rotWithShape="1">
            <a:blip r:embed="rId5">
              <a:alphaModFix/>
            </a:blip>
            <a:srcRect b="0" l="0" r="0" t="0"/>
            <a:stretch/>
          </p:blipFill>
          <p:spPr>
            <a:xfrm rot="10800000">
              <a:off x="8000364" y="4267200"/>
              <a:ext cx="800100" cy="915035"/>
            </a:xfrm>
            <a:prstGeom prst="rect">
              <a:avLst/>
            </a:prstGeom>
            <a:noFill/>
            <a:ln>
              <a:noFill/>
            </a:ln>
          </p:spPr>
        </p:pic>
        <p:pic>
          <p:nvPicPr>
            <p:cNvPr descr="C:\Users\namgaylhendup\Desktop\20160526_204112.gif" id="237" name="Shape 237"/>
            <p:cNvPicPr preferRelativeResize="0"/>
            <p:nvPr/>
          </p:nvPicPr>
          <p:blipFill rotWithShape="1">
            <a:blip r:embed="rId5">
              <a:alphaModFix/>
            </a:blip>
            <a:srcRect b="0" l="0" r="0" t="0"/>
            <a:stretch/>
          </p:blipFill>
          <p:spPr>
            <a:xfrm rot="5400000">
              <a:off x="953596" y="4176513"/>
              <a:ext cx="800100" cy="915035"/>
            </a:xfrm>
            <a:prstGeom prst="rect">
              <a:avLst/>
            </a:prstGeom>
            <a:noFill/>
            <a:ln>
              <a:noFill/>
            </a:ln>
          </p:spPr>
        </p:pic>
        <p:pic>
          <p:nvPicPr>
            <p:cNvPr descr="C:\Users\namgaylhendup\Desktop\20160526_204112.gif" id="238" name="Shape 238"/>
            <p:cNvPicPr preferRelativeResize="0"/>
            <p:nvPr/>
          </p:nvPicPr>
          <p:blipFill rotWithShape="1">
            <a:blip r:embed="rId5">
              <a:alphaModFix/>
            </a:blip>
            <a:srcRect b="0" l="0" r="0" t="0"/>
            <a:stretch/>
          </p:blipFill>
          <p:spPr>
            <a:xfrm>
              <a:off x="914400" y="5257165"/>
              <a:ext cx="800100" cy="915035"/>
            </a:xfrm>
            <a:prstGeom prst="rect">
              <a:avLst/>
            </a:prstGeom>
            <a:noFill/>
            <a:ln>
              <a:noFill/>
            </a:ln>
          </p:spPr>
        </p:pic>
        <p:pic>
          <p:nvPicPr>
            <p:cNvPr descr="C:\Users\namgaylhendup\Desktop\20160526_204112.gif" id="239" name="Shape 239"/>
            <p:cNvPicPr preferRelativeResize="0"/>
            <p:nvPr/>
          </p:nvPicPr>
          <p:blipFill rotWithShape="1">
            <a:blip r:embed="rId5">
              <a:alphaModFix/>
            </a:blip>
            <a:srcRect b="0" l="0" r="0" t="0"/>
            <a:stretch/>
          </p:blipFill>
          <p:spPr>
            <a:xfrm rot="-5400000">
              <a:off x="7981632" y="5309118"/>
              <a:ext cx="800100" cy="915035"/>
            </a:xfrm>
            <a:prstGeom prst="rect">
              <a:avLst/>
            </a:prstGeom>
            <a:noFill/>
            <a:ln>
              <a:noFill/>
            </a:ln>
          </p:spPr>
        </p:pic>
      </p:gr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mph" presetID="8" presetSubtype="0">
                                  <p:stCondLst>
                                    <p:cond delay="0"/>
                                  </p:stCondLst>
                                  <p:childTnLst>
                                    <p:animRot by="-21600000">
                                      <p:cBhvr>
                                        <p:cTn dur="5000" fill="hold"/>
                                        <p:tgtEl>
                                          <p:spTgt spid="224"/>
                                        </p:tgtEl>
                                        <p:attrNameLst>
                                          <p:attrName>r</p:attrName>
                                        </p:attrNameLst>
                                      </p:cBhvr>
                                    </p:animRo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30"/>
                                        </p:tgtEl>
                                        <p:attrNameLst>
                                          <p:attrName>style.visibility</p:attrName>
                                        </p:attrNameLst>
                                      </p:cBhvr>
                                      <p:to>
                                        <p:strVal val="visible"/>
                                      </p:to>
                                    </p:set>
                                    <p:animEffect filter="fade" transition="in">
                                      <p:cBhvr>
                                        <p:cTn dur="500"/>
                                        <p:tgtEl>
                                          <p:spTgt spid="230"/>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500"/>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500"/>
                                        <p:tgtEl>
                                          <p:spTgt spid="22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500"/>
                                        <p:tgtEl>
                                          <p:spTgt spid="235"/>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500"/>
                                        <p:tgtEl>
                                          <p:spTgt spid="2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Shape 245"/>
          <p:cNvSpPr txBox="1"/>
          <p:nvPr>
            <p:ph idx="1" type="subTitle"/>
          </p:nvPr>
        </p:nvSpPr>
        <p:spPr>
          <a:xfrm>
            <a:off x="228600" y="1028700"/>
            <a:ext cx="8763000" cy="1676400"/>
          </a:xfrm>
          <a:prstGeom prst="rect">
            <a:avLst/>
          </a:prstGeom>
          <a:noFill/>
          <a:ln>
            <a:noFill/>
          </a:ln>
        </p:spPr>
        <p:txBody>
          <a:bodyPr anchorCtr="0" anchor="t" bIns="45700" lIns="91425" rIns="91425" wrap="square" tIns="45700">
            <a:noAutofit/>
          </a:bodyPr>
          <a:lstStyle/>
          <a:p>
            <a:pPr indent="-457200" lvl="0" marL="457200"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Cambria"/>
                <a:ea typeface="Cambria"/>
                <a:cs typeface="Cambria"/>
                <a:sym typeface="Cambria"/>
              </a:rPr>
              <a:t>The independence of a Supreme Audit Institution is crucial to ensure its ability to carry out its work in a free and impartial manner, thus contributing to good governance, transparency and accountability .</a:t>
            </a:r>
          </a:p>
          <a:p>
            <a:pPr indent="-152400" lvl="0" marL="0" marR="0" rtl="0" algn="l">
              <a:spcBef>
                <a:spcPts val="480"/>
              </a:spcBef>
              <a:spcAft>
                <a:spcPts val="0"/>
              </a:spcAft>
              <a:buClr>
                <a:srgbClr val="888888"/>
              </a:buClr>
              <a:buSzPts val="2400"/>
              <a:buFont typeface="Arial"/>
              <a:buNone/>
            </a:pPr>
            <a:r>
              <a:t/>
            </a:r>
            <a:endParaRPr b="0" i="0" sz="2400" u="none" cap="none" strike="noStrike">
              <a:solidFill>
                <a:srgbClr val="000000"/>
              </a:solidFill>
              <a:latin typeface="Calibri"/>
              <a:ea typeface="Calibri"/>
              <a:cs typeface="Calibri"/>
              <a:sym typeface="Calibri"/>
            </a:endParaRPr>
          </a:p>
        </p:txBody>
      </p:sp>
      <p:pic>
        <p:nvPicPr>
          <p:cNvPr descr="line 1.jpg" id="246" name="Shape 246"/>
          <p:cNvPicPr preferRelativeResize="0"/>
          <p:nvPr>
            <p:ph idx="4294967295" type="body"/>
          </p:nvPr>
        </p:nvPicPr>
        <p:blipFill rotWithShape="1">
          <a:blip r:embed="rId3">
            <a:alphaModFix/>
          </a:blip>
          <a:srcRect b="0" l="0" r="0" t="0"/>
          <a:stretch/>
        </p:blipFill>
        <p:spPr>
          <a:xfrm>
            <a:off x="0" y="647700"/>
            <a:ext cx="9144000" cy="103188"/>
          </a:xfrm>
          <a:prstGeom prst="rect">
            <a:avLst/>
          </a:prstGeom>
          <a:noFill/>
          <a:ln>
            <a:noFill/>
          </a:ln>
        </p:spPr>
      </p:pic>
      <p:pic>
        <p:nvPicPr>
          <p:cNvPr descr="NEW YEAR CARD.gif" id="247" name="Shape 247"/>
          <p:cNvPicPr preferRelativeResize="0"/>
          <p:nvPr/>
        </p:nvPicPr>
        <p:blipFill rotWithShape="1">
          <a:blip r:embed="rId4">
            <a:alphaModFix/>
          </a:blip>
          <a:srcRect b="0" l="0" r="0" t="0"/>
          <a:stretch/>
        </p:blipFill>
        <p:spPr>
          <a:xfrm>
            <a:off x="193989" y="92242"/>
            <a:ext cx="542530" cy="520700"/>
          </a:xfrm>
          <a:prstGeom prst="rect">
            <a:avLst/>
          </a:prstGeom>
          <a:noFill/>
          <a:ln>
            <a:noFill/>
          </a:ln>
        </p:spPr>
      </p:pic>
      <p:sp>
        <p:nvSpPr>
          <p:cNvPr id="248" name="Shape 248"/>
          <p:cNvSpPr txBox="1"/>
          <p:nvPr/>
        </p:nvSpPr>
        <p:spPr>
          <a:xfrm>
            <a:off x="838202" y="3111500"/>
            <a:ext cx="8162925" cy="2603500"/>
          </a:xfrm>
          <a:prstGeom prst="rect">
            <a:avLst/>
          </a:prstGeom>
          <a:noFill/>
          <a:ln>
            <a:noFill/>
          </a:ln>
        </p:spPr>
        <p:txBody>
          <a:bodyPr anchorCtr="0" anchor="t" bIns="45700" lIns="91425" rIns="91425" wrap="square" tIns="45700">
            <a:noAutofit/>
          </a:bodyPr>
          <a:lstStyle/>
          <a:p>
            <a:pPr indent="-177800" lvl="0" marL="0" marR="0" rtl="0" algn="just">
              <a:spcBef>
                <a:spcPts val="0"/>
              </a:spcBef>
              <a:spcAft>
                <a:spcPts val="0"/>
              </a:spcAft>
              <a:buClr>
                <a:schemeClr val="dk1"/>
              </a:buClr>
              <a:buSzPts val="2800"/>
              <a:buFont typeface="Arial"/>
              <a:buNone/>
            </a:pPr>
            <a:r>
              <a:t/>
            </a:r>
            <a:endParaRPr sz="2800">
              <a:solidFill>
                <a:schemeClr val="dk1"/>
              </a:solidFill>
              <a:latin typeface="Book Antiqua"/>
              <a:ea typeface="Book Antiqua"/>
              <a:cs typeface="Book Antiqua"/>
              <a:sym typeface="Book Antiqua"/>
            </a:endParaRPr>
          </a:p>
          <a:p>
            <a:pPr indent="-177800" lvl="0" marL="0" marR="0" rtl="0" algn="l">
              <a:spcBef>
                <a:spcPts val="560"/>
              </a:spcBef>
              <a:spcAft>
                <a:spcPts val="0"/>
              </a:spcAft>
              <a:buClr>
                <a:schemeClr val="dk1"/>
              </a:buClr>
              <a:buSzPts val="2800"/>
              <a:buFont typeface="Arial"/>
              <a:buNone/>
            </a:pPr>
            <a:r>
              <a:t/>
            </a:r>
            <a:endParaRPr sz="2800">
              <a:solidFill>
                <a:schemeClr val="dk1"/>
              </a:solidFill>
              <a:latin typeface="Calibri"/>
              <a:ea typeface="Calibri"/>
              <a:cs typeface="Calibri"/>
              <a:sym typeface="Calibri"/>
            </a:endParaRPr>
          </a:p>
        </p:txBody>
      </p:sp>
      <p:sp>
        <p:nvSpPr>
          <p:cNvPr id="249" name="Shape 249"/>
          <p:cNvSpPr/>
          <p:nvPr/>
        </p:nvSpPr>
        <p:spPr>
          <a:xfrm>
            <a:off x="228600" y="2705100"/>
            <a:ext cx="8534400" cy="2694007"/>
          </a:xfrm>
          <a:prstGeom prst="rect">
            <a:avLst/>
          </a:prstGeom>
          <a:noFill/>
          <a:ln>
            <a:noFill/>
          </a:ln>
        </p:spPr>
        <p:txBody>
          <a:bodyPr anchorCtr="0" anchor="t" bIns="45700" lIns="91425" rIns="91425" wrap="square" tIns="45700">
            <a:noAutofit/>
          </a:bodyPr>
          <a:lstStyle/>
          <a:p>
            <a:pPr indent="-457200" lvl="0" marL="457200" marR="0" rtl="0" algn="l">
              <a:lnSpc>
                <a:spcPct val="114000"/>
              </a:lnSpc>
              <a:spcBef>
                <a:spcPts val="0"/>
              </a:spcBef>
              <a:spcAft>
                <a:spcPts val="0"/>
              </a:spcAft>
              <a:buClr>
                <a:srgbClr val="244061"/>
              </a:buClr>
              <a:buSzPts val="2400"/>
              <a:buFont typeface="Calibri"/>
              <a:buChar char="•"/>
            </a:pPr>
            <a:r>
              <a:rPr b="1" lang="en-US" sz="2400">
                <a:solidFill>
                  <a:srgbClr val="244061"/>
                </a:solidFill>
                <a:latin typeface="Calibri"/>
                <a:ea typeface="Calibri"/>
                <a:cs typeface="Calibri"/>
                <a:sym typeface="Calibri"/>
              </a:rPr>
              <a:t>Peer review conducted (2016</a:t>
            </a:r>
            <a:r>
              <a:rPr b="1" lang="en-US" sz="2800">
                <a:solidFill>
                  <a:srgbClr val="244061"/>
                </a:solidFill>
                <a:latin typeface="Calibri"/>
                <a:ea typeface="Calibri"/>
                <a:cs typeface="Calibri"/>
                <a:sym typeface="Calibri"/>
              </a:rPr>
              <a:t>)</a:t>
            </a:r>
          </a:p>
          <a:p>
            <a:pPr indent="-457200" lvl="1" marL="914400" marR="0" rtl="0" algn="just">
              <a:lnSpc>
                <a:spcPct val="114000"/>
              </a:lnSpc>
              <a:spcBef>
                <a:spcPts val="1200"/>
              </a:spcBef>
              <a:spcAft>
                <a:spcPts val="0"/>
              </a:spcAft>
              <a:buClr>
                <a:schemeClr val="dk1"/>
              </a:buClr>
              <a:buSzPts val="2400"/>
              <a:buFont typeface="Cambria"/>
              <a:buChar char="•"/>
            </a:pPr>
            <a:r>
              <a:rPr b="0" i="0" lang="en-US" sz="2400" u="none" cap="none" strike="noStrike">
                <a:solidFill>
                  <a:schemeClr val="dk1"/>
                </a:solidFill>
                <a:latin typeface="Cambria"/>
                <a:ea typeface="Cambria"/>
                <a:cs typeface="Cambria"/>
                <a:sym typeface="Cambria"/>
              </a:rPr>
              <a:t>The General Secretariat of the International Organization of Supreme Audit Institutions (INTOSAI), </a:t>
            </a:r>
          </a:p>
          <a:p>
            <a:pPr indent="-457200" lvl="1" marL="914400" marR="0" rtl="0" algn="just">
              <a:lnSpc>
                <a:spcPct val="114000"/>
              </a:lnSpc>
              <a:spcBef>
                <a:spcPts val="1200"/>
              </a:spcBef>
              <a:spcAft>
                <a:spcPts val="0"/>
              </a:spcAft>
              <a:buClr>
                <a:schemeClr val="dk1"/>
              </a:buClr>
              <a:buSzPts val="2400"/>
              <a:buFont typeface="Cambria"/>
              <a:buChar char="•"/>
            </a:pPr>
            <a:r>
              <a:rPr b="0" i="0" lang="en-US" sz="2400" u="none" cap="none" strike="noStrike">
                <a:solidFill>
                  <a:schemeClr val="dk1"/>
                </a:solidFill>
                <a:latin typeface="Cambria"/>
                <a:ea typeface="Cambria"/>
                <a:cs typeface="Cambria"/>
                <a:sym typeface="Cambria"/>
              </a:rPr>
              <a:t>The Office of the Japanese Board of Audit</a:t>
            </a:r>
          </a:p>
          <a:p>
            <a:pPr indent="-457200" lvl="1" marL="914400" marR="0" rtl="0" algn="just">
              <a:lnSpc>
                <a:spcPct val="114000"/>
              </a:lnSpc>
              <a:spcBef>
                <a:spcPts val="1200"/>
              </a:spcBef>
              <a:spcAft>
                <a:spcPts val="0"/>
              </a:spcAft>
              <a:buClr>
                <a:schemeClr val="dk1"/>
              </a:buClr>
              <a:buSzPts val="2400"/>
              <a:buFont typeface="Cambria"/>
              <a:buChar char="•"/>
            </a:pPr>
            <a:r>
              <a:rPr b="0" i="0" lang="en-US" sz="2400" u="none" cap="none" strike="noStrike">
                <a:solidFill>
                  <a:schemeClr val="dk1"/>
                </a:solidFill>
                <a:latin typeface="Cambria"/>
                <a:ea typeface="Cambria"/>
                <a:cs typeface="Cambria"/>
                <a:sym typeface="Cambria"/>
              </a:rPr>
              <a:t>The Austrian Court of Audit </a:t>
            </a:r>
          </a:p>
        </p:txBody>
      </p:sp>
      <p:sp>
        <p:nvSpPr>
          <p:cNvPr id="250" name="Shape 250"/>
          <p:cNvSpPr/>
          <p:nvPr/>
        </p:nvSpPr>
        <p:spPr>
          <a:xfrm>
            <a:off x="914400" y="114300"/>
            <a:ext cx="3220562"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800">
                <a:solidFill>
                  <a:srgbClr val="244061"/>
                </a:solidFill>
                <a:latin typeface="Calibri"/>
                <a:ea typeface="Calibri"/>
                <a:cs typeface="Calibri"/>
                <a:sym typeface="Calibri"/>
              </a:rPr>
              <a:t>SAI Independence</a:t>
            </a:r>
          </a:p>
        </p:txBody>
      </p:sp>
    </p:spTree>
  </p:cSld>
  <p:clrMapOvr>
    <a:masterClrMapping/>
  </p:clrMapOvr>
  <p:transition>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gtEl>
                                        <p:attrNameLst>
                                          <p:attrName>style.visibility</p:attrName>
                                        </p:attrNameLst>
                                      </p:cBhvr>
                                      <p:to>
                                        <p:strVal val="visible"/>
                                      </p:to>
                                    </p:set>
                                    <p:animEffect filter="fade" transition="in">
                                      <p:cBhvr>
                                        <p:cTn dur="1000"/>
                                        <p:tgtEl>
                                          <p:spTgt spid="2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pic>
        <p:nvPicPr>
          <p:cNvPr descr="line 1.jpg" id="256" name="Shape 256"/>
          <p:cNvPicPr preferRelativeResize="0"/>
          <p:nvPr>
            <p:ph idx="4294967295" type="body"/>
          </p:nvPr>
        </p:nvPicPr>
        <p:blipFill rotWithShape="1">
          <a:blip r:embed="rId3">
            <a:alphaModFix/>
          </a:blip>
          <a:srcRect b="0" l="0" r="0" t="0"/>
          <a:stretch/>
        </p:blipFill>
        <p:spPr>
          <a:xfrm>
            <a:off x="0" y="468314"/>
            <a:ext cx="9144000" cy="103188"/>
          </a:xfrm>
          <a:prstGeom prst="rect">
            <a:avLst/>
          </a:prstGeom>
          <a:noFill/>
          <a:ln>
            <a:noFill/>
          </a:ln>
        </p:spPr>
      </p:pic>
      <p:pic>
        <p:nvPicPr>
          <p:cNvPr descr="line 2.gif" id="257" name="Shape 257"/>
          <p:cNvPicPr preferRelativeResize="0"/>
          <p:nvPr/>
        </p:nvPicPr>
        <p:blipFill rotWithShape="1">
          <a:blip r:embed="rId4">
            <a:alphaModFix/>
          </a:blip>
          <a:srcRect b="0" l="0" r="0" t="0"/>
          <a:stretch/>
        </p:blipFill>
        <p:spPr>
          <a:xfrm>
            <a:off x="609602" y="0"/>
            <a:ext cx="142875" cy="5715000"/>
          </a:xfrm>
          <a:prstGeom prst="rect">
            <a:avLst/>
          </a:prstGeom>
          <a:noFill/>
          <a:ln>
            <a:noFill/>
          </a:ln>
        </p:spPr>
      </p:pic>
      <p:pic>
        <p:nvPicPr>
          <p:cNvPr descr="NEW YEAR CARD.gif" id="258" name="Shape 258"/>
          <p:cNvPicPr preferRelativeResize="0"/>
          <p:nvPr/>
        </p:nvPicPr>
        <p:blipFill rotWithShape="1">
          <a:blip r:embed="rId5">
            <a:alphaModFix/>
          </a:blip>
          <a:srcRect b="0" l="0" r="0" t="0"/>
          <a:stretch/>
        </p:blipFill>
        <p:spPr>
          <a:xfrm>
            <a:off x="76200" y="0"/>
            <a:ext cx="486953" cy="444500"/>
          </a:xfrm>
          <a:prstGeom prst="rect">
            <a:avLst/>
          </a:prstGeom>
          <a:noFill/>
          <a:ln>
            <a:noFill/>
          </a:ln>
        </p:spPr>
      </p:pic>
      <p:sp>
        <p:nvSpPr>
          <p:cNvPr id="259" name="Shape 259"/>
          <p:cNvSpPr/>
          <p:nvPr/>
        </p:nvSpPr>
        <p:spPr>
          <a:xfrm>
            <a:off x="762002" y="-18519"/>
            <a:ext cx="2362198" cy="52322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800">
                <a:solidFill>
                  <a:srgbClr val="244061"/>
                </a:solidFill>
                <a:latin typeface="Calibri"/>
                <a:ea typeface="Calibri"/>
                <a:cs typeface="Calibri"/>
                <a:sym typeface="Calibri"/>
              </a:rPr>
              <a:t>Objectives</a:t>
            </a:r>
          </a:p>
        </p:txBody>
      </p:sp>
      <p:sp>
        <p:nvSpPr>
          <p:cNvPr id="260" name="Shape 260"/>
          <p:cNvSpPr/>
          <p:nvPr/>
        </p:nvSpPr>
        <p:spPr>
          <a:xfrm>
            <a:off x="685800" y="838094"/>
            <a:ext cx="8391525" cy="1292662"/>
          </a:xfrm>
          <a:prstGeom prst="rect">
            <a:avLst/>
          </a:prstGeom>
          <a:noFill/>
          <a:ln>
            <a:noFill/>
          </a:ln>
        </p:spPr>
        <p:txBody>
          <a:bodyPr anchorCtr="0" anchor="t" bIns="45700" lIns="91425" rIns="91425" wrap="square" tIns="45700">
            <a:noAutofit/>
          </a:bodyPr>
          <a:lstStyle/>
          <a:p>
            <a:pPr indent="0" lvl="0" marL="0" marR="0" rtl="0" algn="just">
              <a:spcBef>
                <a:spcPts val="0"/>
              </a:spcBef>
              <a:spcAft>
                <a:spcPts val="0"/>
              </a:spcAft>
              <a:buNone/>
            </a:pPr>
            <a:r>
              <a:rPr lang="en-US" sz="2600">
                <a:solidFill>
                  <a:schemeClr val="dk1"/>
                </a:solidFill>
                <a:latin typeface="Cambria"/>
                <a:ea typeface="Cambria"/>
                <a:cs typeface="Cambria"/>
                <a:sym typeface="Cambria"/>
              </a:rPr>
              <a:t>Assessment of compliance with the International Standards of Supreme Audit Institutions (ISSAI) related to SAI independence.</a:t>
            </a:r>
          </a:p>
        </p:txBody>
      </p:sp>
      <p:grpSp>
        <p:nvGrpSpPr>
          <p:cNvPr id="261" name="Shape 261"/>
          <p:cNvGrpSpPr/>
          <p:nvPr/>
        </p:nvGrpSpPr>
        <p:grpSpPr>
          <a:xfrm>
            <a:off x="1013218" y="2607598"/>
            <a:ext cx="7727162" cy="2513986"/>
            <a:chOff x="1470418" y="306"/>
            <a:chExt cx="7727162" cy="2513986"/>
          </a:xfrm>
        </p:grpSpPr>
        <p:sp>
          <p:nvSpPr>
            <p:cNvPr id="262" name="Shape 262"/>
            <p:cNvSpPr/>
            <p:nvPr/>
          </p:nvSpPr>
          <p:spPr>
            <a:xfrm rot="10800000">
              <a:off x="1555757" y="306"/>
              <a:ext cx="7641822" cy="718281"/>
            </a:xfrm>
            <a:prstGeom prst="homePlate">
              <a:avLst>
                <a:gd fmla="val 50000" name="adj"/>
              </a:avLst>
            </a:prstGeom>
            <a:solidFill>
              <a:srgbClr val="E36C09"/>
            </a:solid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63" name="Shape 263"/>
            <p:cNvSpPr txBox="1"/>
            <p:nvPr/>
          </p:nvSpPr>
          <p:spPr>
            <a:xfrm>
              <a:off x="1735328" y="306"/>
              <a:ext cx="7462252" cy="718281"/>
            </a:xfrm>
            <a:prstGeom prst="rect">
              <a:avLst/>
            </a:prstGeom>
            <a:noFill/>
            <a:ln>
              <a:noFill/>
            </a:ln>
          </p:spPr>
          <p:txBody>
            <a:bodyPr anchorCtr="0" anchor="ctr" bIns="76200" lIns="316725" rIns="142225" wrap="square" tIns="76200">
              <a:noAutofit/>
            </a:bodyPr>
            <a:lstStyle/>
            <a:p>
              <a:pPr indent="0" lvl="0" marL="0" marR="0" rtl="0" algn="ctr">
                <a:lnSpc>
                  <a:spcPct val="90000"/>
                </a:lnSpc>
                <a:spcBef>
                  <a:spcPts val="0"/>
                </a:spcBef>
                <a:spcAft>
                  <a:spcPts val="0"/>
                </a:spcAft>
                <a:buNone/>
              </a:pPr>
              <a:r>
                <a:rPr b="1" lang="en-US" sz="2000">
                  <a:solidFill>
                    <a:schemeClr val="lt1"/>
                  </a:solidFill>
                  <a:latin typeface="Calibri"/>
                  <a:ea typeface="Calibri"/>
                  <a:cs typeface="Calibri"/>
                  <a:sym typeface="Calibri"/>
                </a:rPr>
                <a:t>ISSAI 10: Mexico Declaration on SAI independence</a:t>
              </a:r>
            </a:p>
          </p:txBody>
        </p:sp>
        <p:sp>
          <p:nvSpPr>
            <p:cNvPr id="264" name="Shape 264"/>
            <p:cNvSpPr/>
            <p:nvPr/>
          </p:nvSpPr>
          <p:spPr>
            <a:xfrm>
              <a:off x="1470418" y="306"/>
              <a:ext cx="718281" cy="718281"/>
            </a:xfrm>
            <a:prstGeom prst="ellipse">
              <a:avLst/>
            </a:prstGeom>
            <a:blipFill rotWithShape="1">
              <a:blip r:embed="rId6">
                <a:alphaModFix/>
              </a:blip>
              <a:stretch>
                <a:fillRect b="0" l="0" r="0" t="0"/>
              </a:stretch>
            </a:blip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65" name="Shape 265"/>
            <p:cNvSpPr/>
            <p:nvPr/>
          </p:nvSpPr>
          <p:spPr>
            <a:xfrm rot="10800000">
              <a:off x="1650999" y="898159"/>
              <a:ext cx="7514836" cy="718281"/>
            </a:xfrm>
            <a:prstGeom prst="homePlate">
              <a:avLst>
                <a:gd fmla="val 50000" name="adj"/>
              </a:avLst>
            </a:prstGeom>
            <a:solidFill>
              <a:schemeClr val="accent1"/>
            </a:solid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66" name="Shape 266"/>
            <p:cNvSpPr txBox="1"/>
            <p:nvPr/>
          </p:nvSpPr>
          <p:spPr>
            <a:xfrm>
              <a:off x="1830568" y="898159"/>
              <a:ext cx="7335266" cy="718281"/>
            </a:xfrm>
            <a:prstGeom prst="rect">
              <a:avLst/>
            </a:prstGeom>
            <a:noFill/>
            <a:ln>
              <a:noFill/>
            </a:ln>
          </p:spPr>
          <p:txBody>
            <a:bodyPr anchorCtr="0" anchor="ctr" bIns="76200" lIns="316725" rIns="142225" wrap="square" tIns="76200">
              <a:noAutofit/>
            </a:bodyPr>
            <a:lstStyle/>
            <a:p>
              <a:pPr indent="0" lvl="0" marL="0" marR="0" rtl="0" algn="ctr">
                <a:lnSpc>
                  <a:spcPct val="90000"/>
                </a:lnSpc>
                <a:spcBef>
                  <a:spcPts val="0"/>
                </a:spcBef>
                <a:spcAft>
                  <a:spcPts val="0"/>
                </a:spcAft>
                <a:buNone/>
              </a:pPr>
              <a:r>
                <a:rPr b="1" lang="en-US" sz="2000">
                  <a:solidFill>
                    <a:schemeClr val="lt1"/>
                  </a:solidFill>
                  <a:latin typeface="Calibri"/>
                  <a:ea typeface="Calibri"/>
                  <a:cs typeface="Calibri"/>
                  <a:sym typeface="Calibri"/>
                </a:rPr>
                <a:t>ISSAI 11: Guidelines and Good Practices related to SAI independence </a:t>
              </a:r>
            </a:p>
          </p:txBody>
        </p:sp>
        <p:sp>
          <p:nvSpPr>
            <p:cNvPr id="267" name="Shape 267"/>
            <p:cNvSpPr/>
            <p:nvPr/>
          </p:nvSpPr>
          <p:spPr>
            <a:xfrm>
              <a:off x="1502165" y="898159"/>
              <a:ext cx="718281" cy="718281"/>
            </a:xfrm>
            <a:prstGeom prst="ellipse">
              <a:avLst/>
            </a:prstGeom>
            <a:blipFill rotWithShape="1">
              <a:blip r:embed="rId6">
                <a:alphaModFix/>
              </a:blip>
              <a:stretch>
                <a:fillRect b="0" l="0" r="0" t="0"/>
              </a:stretch>
            </a:blip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68" name="Shape 268"/>
            <p:cNvSpPr/>
            <p:nvPr/>
          </p:nvSpPr>
          <p:spPr>
            <a:xfrm rot="10800000">
              <a:off x="1612902" y="1796011"/>
              <a:ext cx="7565630" cy="718281"/>
            </a:xfrm>
            <a:prstGeom prst="homePlate">
              <a:avLst>
                <a:gd fmla="val 50000" name="adj"/>
              </a:avLst>
            </a:prstGeom>
            <a:solidFill>
              <a:srgbClr val="92D050"/>
            </a:solid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269" name="Shape 269"/>
            <p:cNvSpPr txBox="1"/>
            <p:nvPr/>
          </p:nvSpPr>
          <p:spPr>
            <a:xfrm>
              <a:off x="1792472" y="1796011"/>
              <a:ext cx="7386060" cy="718281"/>
            </a:xfrm>
            <a:prstGeom prst="rect">
              <a:avLst/>
            </a:prstGeom>
            <a:noFill/>
            <a:ln>
              <a:noFill/>
            </a:ln>
          </p:spPr>
          <p:txBody>
            <a:bodyPr anchorCtr="0" anchor="ctr" bIns="76200" lIns="316725" rIns="142225" wrap="square" tIns="76200">
              <a:noAutofit/>
            </a:bodyPr>
            <a:lstStyle/>
            <a:p>
              <a:pPr indent="0" lvl="0" marL="0" marR="0" rtl="0" algn="ctr">
                <a:lnSpc>
                  <a:spcPct val="90000"/>
                </a:lnSpc>
                <a:spcBef>
                  <a:spcPts val="0"/>
                </a:spcBef>
                <a:spcAft>
                  <a:spcPts val="0"/>
                </a:spcAft>
                <a:buNone/>
              </a:pPr>
              <a:r>
                <a:rPr b="1" lang="en-US" sz="2000">
                  <a:solidFill>
                    <a:schemeClr val="lt1"/>
                  </a:solidFill>
                  <a:latin typeface="Calibri"/>
                  <a:ea typeface="Calibri"/>
                  <a:cs typeface="Calibri"/>
                  <a:sym typeface="Calibri"/>
                </a:rPr>
                <a:t>   Recommendations for action to promote the SAI’s independence </a:t>
              </a:r>
            </a:p>
          </p:txBody>
        </p:sp>
        <p:sp>
          <p:nvSpPr>
            <p:cNvPr id="270" name="Shape 270"/>
            <p:cNvSpPr/>
            <p:nvPr/>
          </p:nvSpPr>
          <p:spPr>
            <a:xfrm>
              <a:off x="1489466" y="1796011"/>
              <a:ext cx="718281" cy="718281"/>
            </a:xfrm>
            <a:prstGeom prst="ellipse">
              <a:avLst/>
            </a:prstGeom>
            <a:blipFill rotWithShape="1">
              <a:blip r:embed="rId6">
                <a:alphaModFix/>
              </a:blip>
              <a:stretch>
                <a:fillRect b="0" l="0" r="0" t="0"/>
              </a:stretch>
            </a:blipFill>
            <a:ln cap="flat" cmpd="sng" w="25400">
              <a:solidFill>
                <a:schemeClr val="lt1"/>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grpSp>
    </p:spTree>
  </p:cSld>
  <p:clrMapOvr>
    <a:masterClrMapping/>
  </p:clrMapOvr>
  <p:transition>
    <p:push/>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