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wdp" ContentType="image/vnd.ms-photo"/>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sldIdLst>
    <p:sldId id="275" r:id="rId2"/>
    <p:sldId id="257" r:id="rId3"/>
    <p:sldId id="290" r:id="rId4"/>
    <p:sldId id="287" r:id="rId5"/>
    <p:sldId id="300" r:id="rId6"/>
    <p:sldId id="281" r:id="rId7"/>
    <p:sldId id="293" r:id="rId8"/>
    <p:sldId id="301" r:id="rId9"/>
    <p:sldId id="294" r:id="rId10"/>
    <p:sldId id="303" r:id="rId11"/>
    <p:sldId id="304" r:id="rId12"/>
    <p:sldId id="305" r:id="rId13"/>
    <p:sldId id="307" r:id="rId14"/>
    <p:sldId id="306" r:id="rId15"/>
    <p:sldId id="299" r:id="rId16"/>
  </p:sldIdLst>
  <p:sldSz cx="9144000" cy="5143500" type="screen16x9"/>
  <p:notesSz cx="6858000" cy="9144000"/>
  <p:defaultTex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C4070"/>
    <a:srgbClr val="F46F03"/>
    <a:srgbClr val="7D7D7D"/>
    <a:srgbClr val="CECFCF"/>
    <a:srgbClr val="1B294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236" autoAdjust="0"/>
    <p:restoredTop sz="83368" autoAdjust="0"/>
  </p:normalViewPr>
  <p:slideViewPr>
    <p:cSldViewPr snapToGrid="0" snapToObjects="1">
      <p:cViewPr>
        <p:scale>
          <a:sx n="100" d="100"/>
          <a:sy n="100" d="100"/>
        </p:scale>
        <p:origin x="-3432" y="-1176"/>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viewProps" Target="viewProps.xml"/><Relationship Id="rId21" Type="http://schemas.openxmlformats.org/officeDocument/2006/relationships/theme" Target="theme/theme1.xml"/><Relationship Id="rId2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printerSettings" Target="printerSettings/printerSettings1.bin"/><Relationship Id="rId19" Type="http://schemas.openxmlformats.org/officeDocument/2006/relationships/presProps" Target="pres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468811A-549F-664D-B10C-0FE82E6EE3C4}" type="datetimeFigureOut">
              <a:rPr lang="de-DE" smtClean="0"/>
              <a:t>27.11.17</a:t>
            </a:fld>
            <a:endParaRPr lang="de-DE"/>
          </a:p>
        </p:txBody>
      </p:sp>
      <p:sp>
        <p:nvSpPr>
          <p:cNvPr id="4" name="Folienbildplatzhalt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49C6F28-0767-494C-B8F3-8E16258054C8}" type="slidenum">
              <a:rPr lang="de-DE" smtClean="0"/>
              <a:t>‹Nr.›</a:t>
            </a:fld>
            <a:endParaRPr lang="de-DE"/>
          </a:p>
        </p:txBody>
      </p:sp>
    </p:spTree>
    <p:extLst>
      <p:ext uri="{BB962C8B-B14F-4D97-AF65-F5344CB8AC3E}">
        <p14:creationId xmlns:p14="http://schemas.microsoft.com/office/powerpoint/2010/main" val="398970514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sz="1200" kern="1200" dirty="0" smtClean="0">
                <a:solidFill>
                  <a:schemeClr val="tx1"/>
                </a:solidFill>
                <a:effectLst/>
                <a:latin typeface="+mn-lt"/>
                <a:ea typeface="+mn-ea"/>
                <a:cs typeface="+mn-cs"/>
              </a:rPr>
              <a:t>Already in 2006, the Open Budget Index (OBI), an independent, comparative measure of the transparency and accountability of government budgets, reported that in 29 of the 59 countries surveyed the funding allocated to the SAI was not sufficient to enable them to fulfil their mandate. In 16 countries the Executive could remove the head of SAI from his or her position without consulting the Legislature, 13 faced severe legal constraints regarding their audit subjects and in 21 countries the budget for the SAIs was determined by the Executive. </a:t>
            </a:r>
          </a:p>
          <a:p>
            <a:endParaRPr lang="en-GB"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Professional Standards Committee – Subcommittee on SAI Independence – INCOSAI – November 2007</a:t>
            </a:r>
            <a:endParaRPr lang="de-AT"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concerns in terms of their financial and managerial independence, as control over SAIs budgets gave the Executive the ability not only to directly influence the audit targets and corresponding reports but also the power to indirectly control the scope of SAIs work.</a:t>
            </a:r>
            <a:endParaRPr lang="de-AT" sz="1200" kern="1200" dirty="0" smtClean="0">
              <a:solidFill>
                <a:schemeClr val="tx1"/>
              </a:solidFill>
              <a:effectLst/>
              <a:latin typeface="+mn-lt"/>
              <a:ea typeface="+mn-ea"/>
              <a:cs typeface="+mn-cs"/>
            </a:endParaRPr>
          </a:p>
          <a:p>
            <a:endParaRPr lang="de-DE" dirty="0"/>
          </a:p>
        </p:txBody>
      </p:sp>
      <p:sp>
        <p:nvSpPr>
          <p:cNvPr id="4" name="Foliennummernplatzhalter 3"/>
          <p:cNvSpPr>
            <a:spLocks noGrp="1"/>
          </p:cNvSpPr>
          <p:nvPr>
            <p:ph type="sldNum" sz="quarter" idx="10"/>
          </p:nvPr>
        </p:nvSpPr>
        <p:spPr/>
        <p:txBody>
          <a:bodyPr/>
          <a:lstStyle/>
          <a:p>
            <a:fld id="{449C6F28-0767-494C-B8F3-8E16258054C8}" type="slidenum">
              <a:rPr lang="de-DE" smtClean="0"/>
              <a:t>3</a:t>
            </a:fld>
            <a:endParaRPr lang="de-DE"/>
          </a:p>
        </p:txBody>
      </p:sp>
    </p:spTree>
    <p:extLst>
      <p:ext uri="{BB962C8B-B14F-4D97-AF65-F5344CB8AC3E}">
        <p14:creationId xmlns:p14="http://schemas.microsoft.com/office/powerpoint/2010/main" val="28159430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sz="1200" kern="1200" dirty="0" smtClean="0">
                <a:solidFill>
                  <a:schemeClr val="tx1"/>
                </a:solidFill>
                <a:effectLst/>
                <a:latin typeface="+mn-lt"/>
                <a:ea typeface="+mn-ea"/>
                <a:cs typeface="+mn-cs"/>
              </a:rPr>
              <a:t>The INTOSAI Peer Reviews on Independence illustrated that while the discharge of the mandate differed, not all of the SAIs conducted performance audits, had a code of conduct in place or conducted their own follow-up audits due to legal and capacity constraints . </a:t>
            </a:r>
            <a:endParaRPr lang="de-AT"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State budgets allocated to finance the SAIs were also unequal. </a:t>
            </a:r>
            <a:r>
              <a:rPr lang="en-US" sz="1200" kern="1200" dirty="0" smtClean="0">
                <a:solidFill>
                  <a:schemeClr val="tx1"/>
                </a:solidFill>
                <a:effectLst/>
                <a:latin typeface="+mn-lt"/>
                <a:ea typeface="+mn-ea"/>
                <a:cs typeface="+mn-cs"/>
              </a:rPr>
              <a:t>The 2017 Evaluation Report on the Peer Review consequently suggested </a:t>
            </a:r>
            <a:r>
              <a:rPr lang="en-GB" sz="1200" kern="1200" dirty="0" smtClean="0">
                <a:solidFill>
                  <a:schemeClr val="tx1"/>
                </a:solidFill>
                <a:effectLst/>
                <a:latin typeface="+mn-lt"/>
                <a:ea typeface="+mn-ea"/>
                <a:cs typeface="+mn-cs"/>
              </a:rPr>
              <a:t>to develop a formula for the appropriate level of proportion of state budget to be allocated to finance SAIs. Furthermore it was suggested to clarify minimum standards in order to ensure a proper interpretation of audit reporting requirements and examples of good practices.</a:t>
            </a:r>
            <a:endParaRPr lang="de-AT" sz="1200" kern="1200" dirty="0">
              <a:solidFill>
                <a:schemeClr val="tx1"/>
              </a:solidFill>
              <a:effectLst/>
              <a:latin typeface="+mn-lt"/>
              <a:ea typeface="+mn-ea"/>
              <a:cs typeface="+mn-cs"/>
            </a:endParaRPr>
          </a:p>
        </p:txBody>
      </p:sp>
      <p:sp>
        <p:nvSpPr>
          <p:cNvPr id="4" name="Foliennummernplatzhalter 3"/>
          <p:cNvSpPr>
            <a:spLocks noGrp="1"/>
          </p:cNvSpPr>
          <p:nvPr>
            <p:ph type="sldNum" sz="quarter" idx="10"/>
          </p:nvPr>
        </p:nvSpPr>
        <p:spPr/>
        <p:txBody>
          <a:bodyPr/>
          <a:lstStyle/>
          <a:p>
            <a:fld id="{449C6F28-0767-494C-B8F3-8E16258054C8}" type="slidenum">
              <a:rPr lang="de-DE" smtClean="0"/>
              <a:t>13</a:t>
            </a:fld>
            <a:endParaRPr lang="de-DE"/>
          </a:p>
        </p:txBody>
      </p:sp>
    </p:spTree>
    <p:extLst>
      <p:ext uri="{BB962C8B-B14F-4D97-AF65-F5344CB8AC3E}">
        <p14:creationId xmlns:p14="http://schemas.microsoft.com/office/powerpoint/2010/main" val="27787866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A common coordinated strategy to strengthen SAI capacity within the framework of the INTOSAI-Donor Cooperation should build on existing donor programs and create further momentum on independence in the cooperation, ensuring that INTOSAI’s cross-cutting priority No 1 on independence and No 3 on INTOSAI-Donor Cooperation as established in the INTOSAI Strategic Plan 2017-2022 are sufficiently and effectively implemented.</a:t>
            </a:r>
            <a:endParaRPr lang="de-AT" sz="1200" kern="1200" dirty="0" smtClean="0">
              <a:solidFill>
                <a:schemeClr val="tx1"/>
              </a:solidFill>
              <a:effectLst/>
              <a:latin typeface="+mn-lt"/>
              <a:ea typeface="+mn-ea"/>
              <a:cs typeface="+mn-cs"/>
            </a:endParaRPr>
          </a:p>
          <a:p>
            <a:endParaRPr lang="de-DE" dirty="0" smtClean="0"/>
          </a:p>
          <a:p>
            <a:r>
              <a:rPr lang="de-DE" dirty="0" err="1" smtClean="0"/>
              <a:t>Prerequisiite</a:t>
            </a:r>
            <a:endParaRPr lang="de-DE" dirty="0" smtClean="0"/>
          </a:p>
          <a:p>
            <a:endParaRPr lang="de-DE" dirty="0" smtClean="0"/>
          </a:p>
          <a:p>
            <a:r>
              <a:rPr lang="de-DE" dirty="0" smtClean="0"/>
              <a:t>Studies</a:t>
            </a:r>
            <a:r>
              <a:rPr lang="de-DE" baseline="0" dirty="0" smtClean="0"/>
              <a:t> </a:t>
            </a:r>
            <a:r>
              <a:rPr lang="de-DE" baseline="0" dirty="0" err="1" smtClean="0"/>
              <a:t>show</a:t>
            </a:r>
            <a:endParaRPr lang="de-DE" dirty="0"/>
          </a:p>
        </p:txBody>
      </p:sp>
      <p:sp>
        <p:nvSpPr>
          <p:cNvPr id="4" name="Foliennummernplatzhalter 3"/>
          <p:cNvSpPr>
            <a:spLocks noGrp="1"/>
          </p:cNvSpPr>
          <p:nvPr>
            <p:ph type="sldNum" sz="quarter" idx="10"/>
          </p:nvPr>
        </p:nvSpPr>
        <p:spPr/>
        <p:txBody>
          <a:bodyPr/>
          <a:lstStyle/>
          <a:p>
            <a:fld id="{449C6F28-0767-494C-B8F3-8E16258054C8}" type="slidenum">
              <a:rPr lang="de-DE" smtClean="0"/>
              <a:t>14</a:t>
            </a:fld>
            <a:endParaRPr lang="de-DE"/>
          </a:p>
        </p:txBody>
      </p:sp>
    </p:spTree>
    <p:extLst>
      <p:ext uri="{BB962C8B-B14F-4D97-AF65-F5344CB8AC3E}">
        <p14:creationId xmlns:p14="http://schemas.microsoft.com/office/powerpoint/2010/main" val="41188093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4" name="Foliennummernplatzhalter 3"/>
          <p:cNvSpPr>
            <a:spLocks noGrp="1"/>
          </p:cNvSpPr>
          <p:nvPr>
            <p:ph type="sldNum" sz="quarter" idx="10"/>
          </p:nvPr>
        </p:nvSpPr>
        <p:spPr/>
        <p:txBody>
          <a:bodyPr/>
          <a:lstStyle/>
          <a:p>
            <a:fld id="{555DDA77-DD59-3845-A747-EC2581885D3A}" type="slidenum">
              <a:rPr lang="de-DE" smtClean="0"/>
              <a:t>15</a:t>
            </a:fld>
            <a:endParaRPr lang="de-DE"/>
          </a:p>
        </p:txBody>
      </p:sp>
      <p:sp>
        <p:nvSpPr>
          <p:cNvPr id="5" name="Notizenplatzhalter 4"/>
          <p:cNvSpPr>
            <a:spLocks noGrp="1"/>
          </p:cNvSpPr>
          <p:nvPr>
            <p:ph type="body" sz="quarter" idx="11"/>
          </p:nvPr>
        </p:nvSpPr>
        <p:spPr>
          <a:xfrm>
            <a:off x="381000" y="4343400"/>
            <a:ext cx="6096000" cy="4114800"/>
          </a:xfrm>
        </p:spPr>
        <p:txBody>
          <a:bodyPr/>
          <a:lstStyle/>
          <a:p>
            <a:endParaRPr lang="en-GB" sz="1400" dirty="0" smtClean="0"/>
          </a:p>
          <a:p>
            <a:endParaRPr lang="en-GB" sz="1400" dirty="0" smtClean="0"/>
          </a:p>
          <a:p>
            <a:r>
              <a:rPr lang="en-GB" sz="1400" dirty="0" smtClean="0"/>
              <a:t>Thank you very much for your attention!</a:t>
            </a:r>
          </a:p>
          <a:p>
            <a:endParaRPr lang="en-GB" sz="1400" dirty="0" smtClean="0"/>
          </a:p>
          <a:p>
            <a:r>
              <a:rPr lang="en-GB" sz="1400" dirty="0" smtClean="0"/>
              <a:t>Let me finish</a:t>
            </a:r>
          </a:p>
          <a:p>
            <a:r>
              <a:rPr lang="en-GB" sz="1400" dirty="0" smtClean="0"/>
              <a:t> </a:t>
            </a:r>
          </a:p>
          <a:p>
            <a:r>
              <a:rPr lang="en-GB" sz="1400" dirty="0" smtClean="0"/>
              <a:t>Thank</a:t>
            </a:r>
            <a:r>
              <a:rPr lang="en-GB" sz="1400" baseline="0" dirty="0" smtClean="0"/>
              <a:t> my colleagues and co-peers</a:t>
            </a:r>
          </a:p>
          <a:p>
            <a:endParaRPr lang="en-GB" sz="1400" baseline="0" dirty="0" smtClean="0"/>
          </a:p>
          <a:p>
            <a:r>
              <a:rPr lang="en-GB" sz="1400" baseline="0" dirty="0" smtClean="0"/>
              <a:t>I do feel I stand here also on their behalf </a:t>
            </a:r>
            <a:r>
              <a:rPr lang="mr-IN" sz="1400" baseline="0" dirty="0" smtClean="0"/>
              <a:t>–</a:t>
            </a:r>
            <a:r>
              <a:rPr lang="de-DE" sz="1400" baseline="0" dirty="0" smtClean="0"/>
              <a:t>just </a:t>
            </a:r>
            <a:r>
              <a:rPr lang="en-GB" sz="1400" baseline="0" dirty="0" smtClean="0"/>
              <a:t>representing and summarizing the work they have been doing </a:t>
            </a:r>
          </a:p>
          <a:p>
            <a:endParaRPr lang="en-GB" sz="1400" baseline="0" dirty="0" smtClean="0"/>
          </a:p>
          <a:p>
            <a:r>
              <a:rPr lang="en-GB" sz="1400" dirty="0" smtClean="0"/>
              <a:t>Also to my Slovak</a:t>
            </a:r>
            <a:r>
              <a:rPr lang="en-GB" sz="1400" baseline="0" dirty="0" smtClean="0"/>
              <a:t> &amp; Norwegian colleagues </a:t>
            </a:r>
            <a:r>
              <a:rPr lang="mr-IN" sz="1400" baseline="0" dirty="0" smtClean="0"/>
              <a:t>–</a:t>
            </a:r>
            <a:r>
              <a:rPr lang="en-GB" sz="1400" baseline="0" dirty="0" smtClean="0"/>
              <a:t> a critical and a third view is important </a:t>
            </a:r>
            <a:r>
              <a:rPr lang="mr-IN" sz="1400" baseline="0" dirty="0" smtClean="0"/>
              <a:t>–</a:t>
            </a:r>
            <a:r>
              <a:rPr lang="en-GB" sz="1400" baseline="0" dirty="0" smtClean="0"/>
              <a:t> in identifying also to show what may be the essence and what has value</a:t>
            </a:r>
          </a:p>
          <a:p>
            <a:endParaRPr lang="en-GB" sz="1400" baseline="0" dirty="0" smtClean="0"/>
          </a:p>
          <a:p>
            <a:r>
              <a:rPr lang="en-GB" sz="1400" baseline="0" dirty="0" smtClean="0"/>
              <a:t>Personally I do hope that some of the points raised will be be followed upon and carried forward</a:t>
            </a:r>
          </a:p>
          <a:p>
            <a:r>
              <a:rPr lang="en-GB" sz="1400" baseline="0" dirty="0" smtClean="0"/>
              <a:t>Some </a:t>
            </a:r>
            <a:r>
              <a:rPr lang="en-GB" sz="1400" baseline="0" dirty="0" err="1" smtClean="0"/>
              <a:t>maynot</a:t>
            </a:r>
            <a:r>
              <a:rPr lang="en-GB" sz="1400" baseline="0" dirty="0" smtClean="0"/>
              <a:t> be new or could have well be known beforehand </a:t>
            </a:r>
            <a:r>
              <a:rPr lang="mr-IN" sz="1400" baseline="0" dirty="0" smtClean="0"/>
              <a:t>–</a:t>
            </a:r>
            <a:r>
              <a:rPr lang="en-GB" sz="1400" baseline="0" dirty="0" err="1" smtClean="0"/>
              <a:t>hoewever</a:t>
            </a:r>
            <a:r>
              <a:rPr lang="en-GB" sz="1400" baseline="0" dirty="0" smtClean="0"/>
              <a:t> the fact that our work confirmed and re confirmed certain aspects (over an over again) show that they have merit and value</a:t>
            </a:r>
          </a:p>
          <a:p>
            <a:r>
              <a:rPr lang="en-GB" sz="1400" baseline="0" dirty="0" smtClean="0"/>
              <a:t>And that is makes sense to carry on </a:t>
            </a:r>
            <a:r>
              <a:rPr lang="en-GB" sz="1400" baseline="0" dirty="0" err="1" smtClean="0"/>
              <a:t>pusuing</a:t>
            </a:r>
            <a:r>
              <a:rPr lang="en-GB" sz="1400" baseline="0" dirty="0" smtClean="0"/>
              <a:t> them and carry on </a:t>
            </a:r>
            <a:r>
              <a:rPr lang="mr-IN" sz="1400" baseline="0" dirty="0" smtClean="0"/>
              <a:t>–</a:t>
            </a:r>
            <a:r>
              <a:rPr lang="en-GB" sz="1400" baseline="0" dirty="0" smtClean="0"/>
              <a:t> keep calm and carry on but do carry on</a:t>
            </a:r>
          </a:p>
          <a:p>
            <a:r>
              <a:rPr lang="en-GB" sz="1400" baseline="0" dirty="0" smtClean="0"/>
              <a:t>Thank you</a:t>
            </a:r>
          </a:p>
          <a:p>
            <a:endParaRPr lang="de-DE" sz="1400" dirty="0" smtClean="0"/>
          </a:p>
          <a:p>
            <a:endParaRPr lang="en-GB" sz="1400" dirty="0"/>
          </a:p>
        </p:txBody>
      </p:sp>
    </p:spTree>
    <p:extLst>
      <p:ext uri="{BB962C8B-B14F-4D97-AF65-F5344CB8AC3E}">
        <p14:creationId xmlns:p14="http://schemas.microsoft.com/office/powerpoint/2010/main" val="42174673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sz="1200" kern="1200" dirty="0" smtClean="0">
                <a:solidFill>
                  <a:schemeClr val="tx1"/>
                </a:solidFill>
                <a:effectLst/>
                <a:latin typeface="+mn-lt"/>
                <a:ea typeface="+mn-ea"/>
                <a:cs typeface="+mn-cs"/>
              </a:rPr>
              <a:t>Albania, Bhutan, Ecuador, Ethiopia, Trinidad and Tobago, Tunisia and Vanuatu between January and April 2016</a:t>
            </a:r>
            <a:r>
              <a:rPr lang="de-AT" dirty="0" smtClean="0">
                <a:effectLst/>
              </a:rPr>
              <a:t> </a:t>
            </a:r>
          </a:p>
          <a:p>
            <a:endParaRPr lang="de-AT" sz="1200" dirty="0" smtClean="0">
              <a:solidFill>
                <a:srgbClr val="1B294F"/>
              </a:solidFill>
              <a:effectLst/>
              <a:latin typeface="Futura Condensed Medium"/>
            </a:endParaRPr>
          </a:p>
          <a:p>
            <a:r>
              <a:rPr lang="en-GB" sz="1200" dirty="0" smtClean="0">
                <a:solidFill>
                  <a:srgbClr val="1B294F"/>
                </a:solidFill>
                <a:latin typeface="Futura Condensed Medium"/>
              </a:rPr>
              <a:t>ACA</a:t>
            </a:r>
            <a:r>
              <a:rPr lang="en-GB" sz="1200" baseline="0" dirty="0" smtClean="0">
                <a:solidFill>
                  <a:srgbClr val="1B294F"/>
                </a:solidFill>
                <a:latin typeface="Futura Condensed Medium"/>
              </a:rPr>
              <a:t> and </a:t>
            </a:r>
            <a:r>
              <a:rPr lang="en-GB" sz="1200" kern="1200" dirty="0" smtClean="0">
                <a:solidFill>
                  <a:schemeClr val="tx1"/>
                </a:solidFill>
                <a:effectLst/>
                <a:latin typeface="+mn-lt"/>
                <a:ea typeface="+mn-ea"/>
                <a:cs typeface="+mn-cs"/>
              </a:rPr>
              <a:t>auditors of the SAIs of the Bahamas, Brazil, Egypt, Ghana, Japan and the Republic of Moldova</a:t>
            </a:r>
            <a:r>
              <a:rPr lang="de-AT" dirty="0" smtClean="0">
                <a:effectLst/>
              </a:rPr>
              <a:t> </a:t>
            </a:r>
          </a:p>
          <a:p>
            <a:endParaRPr lang="de-AT" sz="1200" dirty="0" smtClean="0">
              <a:solidFill>
                <a:srgbClr val="1B294F"/>
              </a:solidFill>
              <a:effectLst/>
              <a:latin typeface="Futura Condensed Medium"/>
            </a:endParaRPr>
          </a:p>
          <a:p>
            <a:r>
              <a:rPr lang="en-GB" sz="1200" dirty="0" smtClean="0">
                <a:solidFill>
                  <a:srgbClr val="1B294F"/>
                </a:solidFill>
                <a:latin typeface="Futura Condensed Medium"/>
              </a:rPr>
              <a:t>Supreme Audit Office of the Slovak Republic and the Office of the Auditor General of Norway</a:t>
            </a:r>
          </a:p>
          <a:p>
            <a:endParaRPr lang="en-GB" sz="1200" dirty="0" smtClean="0">
              <a:solidFill>
                <a:srgbClr val="1B294F"/>
              </a:solidFill>
              <a:latin typeface="Futura Condensed Medium"/>
            </a:endParaRPr>
          </a:p>
          <a:p>
            <a:r>
              <a:rPr lang="en-GB" sz="1200" dirty="0" smtClean="0">
                <a:solidFill>
                  <a:srgbClr val="1B294F"/>
                </a:solidFill>
                <a:latin typeface="Futura Condensed Medium"/>
              </a:rPr>
              <a:t>Questionnaire</a:t>
            </a:r>
            <a:r>
              <a:rPr lang="en-GB" sz="1200" baseline="0" dirty="0" smtClean="0">
                <a:solidFill>
                  <a:srgbClr val="1B294F"/>
                </a:solidFill>
                <a:latin typeface="Futura Condensed Medium"/>
              </a:rPr>
              <a:t> !</a:t>
            </a:r>
            <a:endParaRPr lang="de-DE" dirty="0"/>
          </a:p>
        </p:txBody>
      </p:sp>
      <p:sp>
        <p:nvSpPr>
          <p:cNvPr id="4" name="Foliennummernplatzhalter 3"/>
          <p:cNvSpPr>
            <a:spLocks noGrp="1"/>
          </p:cNvSpPr>
          <p:nvPr>
            <p:ph type="sldNum" sz="quarter" idx="10"/>
          </p:nvPr>
        </p:nvSpPr>
        <p:spPr/>
        <p:txBody>
          <a:bodyPr/>
          <a:lstStyle/>
          <a:p>
            <a:fld id="{449C6F28-0767-494C-B8F3-8E16258054C8}" type="slidenum">
              <a:rPr lang="de-DE" smtClean="0"/>
              <a:t>4</a:t>
            </a:fld>
            <a:endParaRPr lang="de-DE"/>
          </a:p>
        </p:txBody>
      </p:sp>
    </p:spTree>
    <p:extLst>
      <p:ext uri="{BB962C8B-B14F-4D97-AF65-F5344CB8AC3E}">
        <p14:creationId xmlns:p14="http://schemas.microsoft.com/office/powerpoint/2010/main" val="39332217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baseline="0" noProof="0" dirty="0" smtClean="0"/>
              <a:t>Different countries and systems – </a:t>
            </a:r>
            <a:r>
              <a:rPr lang="en-GB" baseline="0" noProof="0" dirty="0" err="1" smtClean="0"/>
              <a:t>npt</a:t>
            </a:r>
            <a:r>
              <a:rPr lang="en-GB" baseline="0" noProof="0" dirty="0" smtClean="0"/>
              <a:t> </a:t>
            </a:r>
            <a:r>
              <a:rPr lang="en-GB" baseline="0" noProof="0" dirty="0" err="1" smtClean="0"/>
              <a:t>alswas</a:t>
            </a:r>
            <a:r>
              <a:rPr lang="en-GB" baseline="0" noProof="0" dirty="0" smtClean="0"/>
              <a:t> </a:t>
            </a:r>
            <a:r>
              <a:rPr lang="en-GB" baseline="0" noProof="0" dirty="0" err="1" smtClean="0"/>
              <a:t>aeasy</a:t>
            </a:r>
            <a:r>
              <a:rPr lang="en-GB" baseline="0" noProof="0" dirty="0" smtClean="0"/>
              <a:t> to </a:t>
            </a:r>
            <a:r>
              <a:rPr lang="en-GB" baseline="0" noProof="0" dirty="0" err="1" smtClean="0"/>
              <a:t>cpmare</a:t>
            </a:r>
            <a:r>
              <a:rPr lang="en-GB" baseline="0" noProof="0" dirty="0" smtClean="0"/>
              <a:t> Refer to individual reports and cross cutting, which we have with us </a:t>
            </a:r>
          </a:p>
          <a:p>
            <a:endParaRPr lang="en-GB" baseline="0" noProof="0" dirty="0" smtClean="0"/>
          </a:p>
          <a:p>
            <a:r>
              <a:rPr lang="en-GB" noProof="0" dirty="0" smtClean="0"/>
              <a:t>1: found that statutory provisions on SAI independence were in place within a cons - </a:t>
            </a:r>
            <a:r>
              <a:rPr lang="en-GB" noProof="0" dirty="0" err="1" smtClean="0"/>
              <a:t>tu</a:t>
            </a:r>
            <a:r>
              <a:rPr lang="en-GB" noProof="0" dirty="0" smtClean="0"/>
              <a:t> </a:t>
            </a:r>
            <a:r>
              <a:rPr lang="en-GB" noProof="0" dirty="0" err="1" smtClean="0"/>
              <a:t>onal</a:t>
            </a:r>
            <a:r>
              <a:rPr lang="en-GB" noProof="0" dirty="0" smtClean="0"/>
              <a:t> and/or legal framework for all of the reviewed SAIs.</a:t>
            </a:r>
          </a:p>
          <a:p>
            <a:r>
              <a:rPr lang="en-GB" noProof="0" dirty="0" smtClean="0"/>
              <a:t>Nevertheless not all of the SAIs had their own legal framework </a:t>
            </a:r>
            <a:r>
              <a:rPr lang="en-GB" noProof="0" dirty="0" err="1" smtClean="0"/>
              <a:t>speci</a:t>
            </a:r>
            <a:r>
              <a:rPr lang="en-GB" noProof="0" dirty="0" smtClean="0"/>
              <a:t> </a:t>
            </a:r>
            <a:r>
              <a:rPr lang="en-GB" noProof="0" dirty="0" err="1" smtClean="0"/>
              <a:t>cally</a:t>
            </a:r>
            <a:r>
              <a:rPr lang="en-GB" noProof="0" dirty="0" smtClean="0"/>
              <a:t> covering </a:t>
            </a:r>
            <a:r>
              <a:rPr lang="en-GB" noProof="0" dirty="0" err="1" smtClean="0"/>
              <a:t>organiza</a:t>
            </a:r>
            <a:r>
              <a:rPr lang="en-GB" noProof="0" dirty="0" smtClean="0"/>
              <a:t> </a:t>
            </a:r>
            <a:r>
              <a:rPr lang="en-GB" noProof="0" dirty="0" err="1" smtClean="0"/>
              <a:t>onal</a:t>
            </a:r>
            <a:r>
              <a:rPr lang="en-GB" noProof="0" dirty="0" smtClean="0"/>
              <a:t> </a:t>
            </a:r>
            <a:r>
              <a:rPr lang="en-GB" noProof="0" dirty="0" err="1" smtClean="0"/>
              <a:t>ques</a:t>
            </a:r>
            <a:r>
              <a:rPr lang="en-GB" noProof="0" dirty="0" smtClean="0"/>
              <a:t> </a:t>
            </a:r>
            <a:r>
              <a:rPr lang="en-GB" noProof="0" dirty="0" err="1" smtClean="0"/>
              <a:t>ons</a:t>
            </a:r>
            <a:r>
              <a:rPr lang="en-GB" noProof="0" dirty="0" smtClean="0"/>
              <a:t> and their rights, </a:t>
            </a:r>
            <a:r>
              <a:rPr lang="en-GB" noProof="0" dirty="0" err="1" smtClean="0"/>
              <a:t>responsibili</a:t>
            </a:r>
            <a:r>
              <a:rPr lang="en-GB" noProof="0" dirty="0" smtClean="0"/>
              <a:t> </a:t>
            </a:r>
            <a:r>
              <a:rPr lang="en-GB" noProof="0" dirty="0" err="1" smtClean="0"/>
              <a:t>es</a:t>
            </a:r>
            <a:r>
              <a:rPr lang="en-GB" noProof="0" dirty="0" smtClean="0"/>
              <a:t> and the tasks as </a:t>
            </a:r>
            <a:r>
              <a:rPr lang="en-GB" noProof="0" dirty="0" err="1" smtClean="0"/>
              <a:t>establis</a:t>
            </a:r>
            <a:r>
              <a:rPr lang="en-GB" noProof="0" dirty="0" smtClean="0"/>
              <a:t>- </a:t>
            </a:r>
            <a:r>
              <a:rPr lang="en-GB" noProof="0" dirty="0" err="1" smtClean="0"/>
              <a:t>hed</a:t>
            </a:r>
            <a:r>
              <a:rPr lang="en-GB" noProof="0" dirty="0" smtClean="0"/>
              <a:t> by ISSAI 10 and ISSAI </a:t>
            </a:r>
          </a:p>
          <a:p>
            <a:r>
              <a:rPr lang="en-GB" noProof="0" dirty="0" smtClean="0"/>
              <a:t>2:</a:t>
            </a:r>
            <a:r>
              <a:rPr lang="en-GB" baseline="0" noProof="0" dirty="0" smtClean="0"/>
              <a:t> </a:t>
            </a:r>
            <a:r>
              <a:rPr lang="en-GB" noProof="0" dirty="0" smtClean="0"/>
              <a:t>6 of seven had process for appointing and removal n all the countries the length of the term of office of the head of the SAI was comparable to the one of </a:t>
            </a:r>
            <a:r>
              <a:rPr lang="en-GB" noProof="0" dirty="0" err="1" smtClean="0"/>
              <a:t>headof</a:t>
            </a:r>
            <a:r>
              <a:rPr lang="en-GB" noProof="0" dirty="0" smtClean="0"/>
              <a:t> state or </a:t>
            </a:r>
            <a:r>
              <a:rPr lang="en-GB" noProof="0" dirty="0" err="1" smtClean="0"/>
              <a:t>supre,e</a:t>
            </a:r>
            <a:r>
              <a:rPr lang="en-GB" noProof="0" dirty="0" smtClean="0"/>
              <a:t> </a:t>
            </a:r>
            <a:r>
              <a:rPr lang="en-GB" noProof="0" dirty="0" err="1" smtClean="0"/>
              <a:t>coute</a:t>
            </a:r>
            <a:r>
              <a:rPr lang="en-GB" noProof="0" dirty="0" smtClean="0"/>
              <a:t> judge</a:t>
            </a:r>
          </a:p>
          <a:p>
            <a:r>
              <a:rPr lang="en-GB" sz="1200" kern="1200" dirty="0" smtClean="0">
                <a:solidFill>
                  <a:schemeClr val="tx1"/>
                </a:solidFill>
                <a:effectLst/>
                <a:latin typeface="+mn-lt"/>
                <a:ea typeface="+mn-ea"/>
                <a:cs typeface="+mn-cs"/>
              </a:rPr>
              <a:t>The process of </a:t>
            </a:r>
            <a:r>
              <a:rPr lang="en-GB" sz="1200" kern="1200" dirty="0" err="1" smtClean="0">
                <a:solidFill>
                  <a:schemeClr val="tx1"/>
                </a:solidFill>
                <a:effectLst/>
                <a:latin typeface="+mn-lt"/>
                <a:ea typeface="+mn-ea"/>
                <a:cs typeface="+mn-cs"/>
              </a:rPr>
              <a:t>appoin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ng</a:t>
            </a:r>
            <a:r>
              <a:rPr lang="en-GB" sz="1200" kern="1200" dirty="0" smtClean="0">
                <a:solidFill>
                  <a:schemeClr val="tx1"/>
                </a:solidFill>
                <a:effectLst/>
                <a:latin typeface="+mn-lt"/>
                <a:ea typeface="+mn-ea"/>
                <a:cs typeface="+mn-cs"/>
              </a:rPr>
              <a:t> and of removing the head of the SAI had no legal basis in the case of one SAI and thus diverged from ISSAI 10. </a:t>
            </a:r>
            <a:endParaRPr lang="en-GB"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Two countries granted no immunity from criminal </a:t>
            </a:r>
            <a:r>
              <a:rPr lang="en-GB" sz="1200" kern="1200" dirty="0" err="1" smtClean="0">
                <a:solidFill>
                  <a:schemeClr val="tx1"/>
                </a:solidFill>
                <a:effectLst/>
                <a:latin typeface="+mn-lt"/>
                <a:ea typeface="+mn-ea"/>
                <a:cs typeface="+mn-cs"/>
              </a:rPr>
              <a:t>prosecu</a:t>
            </a:r>
            <a:r>
              <a:rPr lang="en-GB" sz="1200" kern="1200" dirty="0" smtClean="0">
                <a:solidFill>
                  <a:schemeClr val="tx1"/>
                </a:solidFill>
                <a:effectLst/>
                <a:latin typeface="+mn-lt"/>
                <a:ea typeface="+mn-ea"/>
                <a:cs typeface="+mn-cs"/>
              </a:rPr>
              <a:t> on during the term of o </a:t>
            </a:r>
            <a:r>
              <a:rPr lang="en-GB" sz="1200" kern="1200" dirty="0" err="1" smtClean="0">
                <a:solidFill>
                  <a:schemeClr val="tx1"/>
                </a:solidFill>
                <a:effectLst/>
                <a:latin typeface="+mn-lt"/>
                <a:ea typeface="+mn-ea"/>
                <a:cs typeface="+mn-cs"/>
              </a:rPr>
              <a:t>ce</a:t>
            </a:r>
            <a:r>
              <a:rPr lang="en-GB" sz="1200" kern="1200" dirty="0" smtClean="0">
                <a:solidFill>
                  <a:schemeClr val="tx1"/>
                </a:solidFill>
                <a:effectLst/>
                <a:latin typeface="+mn-lt"/>
                <a:ea typeface="+mn-ea"/>
                <a:cs typeface="+mn-cs"/>
              </a:rPr>
              <a:t> of the head of the SAI. Three SAIs experienced longer periods of time without an officially appointed he </a:t>
            </a:r>
            <a:endParaRPr lang="en-GB" dirty="0" smtClean="0"/>
          </a:p>
          <a:p>
            <a:r>
              <a:rPr lang="en-GB" dirty="0" smtClean="0"/>
              <a:t>Head 1 to four years</a:t>
            </a:r>
          </a:p>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3: </a:t>
            </a:r>
            <a:r>
              <a:rPr lang="en-GB" sz="1200" kern="1200" dirty="0" smtClean="0">
                <a:solidFill>
                  <a:schemeClr val="tx1"/>
                </a:solidFill>
                <a:effectLst/>
                <a:latin typeface="+mn-lt"/>
                <a:ea typeface="+mn-ea"/>
                <a:cs typeface="+mn-cs"/>
              </a:rPr>
              <a:t>all of the reviewed SAIs’ countries had comprehensively de </a:t>
            </a:r>
            <a:r>
              <a:rPr lang="en-GB" sz="1200" kern="1200" dirty="0" err="1" smtClean="0">
                <a:solidFill>
                  <a:schemeClr val="tx1"/>
                </a:solidFill>
                <a:effectLst/>
                <a:latin typeface="+mn-lt"/>
                <a:ea typeface="+mn-ea"/>
                <a:cs typeface="+mn-cs"/>
              </a:rPr>
              <a:t>ned</a:t>
            </a:r>
            <a:r>
              <a:rPr lang="en-GB" sz="1200" kern="1200" dirty="0" smtClean="0">
                <a:solidFill>
                  <a:schemeClr val="tx1"/>
                </a:solidFill>
                <a:effectLst/>
                <a:latin typeface="+mn-lt"/>
                <a:ea typeface="+mn-ea"/>
                <a:cs typeface="+mn-cs"/>
              </a:rPr>
              <a:t> the mandate of their </a:t>
            </a:r>
            <a:r>
              <a:rPr lang="en-GB" sz="1200" kern="1200" dirty="0" err="1" smtClean="0">
                <a:solidFill>
                  <a:schemeClr val="tx1"/>
                </a:solidFill>
                <a:effectLst/>
                <a:latin typeface="+mn-lt"/>
                <a:ea typeface="+mn-ea"/>
                <a:cs typeface="+mn-cs"/>
              </a:rPr>
              <a:t>respec</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ve</a:t>
            </a:r>
            <a:r>
              <a:rPr lang="en-GB" sz="1200" kern="1200" dirty="0" smtClean="0">
                <a:solidFill>
                  <a:schemeClr val="tx1"/>
                </a:solidFill>
                <a:effectLst/>
                <a:latin typeface="+mn-lt"/>
                <a:ea typeface="+mn-ea"/>
                <a:cs typeface="+mn-cs"/>
              </a:rPr>
              <a:t> SAI in accordance with Principle 3 of ISSAI 10. Nevertheless the discharge of the mandate di </a:t>
            </a:r>
            <a:r>
              <a:rPr lang="en-GB" sz="1200" kern="1200" dirty="0" err="1" smtClean="0">
                <a:solidFill>
                  <a:schemeClr val="tx1"/>
                </a:solidFill>
                <a:effectLst/>
                <a:latin typeface="+mn-lt"/>
                <a:ea typeface="+mn-ea"/>
                <a:cs typeface="+mn-cs"/>
              </a:rPr>
              <a:t>ered</a:t>
            </a:r>
            <a:r>
              <a:rPr lang="en-GB" sz="1200" kern="1200" dirty="0" smtClean="0">
                <a:solidFill>
                  <a:schemeClr val="tx1"/>
                </a:solidFill>
                <a:effectLst/>
                <a:latin typeface="+mn-lt"/>
                <a:ea typeface="+mn-ea"/>
                <a:cs typeface="+mn-cs"/>
              </a:rPr>
              <a:t> in the </a:t>
            </a:r>
            <a:r>
              <a:rPr lang="en-GB" sz="1200" kern="1200" dirty="0" err="1" smtClean="0">
                <a:solidFill>
                  <a:schemeClr val="tx1"/>
                </a:solidFill>
                <a:effectLst/>
                <a:latin typeface="+mn-lt"/>
                <a:ea typeface="+mn-ea"/>
                <a:cs typeface="+mn-cs"/>
              </a:rPr>
              <a:t>respec</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ve</a:t>
            </a:r>
            <a:r>
              <a:rPr lang="en-GB" sz="1200" kern="1200" dirty="0" smtClean="0">
                <a:solidFill>
                  <a:schemeClr val="tx1"/>
                </a:solidFill>
                <a:effectLst/>
                <a:latin typeface="+mn-lt"/>
                <a:ea typeface="+mn-ea"/>
                <a:cs typeface="+mn-cs"/>
              </a:rPr>
              <a:t> countries. Not all </a:t>
            </a:r>
            <a:r>
              <a:rPr lang="en-GB" sz="1200" kern="1200" dirty="0" err="1" smtClean="0">
                <a:solidFill>
                  <a:schemeClr val="tx1"/>
                </a:solidFill>
                <a:effectLst/>
                <a:latin typeface="+mn-lt"/>
                <a:ea typeface="+mn-ea"/>
                <a:cs typeface="+mn-cs"/>
              </a:rPr>
              <a:t>didi</a:t>
            </a:r>
            <a:r>
              <a:rPr lang="en-GB" sz="1200" kern="1200" dirty="0" smtClean="0">
                <a:solidFill>
                  <a:schemeClr val="tx1"/>
                </a:solidFill>
                <a:effectLst/>
                <a:latin typeface="+mn-lt"/>
                <a:ea typeface="+mn-ea"/>
                <a:cs typeface="+mn-cs"/>
              </a:rPr>
              <a:t> performance audits, 2 had no appropriate code of conduct in place. </a:t>
            </a:r>
            <a:endParaRPr lang="en-GB" dirty="0" smtClean="0"/>
          </a:p>
          <a:p>
            <a:r>
              <a:rPr lang="en-GB" dirty="0" smtClean="0"/>
              <a:t>4: right to access information </a:t>
            </a:r>
            <a:r>
              <a:rPr lang="en-GB" sz="1200" kern="1200" dirty="0" smtClean="0">
                <a:solidFill>
                  <a:schemeClr val="tx1"/>
                </a:solidFill>
                <a:effectLst/>
                <a:latin typeface="+mn-lt"/>
                <a:ea typeface="+mn-ea"/>
                <a:cs typeface="+mn-cs"/>
              </a:rPr>
              <a:t>defined by law in all of the seven countries of the reviewed SAIs.:</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de facto </a:t>
            </a:r>
            <a:r>
              <a:rPr lang="en-GB" sz="1200" kern="1200" dirty="0" err="1" smtClean="0">
                <a:solidFill>
                  <a:schemeClr val="tx1"/>
                </a:solidFill>
                <a:effectLst/>
                <a:latin typeface="+mn-lt"/>
                <a:ea typeface="+mn-ea"/>
                <a:cs typeface="+mn-cs"/>
              </a:rPr>
              <a:t>limita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ons</a:t>
            </a:r>
            <a:r>
              <a:rPr lang="en-GB" sz="1200" kern="1200" dirty="0" smtClean="0">
                <a:solidFill>
                  <a:schemeClr val="tx1"/>
                </a:solidFill>
                <a:effectLst/>
                <a:latin typeface="+mn-lt"/>
                <a:ea typeface="+mn-ea"/>
                <a:cs typeface="+mn-cs"/>
              </a:rPr>
              <a:t> to the audit work of some of the SAIs; for example, </a:t>
            </a:r>
            <a:r>
              <a:rPr lang="en-GB" sz="1200" kern="1200" dirty="0" err="1" smtClean="0">
                <a:solidFill>
                  <a:schemeClr val="tx1"/>
                </a:solidFill>
                <a:effectLst/>
                <a:latin typeface="+mn-lt"/>
                <a:ea typeface="+mn-ea"/>
                <a:cs typeface="+mn-cs"/>
              </a:rPr>
              <a:t>informa</a:t>
            </a:r>
            <a:r>
              <a:rPr lang="en-GB" sz="1200" kern="1200" dirty="0" smtClean="0">
                <a:solidFill>
                  <a:schemeClr val="tx1"/>
                </a:solidFill>
                <a:effectLst/>
                <a:latin typeface="+mn-lt"/>
                <a:ea typeface="+mn-ea"/>
                <a:cs typeface="+mn-cs"/>
              </a:rPr>
              <a:t> on about military Furthermore, four of the seven reviewed SAIs experienced cases of </a:t>
            </a:r>
            <a:r>
              <a:rPr lang="en-GB" sz="1200" kern="1200" dirty="0" err="1" smtClean="0">
                <a:solidFill>
                  <a:schemeClr val="tx1"/>
                </a:solidFill>
                <a:effectLst/>
                <a:latin typeface="+mn-lt"/>
                <a:ea typeface="+mn-ea"/>
                <a:cs typeface="+mn-cs"/>
              </a:rPr>
              <a:t>obstruc</a:t>
            </a:r>
            <a:r>
              <a:rPr lang="en-GB" sz="1200" kern="1200" dirty="0" smtClean="0">
                <a:solidFill>
                  <a:schemeClr val="tx1"/>
                </a:solidFill>
                <a:effectLst/>
                <a:latin typeface="+mn-lt"/>
                <a:ea typeface="+mn-ea"/>
                <a:cs typeface="+mn-cs"/>
              </a:rPr>
              <a:t> on of their access to </a:t>
            </a:r>
            <a:r>
              <a:rPr lang="en-GB" sz="1200" kern="1200" dirty="0" err="1" smtClean="0">
                <a:solidFill>
                  <a:schemeClr val="tx1"/>
                </a:solidFill>
                <a:effectLst/>
                <a:latin typeface="+mn-lt"/>
                <a:ea typeface="+mn-ea"/>
                <a:cs typeface="+mn-cs"/>
              </a:rPr>
              <a:t>informa</a:t>
            </a:r>
            <a:r>
              <a:rPr lang="en-GB" sz="1200" kern="1200" dirty="0" smtClean="0">
                <a:solidFill>
                  <a:schemeClr val="tx1"/>
                </a:solidFill>
                <a:effectLst/>
                <a:latin typeface="+mn-lt"/>
                <a:ea typeface="+mn-ea"/>
                <a:cs typeface="+mn-cs"/>
              </a:rPr>
              <a:t> on; only two of the SAIs resorted to legal remedies. </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5: Six of the seven reviewed SAIs were obliged by law to report on their findings at least once per year. Five of these SAIs fulfilled this obligation; </a:t>
            </a:r>
            <a:endParaRPr lang="en-GB"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6: all of the SAIs were free to decide the content of their audit reports and to publish them; furthermore all of the reports contained </a:t>
            </a:r>
            <a:r>
              <a:rPr lang="en-GB" dirty="0" err="1" smtClean="0"/>
              <a:t>recommenda</a:t>
            </a:r>
            <a:r>
              <a:rPr lang="en-GB" dirty="0" smtClean="0"/>
              <a:t> </a:t>
            </a:r>
            <a:r>
              <a:rPr lang="en-GB" dirty="0" err="1" smtClean="0"/>
              <a:t>ons</a:t>
            </a:r>
            <a:r>
              <a:rPr lang="en-GB" dirty="0" smtClean="0"/>
              <a:t> as well as the points of view of the </a:t>
            </a:r>
            <a:r>
              <a:rPr lang="en-GB" dirty="0" err="1" smtClean="0"/>
              <a:t>respec</a:t>
            </a:r>
            <a:r>
              <a:rPr lang="en-GB" dirty="0" smtClean="0"/>
              <a:t> </a:t>
            </a:r>
            <a:r>
              <a:rPr lang="en-GB" dirty="0" err="1" smtClean="0"/>
              <a:t>ve</a:t>
            </a:r>
            <a:r>
              <a:rPr lang="en-GB" dirty="0" smtClean="0"/>
              <a:t> audited en </a:t>
            </a:r>
            <a:r>
              <a:rPr lang="en-GB" dirty="0" err="1" smtClean="0"/>
              <a:t>ty</a:t>
            </a:r>
            <a:r>
              <a:rPr lang="en-GB" dirty="0" smtClean="0"/>
              <a:t>..</a:t>
            </a:r>
            <a:r>
              <a:rPr lang="en-GB" baseline="0" dirty="0" smtClean="0"/>
              <a:t> </a:t>
            </a:r>
            <a:r>
              <a:rPr lang="en-GB" dirty="0" smtClean="0"/>
              <a:t>For most of the SAIs the Legislature did not specify any minimal standards for audit reports despite it being required by ISSAI 10. </a:t>
            </a:r>
            <a:r>
              <a:rPr lang="en-GB" sz="1200" kern="1200" dirty="0" smtClean="0">
                <a:solidFill>
                  <a:schemeClr val="tx1"/>
                </a:solidFill>
                <a:effectLst/>
                <a:latin typeface="+mn-lt"/>
                <a:ea typeface="+mn-ea"/>
                <a:cs typeface="+mn-cs"/>
              </a:rPr>
              <a:t>One of the SAIs had to deal with a large number of audit requests, which drained its resources </a:t>
            </a:r>
            <a:endParaRPr lang="en-GB" dirty="0" smtClean="0"/>
          </a:p>
          <a:p>
            <a:r>
              <a:rPr lang="en-GB" dirty="0" smtClean="0"/>
              <a:t>7: a</a:t>
            </a:r>
            <a:r>
              <a:rPr lang="en-GB" sz="1200" kern="1200" dirty="0" smtClean="0">
                <a:solidFill>
                  <a:schemeClr val="tx1"/>
                </a:solidFill>
                <a:effectLst/>
                <a:latin typeface="+mn-lt"/>
                <a:ea typeface="+mn-ea"/>
                <a:cs typeface="+mn-cs"/>
              </a:rPr>
              <a:t>ll of the SAIs were free to decide which further processing </a:t>
            </a:r>
            <a:r>
              <a:rPr lang="en-GB" sz="1200" kern="1200" dirty="0" err="1" smtClean="0">
                <a:solidFill>
                  <a:schemeClr val="tx1"/>
                </a:solidFill>
                <a:effectLst/>
                <a:latin typeface="+mn-lt"/>
                <a:ea typeface="+mn-ea"/>
                <a:cs typeface="+mn-cs"/>
              </a:rPr>
              <a:t>mecha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nisms</a:t>
            </a:r>
            <a:r>
              <a:rPr lang="en-GB" sz="1200" kern="1200" dirty="0" smtClean="0">
                <a:solidFill>
                  <a:schemeClr val="tx1"/>
                </a:solidFill>
                <a:effectLst/>
                <a:latin typeface="+mn-lt"/>
                <a:ea typeface="+mn-ea"/>
                <a:cs typeface="+mn-cs"/>
              </a:rPr>
              <a:t> they wished to deploy, and thus they were not limited by legal s pula </a:t>
            </a:r>
            <a:r>
              <a:rPr lang="en-GB" sz="1200" kern="1200" dirty="0" err="1" smtClean="0">
                <a:solidFill>
                  <a:schemeClr val="tx1"/>
                </a:solidFill>
                <a:effectLst/>
                <a:latin typeface="+mn-lt"/>
                <a:ea typeface="+mn-ea"/>
                <a:cs typeface="+mn-cs"/>
              </a:rPr>
              <a:t>ons</a:t>
            </a:r>
            <a:r>
              <a:rPr lang="en-GB" sz="1200" kern="1200" dirty="0" smtClean="0">
                <a:solidFill>
                  <a:schemeClr val="tx1"/>
                </a:solidFill>
                <a:effectLst/>
                <a:latin typeface="+mn-lt"/>
                <a:ea typeface="+mn-ea"/>
                <a:cs typeface="+mn-cs"/>
              </a:rPr>
              <a:t>. </a:t>
            </a:r>
            <a:endParaRPr lang="en-GB" dirty="0" smtClean="0"/>
          </a:p>
          <a:p>
            <a:r>
              <a:rPr lang="en-GB" sz="1200" kern="1200" dirty="0" smtClean="0">
                <a:solidFill>
                  <a:schemeClr val="tx1"/>
                </a:solidFill>
                <a:effectLst/>
                <a:latin typeface="+mn-lt"/>
                <a:ea typeface="+mn-ea"/>
                <a:cs typeface="+mn-cs"/>
              </a:rPr>
              <a:t>Only three SAIs conducted their own follow-up audits. One SAI had no mechanisms at all in place to follow up on its </a:t>
            </a:r>
            <a:r>
              <a:rPr lang="en-GB" sz="1200" kern="1200" dirty="0" err="1" smtClean="0">
                <a:solidFill>
                  <a:schemeClr val="tx1"/>
                </a:solidFill>
                <a:effectLst/>
                <a:latin typeface="+mn-lt"/>
                <a:ea typeface="+mn-ea"/>
                <a:cs typeface="+mn-cs"/>
              </a:rPr>
              <a:t>recommenda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ons</a:t>
            </a:r>
            <a:r>
              <a:rPr lang="en-GB" sz="1200" kern="1200" dirty="0" smtClean="0">
                <a:solidFill>
                  <a:schemeClr val="tx1"/>
                </a:solidFill>
                <a:effectLst/>
                <a:latin typeface="+mn-lt"/>
                <a:ea typeface="+mn-ea"/>
                <a:cs typeface="+mn-cs"/>
              </a:rPr>
              <a:t>. </a:t>
            </a:r>
            <a:endParaRPr lang="en-GB"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8:</a:t>
            </a:r>
          </a:p>
          <a:p>
            <a:r>
              <a:rPr lang="en-GB" sz="1200" kern="1200" dirty="0" smtClean="0">
                <a:solidFill>
                  <a:schemeClr val="tx1"/>
                </a:solidFill>
                <a:effectLst/>
                <a:latin typeface="+mn-lt"/>
                <a:ea typeface="+mn-ea"/>
                <a:cs typeface="+mn-cs"/>
              </a:rPr>
              <a:t>Diverging from ISSAI 10, in most of the cases the </a:t>
            </a:r>
            <a:r>
              <a:rPr lang="en-GB" sz="1200" kern="1200" dirty="0" err="1" smtClean="0">
                <a:solidFill>
                  <a:schemeClr val="tx1"/>
                </a:solidFill>
                <a:effectLst/>
                <a:latin typeface="+mn-lt"/>
                <a:ea typeface="+mn-ea"/>
                <a:cs typeface="+mn-cs"/>
              </a:rPr>
              <a:t>Execu</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ve</a:t>
            </a:r>
            <a:r>
              <a:rPr lang="en-GB" sz="1200" kern="1200" dirty="0" smtClean="0">
                <a:solidFill>
                  <a:schemeClr val="tx1"/>
                </a:solidFill>
                <a:effectLst/>
                <a:latin typeface="+mn-lt"/>
                <a:ea typeface="+mn-ea"/>
                <a:cs typeface="+mn-cs"/>
              </a:rPr>
              <a:t> regulated or controlled the access to resources of the SAI. </a:t>
            </a:r>
            <a:endParaRPr lang="en-GB" dirty="0" smtClean="0"/>
          </a:p>
          <a:p>
            <a:r>
              <a:rPr lang="en-GB" sz="1200" kern="1200" dirty="0" smtClean="0">
                <a:solidFill>
                  <a:schemeClr val="tx1"/>
                </a:solidFill>
                <a:effectLst/>
                <a:latin typeface="+mn-lt"/>
                <a:ea typeface="+mn-ea"/>
                <a:cs typeface="+mn-cs"/>
              </a:rPr>
              <a:t>Furthermore the reviewed SAIs did not have full </a:t>
            </a:r>
            <a:r>
              <a:rPr lang="en-GB" sz="1200" kern="1200" dirty="0" err="1" smtClean="0">
                <a:solidFill>
                  <a:schemeClr val="tx1"/>
                </a:solidFill>
                <a:effectLst/>
                <a:latin typeface="+mn-lt"/>
                <a:ea typeface="+mn-ea"/>
                <a:cs typeface="+mn-cs"/>
              </a:rPr>
              <a:t>discre</a:t>
            </a:r>
            <a:r>
              <a:rPr lang="en-GB" sz="1200" kern="1200" dirty="0" smtClean="0">
                <a:solidFill>
                  <a:schemeClr val="tx1"/>
                </a:solidFill>
                <a:effectLst/>
                <a:latin typeface="+mn-lt"/>
                <a:ea typeface="+mn-ea"/>
                <a:cs typeface="+mn-cs"/>
              </a:rPr>
              <a:t> on over the budget </a:t>
            </a:r>
            <a:r>
              <a:rPr lang="en-GB" sz="1200" kern="1200" dirty="0" err="1" smtClean="0">
                <a:solidFill>
                  <a:schemeClr val="tx1"/>
                </a:solidFill>
                <a:effectLst/>
                <a:latin typeface="+mn-lt"/>
                <a:ea typeface="+mn-ea"/>
                <a:cs typeface="+mn-cs"/>
              </a:rPr>
              <a:t>alloca</a:t>
            </a:r>
            <a:r>
              <a:rPr lang="en-GB" sz="1200" kern="1200" dirty="0" smtClean="0">
                <a:solidFill>
                  <a:schemeClr val="tx1"/>
                </a:solidFill>
                <a:effectLst/>
                <a:latin typeface="+mn-lt"/>
                <a:ea typeface="+mn-ea"/>
                <a:cs typeface="+mn-cs"/>
              </a:rPr>
              <a:t>- on and only limited independence in their </a:t>
            </a:r>
            <a:r>
              <a:rPr lang="en-GB" sz="1200" kern="1200" dirty="0" err="1" smtClean="0">
                <a:solidFill>
                  <a:schemeClr val="tx1"/>
                </a:solidFill>
                <a:effectLst/>
                <a:latin typeface="+mn-lt"/>
                <a:ea typeface="+mn-ea"/>
                <a:cs typeface="+mn-cs"/>
              </a:rPr>
              <a:t>sta</a:t>
            </a:r>
            <a:r>
              <a:rPr lang="en-GB" sz="1200" kern="1200" dirty="0" smtClean="0">
                <a:solidFill>
                  <a:schemeClr val="tx1"/>
                </a:solidFill>
                <a:effectLst/>
                <a:latin typeface="+mn-lt"/>
                <a:ea typeface="+mn-ea"/>
                <a:cs typeface="+mn-cs"/>
              </a:rPr>
              <a:t> management. In direct </a:t>
            </a:r>
            <a:r>
              <a:rPr lang="en-GB" sz="1200" kern="1200" dirty="0" err="1" smtClean="0">
                <a:solidFill>
                  <a:schemeClr val="tx1"/>
                </a:solidFill>
                <a:effectLst/>
                <a:latin typeface="+mn-lt"/>
                <a:ea typeface="+mn-ea"/>
                <a:cs typeface="+mn-cs"/>
              </a:rPr>
              <a:t>contradic</a:t>
            </a:r>
            <a:r>
              <a:rPr lang="en-GB" sz="1200" kern="1200" dirty="0" smtClean="0">
                <a:solidFill>
                  <a:schemeClr val="tx1"/>
                </a:solidFill>
                <a:effectLst/>
                <a:latin typeface="+mn-lt"/>
                <a:ea typeface="+mn-ea"/>
                <a:cs typeface="+mn-cs"/>
              </a:rPr>
              <a:t>- on to the s pula </a:t>
            </a:r>
            <a:r>
              <a:rPr lang="en-GB" sz="1200" kern="1200" dirty="0" err="1" smtClean="0">
                <a:solidFill>
                  <a:schemeClr val="tx1"/>
                </a:solidFill>
                <a:effectLst/>
                <a:latin typeface="+mn-lt"/>
                <a:ea typeface="+mn-ea"/>
                <a:cs typeface="+mn-cs"/>
              </a:rPr>
              <a:t>ons</a:t>
            </a:r>
            <a:r>
              <a:rPr lang="en-GB" sz="1200" kern="1200" dirty="0" smtClean="0">
                <a:solidFill>
                  <a:schemeClr val="tx1"/>
                </a:solidFill>
                <a:effectLst/>
                <a:latin typeface="+mn-lt"/>
                <a:ea typeface="+mn-ea"/>
                <a:cs typeface="+mn-cs"/>
              </a:rPr>
              <a:t> of ISSAI 11, most of the SAIs did not receive their budget in the form of a lump sum. </a:t>
            </a:r>
            <a:endParaRPr lang="en-GB" dirty="0" smtClean="0"/>
          </a:p>
          <a:p>
            <a:r>
              <a:rPr lang="en-GB" sz="1200" kern="1200" dirty="0" smtClean="0">
                <a:solidFill>
                  <a:schemeClr val="tx1"/>
                </a:solidFill>
                <a:effectLst/>
                <a:latin typeface="+mn-lt"/>
                <a:ea typeface="+mn-ea"/>
                <a:cs typeface="+mn-cs"/>
              </a:rPr>
              <a:t>Despite the s pula </a:t>
            </a:r>
            <a:r>
              <a:rPr lang="en-GB" sz="1200" kern="1200" dirty="0" err="1" smtClean="0">
                <a:solidFill>
                  <a:schemeClr val="tx1"/>
                </a:solidFill>
                <a:effectLst/>
                <a:latin typeface="+mn-lt"/>
                <a:ea typeface="+mn-ea"/>
                <a:cs typeface="+mn-cs"/>
              </a:rPr>
              <a:t>ons</a:t>
            </a:r>
            <a:r>
              <a:rPr lang="en-GB" sz="1200" kern="1200" dirty="0" smtClean="0">
                <a:solidFill>
                  <a:schemeClr val="tx1"/>
                </a:solidFill>
                <a:effectLst/>
                <a:latin typeface="+mn-lt"/>
                <a:ea typeface="+mn-ea"/>
                <a:cs typeface="+mn-cs"/>
              </a:rPr>
              <a:t> of ISSAI 10, only one SAI had the right to directly contact the Legislature in the event that the allocated resources proved to be </a:t>
            </a:r>
            <a:r>
              <a:rPr lang="en-GB" sz="1200" kern="1200" dirty="0" err="1" smtClean="0">
                <a:solidFill>
                  <a:schemeClr val="tx1"/>
                </a:solidFill>
                <a:effectLst/>
                <a:latin typeface="+mn-lt"/>
                <a:ea typeface="+mn-ea"/>
                <a:cs typeface="+mn-cs"/>
              </a:rPr>
              <a:t>insu</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cient</a:t>
            </a:r>
            <a:r>
              <a:rPr lang="en-GB" sz="1200" kern="1200" dirty="0" smtClean="0">
                <a:solidFill>
                  <a:schemeClr val="tx1"/>
                </a:solidFill>
                <a:effectLst/>
                <a:latin typeface="+mn-lt"/>
                <a:ea typeface="+mn-ea"/>
                <a:cs typeface="+mn-cs"/>
              </a:rPr>
              <a:t>. </a:t>
            </a:r>
            <a:endParaRPr lang="en-GB"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GB" dirty="0" smtClean="0"/>
          </a:p>
          <a:p>
            <a:endParaRPr lang="en-GB" dirty="0" smtClean="0"/>
          </a:p>
          <a:p>
            <a:pPr marL="171450" indent="-171450">
              <a:buFontTx/>
              <a:buChar char="-"/>
            </a:pPr>
            <a:endParaRPr lang="en-GB" noProof="0" dirty="0"/>
          </a:p>
        </p:txBody>
      </p:sp>
      <p:sp>
        <p:nvSpPr>
          <p:cNvPr id="4" name="Foliennummernplatzhalter 3"/>
          <p:cNvSpPr>
            <a:spLocks noGrp="1"/>
          </p:cNvSpPr>
          <p:nvPr>
            <p:ph type="sldNum" sz="quarter" idx="10"/>
          </p:nvPr>
        </p:nvSpPr>
        <p:spPr/>
        <p:txBody>
          <a:bodyPr/>
          <a:lstStyle/>
          <a:p>
            <a:fld id="{449C6F28-0767-494C-B8F3-8E16258054C8}" type="slidenum">
              <a:rPr lang="de-DE" smtClean="0"/>
              <a:t>5</a:t>
            </a:fld>
            <a:endParaRPr lang="de-DE"/>
          </a:p>
        </p:txBody>
      </p:sp>
    </p:spTree>
    <p:extLst>
      <p:ext uri="{BB962C8B-B14F-4D97-AF65-F5344CB8AC3E}">
        <p14:creationId xmlns:p14="http://schemas.microsoft.com/office/powerpoint/2010/main" val="27787866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i="1" dirty="0" smtClean="0">
                <a:solidFill>
                  <a:srgbClr val="1B294F"/>
                </a:solidFill>
                <a:latin typeface="Futura Condensed Medium"/>
              </a:rPr>
              <a:t>vulnerabilities in terms of the independence of the head of SAI, the discretion in the legal framework of the mandate of the SAI, the access to information as well as financial and administrative independence</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current results show the challenges and the continuing need for coordinated actions to improve SAI independence. </a:t>
            </a:r>
            <a:endParaRPr lang="de-AT" sz="1200" kern="1200" dirty="0" smtClean="0">
              <a:solidFill>
                <a:schemeClr val="tx1"/>
              </a:solidFill>
              <a:effectLst/>
              <a:latin typeface="+mn-lt"/>
              <a:ea typeface="+mn-ea"/>
              <a:cs typeface="+mn-cs"/>
            </a:endParaRPr>
          </a:p>
          <a:p>
            <a:endParaRPr lang="de-DE" dirty="0" smtClean="0"/>
          </a:p>
          <a:p>
            <a:endParaRPr lang="de-DE" dirty="0" smtClean="0"/>
          </a:p>
        </p:txBody>
      </p:sp>
      <p:sp>
        <p:nvSpPr>
          <p:cNvPr id="4" name="Foliennummernplatzhalter 3"/>
          <p:cNvSpPr>
            <a:spLocks noGrp="1"/>
          </p:cNvSpPr>
          <p:nvPr>
            <p:ph type="sldNum" sz="quarter" idx="10"/>
          </p:nvPr>
        </p:nvSpPr>
        <p:spPr/>
        <p:txBody>
          <a:bodyPr/>
          <a:lstStyle/>
          <a:p>
            <a:fld id="{449C6F28-0767-494C-B8F3-8E16258054C8}" type="slidenum">
              <a:rPr lang="de-DE" smtClean="0"/>
              <a:t>6</a:t>
            </a:fld>
            <a:endParaRPr lang="de-DE"/>
          </a:p>
        </p:txBody>
      </p:sp>
    </p:spTree>
    <p:extLst>
      <p:ext uri="{BB962C8B-B14F-4D97-AF65-F5344CB8AC3E}">
        <p14:creationId xmlns:p14="http://schemas.microsoft.com/office/powerpoint/2010/main" val="39235075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smtClean="0"/>
              <a:t>Some</a:t>
            </a:r>
            <a:r>
              <a:rPr lang="de-DE" dirty="0" smtClean="0"/>
              <a:t> </a:t>
            </a:r>
            <a:r>
              <a:rPr lang="de-DE" dirty="0" err="1" smtClean="0"/>
              <a:t>are</a:t>
            </a:r>
            <a:r>
              <a:rPr lang="de-DE" dirty="0" smtClean="0"/>
              <a:t> </a:t>
            </a:r>
            <a:r>
              <a:rPr lang="de-DE" dirty="0" err="1" smtClean="0"/>
              <a:t>more</a:t>
            </a:r>
            <a:r>
              <a:rPr lang="de-DE" dirty="0" smtClean="0"/>
              <a:t> </a:t>
            </a:r>
            <a:r>
              <a:rPr lang="de-DE" dirty="0" err="1" smtClean="0"/>
              <a:t>general</a:t>
            </a:r>
            <a:r>
              <a:rPr lang="de-DE" dirty="0" smtClean="0"/>
              <a:t> </a:t>
            </a:r>
            <a:r>
              <a:rPr lang="de-DE" dirty="0" err="1" smtClean="0"/>
              <a:t>than</a:t>
            </a:r>
            <a:r>
              <a:rPr lang="de-DE" dirty="0" smtClean="0"/>
              <a:t> </a:t>
            </a:r>
            <a:r>
              <a:rPr lang="de-DE" dirty="0" err="1" smtClean="0"/>
              <a:t>others</a:t>
            </a:r>
            <a:r>
              <a:rPr lang="de-DE" dirty="0" smtClean="0"/>
              <a:t> </a:t>
            </a:r>
            <a:r>
              <a:rPr lang="de-DE" dirty="0" err="1" smtClean="0"/>
              <a:t>or</a:t>
            </a:r>
            <a:r>
              <a:rPr lang="de-DE" dirty="0" smtClean="0"/>
              <a:t> </a:t>
            </a:r>
            <a:r>
              <a:rPr lang="de-DE" dirty="0" err="1" smtClean="0"/>
              <a:t>might</a:t>
            </a:r>
            <a:r>
              <a:rPr lang="de-DE" dirty="0" smtClean="0"/>
              <a:t> </a:t>
            </a:r>
            <a:r>
              <a:rPr lang="de-DE" dirty="0" err="1" smtClean="0"/>
              <a:t>havebeen</a:t>
            </a:r>
            <a:r>
              <a:rPr lang="de-DE" baseline="0" dirty="0" smtClean="0"/>
              <a:t> </a:t>
            </a:r>
            <a:r>
              <a:rPr lang="de-DE" baseline="0" dirty="0" err="1" smtClean="0"/>
              <a:t>known</a:t>
            </a:r>
            <a:r>
              <a:rPr lang="de-DE" baseline="0" dirty="0" smtClean="0"/>
              <a:t> </a:t>
            </a:r>
            <a:r>
              <a:rPr lang="de-DE" baseline="0" dirty="0" err="1" smtClean="0"/>
              <a:t>beforehand</a:t>
            </a:r>
            <a:r>
              <a:rPr lang="de-DE" baseline="0" dirty="0" smtClean="0"/>
              <a:t>..</a:t>
            </a:r>
          </a:p>
          <a:p>
            <a:r>
              <a:rPr lang="de-DE" baseline="0" dirty="0" err="1" smtClean="0"/>
              <a:t>They</a:t>
            </a:r>
            <a:r>
              <a:rPr lang="de-DE" baseline="0" dirty="0" smtClean="0"/>
              <a:t> </a:t>
            </a:r>
            <a:r>
              <a:rPr lang="de-DE" baseline="0" dirty="0" err="1" smtClean="0"/>
              <a:t>are</a:t>
            </a:r>
            <a:r>
              <a:rPr lang="de-DE" baseline="0" dirty="0" smtClean="0"/>
              <a:t> still </a:t>
            </a:r>
            <a:r>
              <a:rPr lang="de-DE" baseline="0" dirty="0" err="1" smtClean="0"/>
              <a:t>importaant</a:t>
            </a:r>
            <a:endParaRPr lang="de-DE" baseline="0" dirty="0" smtClean="0"/>
          </a:p>
          <a:p>
            <a:endParaRPr lang="de-DE" baseline="0" dirty="0" smtClean="0"/>
          </a:p>
          <a:p>
            <a:r>
              <a:rPr lang="de-DE" baseline="0" dirty="0" err="1" smtClean="0"/>
              <a:t>Some</a:t>
            </a:r>
            <a:r>
              <a:rPr lang="de-DE" baseline="0" dirty="0" smtClean="0"/>
              <a:t> </a:t>
            </a:r>
            <a:r>
              <a:rPr lang="de-DE" baseline="0" dirty="0" err="1" smtClean="0"/>
              <a:t>of</a:t>
            </a:r>
            <a:r>
              <a:rPr lang="de-DE" baseline="0" dirty="0" smtClean="0"/>
              <a:t> </a:t>
            </a:r>
            <a:r>
              <a:rPr lang="de-DE" baseline="0" dirty="0" err="1" smtClean="0"/>
              <a:t>you</a:t>
            </a:r>
            <a:r>
              <a:rPr lang="de-DE" baseline="0" dirty="0" smtClean="0"/>
              <a:t> </a:t>
            </a:r>
            <a:r>
              <a:rPr lang="de-DE" baseline="0" dirty="0" err="1" smtClean="0"/>
              <a:t>might</a:t>
            </a:r>
            <a:r>
              <a:rPr lang="de-DE" baseline="0" dirty="0" smtClean="0"/>
              <a:t> </a:t>
            </a:r>
            <a:r>
              <a:rPr lang="de-DE" baseline="0" dirty="0" err="1" smtClean="0"/>
              <a:t>have</a:t>
            </a:r>
            <a:r>
              <a:rPr lang="de-DE" baseline="0" dirty="0" smtClean="0"/>
              <a:t> </a:t>
            </a:r>
            <a:r>
              <a:rPr lang="de-DE" baseline="0" dirty="0" err="1" smtClean="0"/>
              <a:t>these</a:t>
            </a:r>
            <a:r>
              <a:rPr lang="de-DE" baseline="0" dirty="0" smtClean="0"/>
              <a:t> </a:t>
            </a:r>
            <a:endParaRPr lang="de-DE" dirty="0"/>
          </a:p>
        </p:txBody>
      </p:sp>
      <p:sp>
        <p:nvSpPr>
          <p:cNvPr id="4" name="Foliennummernplatzhalter 3"/>
          <p:cNvSpPr>
            <a:spLocks noGrp="1"/>
          </p:cNvSpPr>
          <p:nvPr>
            <p:ph type="sldNum" sz="quarter" idx="10"/>
          </p:nvPr>
        </p:nvSpPr>
        <p:spPr/>
        <p:txBody>
          <a:bodyPr/>
          <a:lstStyle/>
          <a:p>
            <a:fld id="{449C6F28-0767-494C-B8F3-8E16258054C8}" type="slidenum">
              <a:rPr lang="de-DE" smtClean="0"/>
              <a:t>7</a:t>
            </a:fld>
            <a:endParaRPr lang="de-DE"/>
          </a:p>
        </p:txBody>
      </p:sp>
    </p:spTree>
    <p:extLst>
      <p:ext uri="{BB962C8B-B14F-4D97-AF65-F5344CB8AC3E}">
        <p14:creationId xmlns:p14="http://schemas.microsoft.com/office/powerpoint/2010/main" val="38584332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sz="1200" kern="1200" dirty="0" smtClean="0">
                <a:solidFill>
                  <a:schemeClr val="tx1"/>
                </a:solidFill>
                <a:effectLst/>
                <a:latin typeface="+mn-lt"/>
                <a:ea typeface="+mn-ea"/>
                <a:cs typeface="+mn-cs"/>
              </a:rPr>
              <a:t>Whereas SAIs themselves need to be independent to adequately and responsibly perform their tasks, they are dependent on other state institutions to make sure that their findings are acted upon by the Executive. Key partners are the Legislature or respective parliamentary committees, which need to be functional and possess the ability to hold the Executive to account. </a:t>
            </a:r>
            <a:endParaRPr lang="de-AT"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The 2017 Evaluation Report on the Peer Review also underlined the necessity for political ownership and for SAI interaction with legislative bodies. Additionally the Peer Reviews on Independence illustrated that not all SAIs had a legal framework as foreseen in the ISSAI standards</a:t>
            </a:r>
            <a:endParaRPr lang="de-AT" sz="1200" kern="1200" dirty="0" smtClean="0">
              <a:solidFill>
                <a:schemeClr val="tx1"/>
              </a:solidFill>
              <a:effectLst/>
              <a:latin typeface="+mn-lt"/>
              <a:ea typeface="+mn-ea"/>
              <a:cs typeface="+mn-cs"/>
            </a:endParaRPr>
          </a:p>
          <a:p>
            <a:pPr marL="0" indent="0">
              <a:buFontTx/>
              <a:buNone/>
            </a:pPr>
            <a:endParaRPr lang="en-GB" noProof="0" dirty="0" smtClean="0"/>
          </a:p>
          <a:p>
            <a:pPr marL="0" indent="0">
              <a:buFontTx/>
              <a:buNone/>
            </a:pPr>
            <a:r>
              <a:rPr lang="en-GB" sz="1200" dirty="0" err="1" smtClean="0">
                <a:solidFill>
                  <a:srgbClr val="CECFCF"/>
                </a:solidFill>
                <a:latin typeface="Futura Condensed"/>
                <a:cs typeface="Futura Condensed"/>
              </a:rPr>
              <a:t>Eval</a:t>
            </a:r>
            <a:r>
              <a:rPr lang="en-GB" sz="1200" dirty="0" smtClean="0">
                <a:solidFill>
                  <a:srgbClr val="CECFCF"/>
                </a:solidFill>
                <a:latin typeface="Futura Condensed"/>
                <a:cs typeface="Futura Condensed"/>
              </a:rPr>
              <a:t> need for political ownership and  for SAI interaction with legislative bodies, for engagement with civil society organisations </a:t>
            </a:r>
            <a:endParaRPr lang="en-GB" noProof="0" dirty="0"/>
          </a:p>
        </p:txBody>
      </p:sp>
      <p:sp>
        <p:nvSpPr>
          <p:cNvPr id="4" name="Foliennummernplatzhalter 3"/>
          <p:cNvSpPr>
            <a:spLocks noGrp="1"/>
          </p:cNvSpPr>
          <p:nvPr>
            <p:ph type="sldNum" sz="quarter" idx="10"/>
          </p:nvPr>
        </p:nvSpPr>
        <p:spPr/>
        <p:txBody>
          <a:bodyPr/>
          <a:lstStyle/>
          <a:p>
            <a:fld id="{449C6F28-0767-494C-B8F3-8E16258054C8}" type="slidenum">
              <a:rPr lang="de-DE" smtClean="0"/>
              <a:t>8</a:t>
            </a:fld>
            <a:endParaRPr lang="de-DE"/>
          </a:p>
        </p:txBody>
      </p:sp>
    </p:spTree>
    <p:extLst>
      <p:ext uri="{BB962C8B-B14F-4D97-AF65-F5344CB8AC3E}">
        <p14:creationId xmlns:p14="http://schemas.microsoft.com/office/powerpoint/2010/main" val="27787866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200" kern="1200" dirty="0" smtClean="0">
                <a:solidFill>
                  <a:schemeClr val="tx1"/>
                </a:solidFill>
                <a:effectLst/>
                <a:latin typeface="+mn-lt"/>
                <a:ea typeface="+mn-ea"/>
                <a:cs typeface="+mn-cs"/>
              </a:rPr>
              <a:t>Among other institutions the 2017 Evaluation Report on the Peer Review </a:t>
            </a:r>
            <a:r>
              <a:rPr lang="en-GB" sz="1200" kern="1200" dirty="0" smtClean="0">
                <a:solidFill>
                  <a:schemeClr val="tx1"/>
                </a:solidFill>
                <a:effectLst/>
                <a:latin typeface="+mn-lt"/>
                <a:ea typeface="+mn-ea"/>
                <a:cs typeface="+mn-cs"/>
              </a:rPr>
              <a:t>suggested to regularly monitor and evaluate the status of independence. </a:t>
            </a:r>
          </a:p>
          <a:p>
            <a:endParaRPr lang="de-AT"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Currently many SAIs are not free from direction or interference from the Executive in the organization and management of their office, have no no full discretion over the budget allocations or limited independence in their staff management. Specifically the INTOSAI Peer Reviews on Independence illustrated heads of SAI had been removed from office without legal basis and some SAIs experienced longer periods without an officially appointed head. </a:t>
            </a:r>
            <a:endParaRPr lang="en-GB" sz="1200" kern="1200" dirty="0" smtClean="0">
              <a:solidFill>
                <a:schemeClr val="tx1"/>
              </a:solidFill>
              <a:effectLst/>
              <a:latin typeface="+mn-lt"/>
              <a:ea typeface="+mn-ea"/>
              <a:cs typeface="+mn-cs"/>
            </a:endParaRPr>
          </a:p>
          <a:p>
            <a:endParaRPr lang="en-GB"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Could be a database regular updates</a:t>
            </a:r>
            <a:endParaRPr lang="en-GB" sz="1200" dirty="0" smtClean="0">
              <a:solidFill>
                <a:srgbClr val="CECFCF"/>
              </a:solidFill>
              <a:latin typeface="Futura Condensed"/>
              <a:cs typeface="Futura Condensed"/>
            </a:endParaRPr>
          </a:p>
          <a:p>
            <a:endParaRPr lang="de-AT" sz="1200" kern="1200" dirty="0">
              <a:solidFill>
                <a:schemeClr val="tx1"/>
              </a:solidFill>
              <a:effectLst/>
              <a:latin typeface="+mn-lt"/>
              <a:ea typeface="+mn-ea"/>
              <a:cs typeface="+mn-cs"/>
            </a:endParaRPr>
          </a:p>
        </p:txBody>
      </p:sp>
      <p:sp>
        <p:nvSpPr>
          <p:cNvPr id="4" name="Foliennummernplatzhalter 3"/>
          <p:cNvSpPr>
            <a:spLocks noGrp="1"/>
          </p:cNvSpPr>
          <p:nvPr>
            <p:ph type="sldNum" sz="quarter" idx="10"/>
          </p:nvPr>
        </p:nvSpPr>
        <p:spPr/>
        <p:txBody>
          <a:bodyPr/>
          <a:lstStyle/>
          <a:p>
            <a:fld id="{449C6F28-0767-494C-B8F3-8E16258054C8}" type="slidenum">
              <a:rPr lang="de-DE" smtClean="0"/>
              <a:t>10</a:t>
            </a:fld>
            <a:endParaRPr lang="de-DE"/>
          </a:p>
        </p:txBody>
      </p:sp>
    </p:spTree>
    <p:extLst>
      <p:ext uri="{BB962C8B-B14F-4D97-AF65-F5344CB8AC3E}">
        <p14:creationId xmlns:p14="http://schemas.microsoft.com/office/powerpoint/2010/main" val="27787866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sz="1200" kern="1200" dirty="0" smtClean="0">
                <a:solidFill>
                  <a:schemeClr val="tx1"/>
                </a:solidFill>
                <a:effectLst/>
                <a:latin typeface="+mn-lt"/>
                <a:ea typeface="+mn-ea"/>
                <a:cs typeface="+mn-cs"/>
              </a:rPr>
              <a:t>SAIs are encouraged to report on results in a way to be easily understood by the general public. They are encouraged to adopt mechanisms for disclosure and dissemination of information so that they can be supported by other stakeholders and civil society organisations, which all form part of a country’s accountability system and make sure that their findings are being followed upon.</a:t>
            </a:r>
            <a:endParaRPr lang="de-AT"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Specifically the INTOSAI Peer Reviews on Independence illustrated that SAIs that were not legally obliged to report, did not report at least annually or had been de facto prevented from publishing their audit reports. T</a:t>
            </a:r>
            <a:r>
              <a:rPr lang="en-US" sz="1200" kern="1200" dirty="0" smtClean="0">
                <a:solidFill>
                  <a:schemeClr val="tx1"/>
                </a:solidFill>
                <a:effectLst/>
                <a:latin typeface="+mn-lt"/>
                <a:ea typeface="+mn-ea"/>
                <a:cs typeface="+mn-cs"/>
              </a:rPr>
              <a:t>he Evaluation Report on the INTOSAI Peer Review on SAI Independence also underlined the necessity for publication, further engagement with civil society </a:t>
            </a:r>
            <a:r>
              <a:rPr lang="en-GB" sz="1200" kern="1200" dirty="0" smtClean="0">
                <a:solidFill>
                  <a:schemeClr val="tx1"/>
                </a:solidFill>
                <a:effectLst/>
                <a:latin typeface="+mn-lt"/>
                <a:ea typeface="+mn-ea"/>
                <a:cs typeface="+mn-cs"/>
              </a:rPr>
              <a:t>organisations and for the development of success stories. </a:t>
            </a:r>
            <a:endParaRPr lang="en-GB" sz="1200" kern="1200" dirty="0" smtClean="0">
              <a:solidFill>
                <a:schemeClr val="tx1"/>
              </a:solidFill>
              <a:effectLst/>
              <a:latin typeface="+mn-lt"/>
              <a:ea typeface="+mn-ea"/>
              <a:cs typeface="+mn-cs"/>
            </a:endParaRP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improve</a:t>
            </a:r>
            <a:endParaRPr lang="de-AT" sz="1200" kern="1200" dirty="0">
              <a:solidFill>
                <a:schemeClr val="tx1"/>
              </a:solidFill>
              <a:effectLst/>
              <a:latin typeface="+mn-lt"/>
              <a:ea typeface="+mn-ea"/>
              <a:cs typeface="+mn-cs"/>
            </a:endParaRPr>
          </a:p>
        </p:txBody>
      </p:sp>
      <p:sp>
        <p:nvSpPr>
          <p:cNvPr id="4" name="Foliennummernplatzhalter 3"/>
          <p:cNvSpPr>
            <a:spLocks noGrp="1"/>
          </p:cNvSpPr>
          <p:nvPr>
            <p:ph type="sldNum" sz="quarter" idx="10"/>
          </p:nvPr>
        </p:nvSpPr>
        <p:spPr/>
        <p:txBody>
          <a:bodyPr/>
          <a:lstStyle/>
          <a:p>
            <a:fld id="{449C6F28-0767-494C-B8F3-8E16258054C8}" type="slidenum">
              <a:rPr lang="de-DE" smtClean="0"/>
              <a:t>11</a:t>
            </a:fld>
            <a:endParaRPr lang="de-DE"/>
          </a:p>
        </p:txBody>
      </p:sp>
    </p:spTree>
    <p:extLst>
      <p:ext uri="{BB962C8B-B14F-4D97-AF65-F5344CB8AC3E}">
        <p14:creationId xmlns:p14="http://schemas.microsoft.com/office/powerpoint/2010/main" val="27787866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smtClean="0"/>
              <a:t>Increase</a:t>
            </a:r>
            <a:r>
              <a:rPr lang="de-DE" dirty="0" smtClean="0"/>
              <a:t> </a:t>
            </a:r>
            <a:r>
              <a:rPr lang="de-DE" dirty="0" err="1" smtClean="0"/>
              <a:t>readership</a:t>
            </a:r>
            <a:r>
              <a:rPr lang="de-DE" dirty="0" smtClean="0"/>
              <a:t> </a:t>
            </a:r>
            <a:r>
              <a:rPr lang="de-DE" dirty="0" err="1" smtClean="0"/>
              <a:t>and</a:t>
            </a:r>
            <a:r>
              <a:rPr lang="de-DE" dirty="0" smtClean="0"/>
              <a:t> </a:t>
            </a:r>
            <a:r>
              <a:rPr lang="de-DE" dirty="0" err="1" smtClean="0"/>
              <a:t>coverage</a:t>
            </a:r>
            <a:r>
              <a:rPr lang="de-DE" baseline="0" dirty="0" smtClean="0"/>
              <a:t> </a:t>
            </a:r>
            <a:r>
              <a:rPr lang="mr-IN" baseline="0" dirty="0" smtClean="0"/>
              <a:t>–</a:t>
            </a:r>
            <a:r>
              <a:rPr lang="de-DE" baseline="0" dirty="0" smtClean="0"/>
              <a:t> </a:t>
            </a:r>
            <a:r>
              <a:rPr lang="de-DE" baseline="0" dirty="0" err="1" smtClean="0"/>
              <a:t>wide</a:t>
            </a:r>
            <a:r>
              <a:rPr lang="de-DE" baseline="0" dirty="0" smtClean="0"/>
              <a:t> </a:t>
            </a:r>
            <a:r>
              <a:rPr lang="de-DE" baseline="0" dirty="0" err="1" smtClean="0"/>
              <a:t>dissemninqtion</a:t>
            </a:r>
            <a:endParaRPr lang="de-DE" dirty="0"/>
          </a:p>
        </p:txBody>
      </p:sp>
      <p:sp>
        <p:nvSpPr>
          <p:cNvPr id="4" name="Foliennummernplatzhalter 3"/>
          <p:cNvSpPr>
            <a:spLocks noGrp="1"/>
          </p:cNvSpPr>
          <p:nvPr>
            <p:ph type="sldNum" sz="quarter" idx="10"/>
          </p:nvPr>
        </p:nvSpPr>
        <p:spPr/>
        <p:txBody>
          <a:bodyPr/>
          <a:lstStyle/>
          <a:p>
            <a:fld id="{449C6F28-0767-494C-B8F3-8E16258054C8}" type="slidenum">
              <a:rPr lang="de-DE" smtClean="0"/>
              <a:t>12</a:t>
            </a:fld>
            <a:endParaRPr lang="de-DE"/>
          </a:p>
        </p:txBody>
      </p:sp>
    </p:spTree>
    <p:extLst>
      <p:ext uri="{BB962C8B-B14F-4D97-AF65-F5344CB8AC3E}">
        <p14:creationId xmlns:p14="http://schemas.microsoft.com/office/powerpoint/2010/main" val="12524273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6513CAA0-2F17-EF42-A343-4ED28B13F719}" type="datetimeFigureOut">
              <a:rPr lang="de-DE" smtClean="0"/>
              <a:t>27.11.17</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C42793E1-6F5E-ED42-B9AB-E03B5CF61179}" type="slidenum">
              <a:rPr lang="de-DE" smtClean="0"/>
              <a:t>‹Nr.›</a:t>
            </a:fld>
            <a:endParaRPr lang="de-DE"/>
          </a:p>
        </p:txBody>
      </p:sp>
    </p:spTree>
    <p:extLst>
      <p:ext uri="{BB962C8B-B14F-4D97-AF65-F5344CB8AC3E}">
        <p14:creationId xmlns:p14="http://schemas.microsoft.com/office/powerpoint/2010/main" val="39868833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1597820"/>
            <a:ext cx="7772400" cy="1102519"/>
          </a:xfrm>
        </p:spPr>
        <p:txBody>
          <a:bodyPr/>
          <a:lstStyle/>
          <a:p>
            <a:r>
              <a:rPr lang="de-DE" smtClean="0"/>
              <a:t>Mastertitelformat bearbeiten</a:t>
            </a:r>
            <a:endParaRPr lang="de-DE"/>
          </a:p>
        </p:txBody>
      </p:sp>
      <p:sp>
        <p:nvSpPr>
          <p:cNvPr id="3" name="Untertitel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Master-Untertitelformat bearbeiten</a:t>
            </a:r>
            <a:endParaRPr lang="de-DE"/>
          </a:p>
        </p:txBody>
      </p:sp>
      <p:sp>
        <p:nvSpPr>
          <p:cNvPr id="4" name="Datumsplatzhalter 3"/>
          <p:cNvSpPr>
            <a:spLocks noGrp="1"/>
          </p:cNvSpPr>
          <p:nvPr>
            <p:ph type="dt" sz="half" idx="10"/>
          </p:nvPr>
        </p:nvSpPr>
        <p:spPr/>
        <p:txBody>
          <a:bodyPr/>
          <a:lstStyle/>
          <a:p>
            <a:fld id="{6513CAA0-2F17-EF42-A343-4ED28B13F719}" type="datetimeFigureOut">
              <a:rPr lang="de-DE" smtClean="0"/>
              <a:t>27.11.17</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C42793E1-6F5E-ED42-B9AB-E03B5CF61179}" type="slidenum">
              <a:rPr lang="de-DE" smtClean="0"/>
              <a:t>‹Nr.›</a:t>
            </a:fld>
            <a:endParaRPr lang="de-DE"/>
          </a:p>
        </p:txBody>
      </p:sp>
    </p:spTree>
    <p:extLst>
      <p:ext uri="{BB962C8B-B14F-4D97-AF65-F5344CB8AC3E}">
        <p14:creationId xmlns:p14="http://schemas.microsoft.com/office/powerpoint/2010/main" val="39385890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
        <p:nvSpPr>
          <p:cNvPr id="3" name="Inhaltsplatzhalt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p14="http://schemas.microsoft.com/office/powerpoint/2010/main" val="347459165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de-DE" smtClean="0"/>
              <a:t>Mastertitelformat bearbeiten</a:t>
            </a:r>
            <a:endParaRPr lang="de-DE"/>
          </a:p>
        </p:txBody>
      </p:sp>
      <p:sp>
        <p:nvSpPr>
          <p:cNvPr id="3" name="Textplatzhalter 2"/>
          <p:cNvSpPr>
            <a:spLocks noGrp="1"/>
          </p:cNvSpPr>
          <p:nvPr>
            <p:ph type="body" idx="1"/>
          </p:nvPr>
        </p:nvSpPr>
        <p:spPr>
          <a:xfrm>
            <a:off x="457200" y="1200150"/>
            <a:ext cx="8229600" cy="3394472"/>
          </a:xfrm>
          <a:prstGeom prst="rect">
            <a:avLst/>
          </a:prstGeom>
        </p:spPr>
        <p:txBody>
          <a:bodyPr vert="horz" lIns="91440" tIns="45720" rIns="91440" bIns="45720" rtlCol="0">
            <a:normAutofit/>
          </a:body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6513CAA0-2F17-EF42-A343-4ED28B13F719}" type="datetimeFigureOut">
              <a:rPr lang="de-DE" smtClean="0"/>
              <a:t>27.11.17</a:t>
            </a:fld>
            <a:endParaRPr lang="de-DE"/>
          </a:p>
        </p:txBody>
      </p:sp>
      <p:sp>
        <p:nvSpPr>
          <p:cNvPr id="5" name="Fußzeilenplatzhalt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42793E1-6F5E-ED42-B9AB-E03B5CF61179}" type="slidenum">
              <a:rPr lang="de-DE" smtClean="0"/>
              <a:t>‹Nr.›</a:t>
            </a:fld>
            <a:endParaRPr lang="de-DE"/>
          </a:p>
        </p:txBody>
      </p:sp>
    </p:spTree>
    <p:extLst>
      <p:ext uri="{BB962C8B-B14F-4D97-AF65-F5344CB8AC3E}">
        <p14:creationId xmlns:p14="http://schemas.microsoft.com/office/powerpoint/2010/main" val="2199534360"/>
      </p:ext>
    </p:extLst>
  </p:cSld>
  <p:clrMap bg1="lt1" tx1="dk1" bg2="lt2" tx2="dk2" accent1="accent1" accent2="accent2" accent3="accent3" accent4="accent4" accent5="accent5" accent6="accent6" hlink="hlink" folHlink="folHlink"/>
  <p:sldLayoutIdLst>
    <p:sldLayoutId id="2147483655" r:id="rId1"/>
    <p:sldLayoutId id="2147483649" r:id="rId2"/>
    <p:sldLayoutId id="2147483656"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4" Type="http://schemas.microsoft.com/office/2007/relationships/hdphoto" Target="../media/hdphoto2.wdp"/><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4" Type="http://schemas.microsoft.com/office/2007/relationships/hdphoto" Target="../media/hdphoto2.wdp"/><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4" Type="http://schemas.microsoft.com/office/2007/relationships/hdphoto" Target="../media/hdphoto6.wdp"/><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4" Type="http://schemas.microsoft.com/office/2007/relationships/hdphoto" Target="../media/hdphoto2.wdp"/><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4" Type="http://schemas.microsoft.com/office/2007/relationships/hdphoto" Target="../media/hdphoto6.wdp"/><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 Id="rId3" Type="http://schemas.microsoft.com/office/2007/relationships/hdphoto" Target="../media/hdphoto2.wdp"/></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4" Type="http://schemas.microsoft.com/office/2007/relationships/hdphoto" Target="../media/hdphoto3.wdp"/><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4" Type="http://schemas.microsoft.com/office/2007/relationships/hdphoto" Target="../media/hdphoto4.wdp"/><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4" Type="http://schemas.microsoft.com/office/2007/relationships/hdphoto" Target="../media/hdphoto2.wdp"/><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4" Type="http://schemas.microsoft.com/office/2007/relationships/hdphoto" Target="../media/hdphoto5.wdp"/><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4" Type="http://schemas.microsoft.com/office/2007/relationships/hdphoto" Target="../media/hdphoto3.wdp"/><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4" Type="http://schemas.microsoft.com/office/2007/relationships/hdphoto" Target="../media/hdphoto2.wdp"/><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 Id="rId3" Type="http://schemas.microsoft.com/office/2007/relationships/hdphoto" Target="../media/hdphoto6.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 1" descr="IMG_0280.JPG"/>
          <p:cNvPicPr>
            <a:picLocks noChangeAspect="1"/>
          </p:cNvPicPr>
          <p:nvPr/>
        </p:nvPicPr>
        <p:blipFill>
          <a:blip r:embed="rId2">
            <a:grayscl/>
            <a:alphaModFix amt="20000"/>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5" name="Titel 1"/>
          <p:cNvSpPr txBox="1">
            <a:spLocks/>
          </p:cNvSpPr>
          <p:nvPr/>
        </p:nvSpPr>
        <p:spPr>
          <a:xfrm>
            <a:off x="3060702" y="1346812"/>
            <a:ext cx="5918198" cy="2223951"/>
          </a:xfrm>
          <a:prstGeom prst="rect">
            <a:avLst/>
          </a:prstGeom>
          <a:solidFill>
            <a:srgbClr val="F46F03">
              <a:alpha val="70000"/>
            </a:srgbClr>
          </a:solidFill>
        </p:spPr>
        <p:txBody>
          <a:bodyPr anchor="ctr">
            <a:noAutofit/>
          </a:bodyPr>
          <a:lstStyle>
            <a:defPPr>
              <a:defRPr lang="de-DE"/>
            </a:defPPr>
            <a:lvl1pPr marL="228600" indent="-228600">
              <a:lnSpc>
                <a:spcPct val="90000"/>
              </a:lnSpc>
              <a:spcBef>
                <a:spcPts val="1000"/>
              </a:spcBef>
              <a:buFont typeface="Arial"/>
              <a:buChar char="•"/>
              <a:defRPr sz="3500">
                <a:solidFill>
                  <a:schemeClr val="bg1"/>
                </a:solidFill>
                <a:latin typeface="Futura Condensed Medium" charset="0"/>
                <a:ea typeface="Futura Condensed Medium" charset="0"/>
                <a:cs typeface="Futura Condensed Medium" charset="0"/>
              </a:defRPr>
            </a:lvl1pPr>
            <a:lvl2pPr marL="685800" indent="-228600">
              <a:lnSpc>
                <a:spcPct val="90000"/>
              </a:lnSpc>
              <a:spcBef>
                <a:spcPts val="500"/>
              </a:spcBef>
              <a:buFont typeface="Arial"/>
              <a:buChar char="•"/>
              <a:defRPr sz="2400"/>
            </a:lvl2pPr>
            <a:lvl3pPr marL="1143000" indent="-228600">
              <a:lnSpc>
                <a:spcPct val="90000"/>
              </a:lnSpc>
              <a:spcBef>
                <a:spcPts val="500"/>
              </a:spcBef>
              <a:buFont typeface="Arial"/>
              <a:buChar char="•"/>
              <a:defRPr sz="2000"/>
            </a:lvl3pPr>
            <a:lvl4pPr marL="1600200" indent="-228600">
              <a:lnSpc>
                <a:spcPct val="90000"/>
              </a:lnSpc>
              <a:spcBef>
                <a:spcPts val="500"/>
              </a:spcBef>
              <a:buFont typeface="Arial"/>
              <a:buChar char="•"/>
            </a:lvl4pPr>
            <a:lvl5pPr marL="2057400" indent="-228600">
              <a:lnSpc>
                <a:spcPct val="90000"/>
              </a:lnSpc>
              <a:spcBef>
                <a:spcPts val="500"/>
              </a:spcBef>
              <a:buFont typeface="Arial"/>
              <a:buChar cha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pPr marL="0" indent="0" algn="ctr">
              <a:buNone/>
            </a:pPr>
            <a:r>
              <a:rPr lang="en-GB" sz="4400" dirty="0" smtClean="0">
                <a:solidFill>
                  <a:srgbClr val="1B294F"/>
                </a:solidFill>
              </a:rPr>
              <a:t>Peer Reviews on Independence – Summary &amp; Action Plan </a:t>
            </a:r>
            <a:endParaRPr lang="en-GB" sz="4400" dirty="0">
              <a:solidFill>
                <a:srgbClr val="1B294F"/>
              </a:solidFill>
            </a:endParaRPr>
          </a:p>
        </p:txBody>
      </p:sp>
      <p:sp>
        <p:nvSpPr>
          <p:cNvPr id="6" name="Textfeld 5"/>
          <p:cNvSpPr txBox="1"/>
          <p:nvPr/>
        </p:nvSpPr>
        <p:spPr>
          <a:xfrm>
            <a:off x="7704192" y="3184962"/>
            <a:ext cx="1274708" cy="369332"/>
          </a:xfrm>
          <a:prstGeom prst="rect">
            <a:avLst/>
          </a:prstGeom>
          <a:noFill/>
        </p:spPr>
        <p:txBody>
          <a:bodyPr wrap="none" rtlCol="0">
            <a:spAutoFit/>
          </a:bodyPr>
          <a:lstStyle/>
          <a:p>
            <a:pPr algn="r"/>
            <a:r>
              <a:rPr lang="de-DE" dirty="0" smtClean="0">
                <a:solidFill>
                  <a:srgbClr val="3C4070"/>
                </a:solidFill>
                <a:latin typeface="Futura Condensed"/>
                <a:cs typeface="Futura Condensed"/>
              </a:rPr>
              <a:t>Hannes Loimer</a:t>
            </a:r>
            <a:endParaRPr lang="de-DE" dirty="0">
              <a:solidFill>
                <a:srgbClr val="FDFDFD"/>
              </a:solidFill>
              <a:latin typeface="Futura Condensed"/>
              <a:cs typeface="Futura Condensed"/>
            </a:endParaRPr>
          </a:p>
        </p:txBody>
      </p:sp>
      <p:pic>
        <p:nvPicPr>
          <p:cNvPr id="7" name="Bild 6" descr="intos_logo_omnib_prod_weiss"/>
          <p:cNvPicPr/>
          <p:nvPr/>
        </p:nvPicPr>
        <p:blipFill>
          <a:blip r:embed="rId4">
            <a:extLst>
              <a:ext uri="{28A0092B-C50C-407E-A947-70E740481C1C}">
                <a14:useLocalDpi xmlns:a14="http://schemas.microsoft.com/office/drawing/2010/main" val="0"/>
              </a:ext>
            </a:extLst>
          </a:blip>
          <a:srcRect/>
          <a:stretch>
            <a:fillRect/>
          </a:stretch>
        </p:blipFill>
        <p:spPr bwMode="auto">
          <a:xfrm>
            <a:off x="688792" y="1675267"/>
            <a:ext cx="1701451" cy="1532750"/>
          </a:xfrm>
          <a:prstGeom prst="rect">
            <a:avLst/>
          </a:prstGeom>
          <a:noFill/>
          <a:ln>
            <a:noFill/>
          </a:ln>
        </p:spPr>
      </p:pic>
      <p:sp>
        <p:nvSpPr>
          <p:cNvPr id="8" name="Rechteck 7"/>
          <p:cNvSpPr/>
          <p:nvPr/>
        </p:nvSpPr>
        <p:spPr>
          <a:xfrm>
            <a:off x="261122" y="1346812"/>
            <a:ext cx="2520179" cy="2223951"/>
          </a:xfrm>
          <a:prstGeom prst="rect">
            <a:avLst/>
          </a:prstGeom>
          <a:solidFill>
            <a:srgbClr val="1B29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rgbClr val="C24F2D"/>
              </a:solidFill>
            </a:endParaRPr>
          </a:p>
        </p:txBody>
      </p:sp>
      <p:pic>
        <p:nvPicPr>
          <p:cNvPr id="9" name="Bild 8" descr="intos_logo_omnib_prod_weiss"/>
          <p:cNvPicPr/>
          <p:nvPr/>
        </p:nvPicPr>
        <p:blipFill>
          <a:blip r:embed="rId4">
            <a:extLst>
              <a:ext uri="{28A0092B-C50C-407E-A947-70E740481C1C}">
                <a14:useLocalDpi xmlns:a14="http://schemas.microsoft.com/office/drawing/2010/main" val="0"/>
              </a:ext>
            </a:extLst>
          </a:blip>
          <a:srcRect/>
          <a:stretch>
            <a:fillRect/>
          </a:stretch>
        </p:blipFill>
        <p:spPr bwMode="auto">
          <a:xfrm>
            <a:off x="688792" y="1675267"/>
            <a:ext cx="1701451" cy="1532750"/>
          </a:xfrm>
          <a:prstGeom prst="rect">
            <a:avLst/>
          </a:prstGeom>
          <a:noFill/>
          <a:ln>
            <a:noFill/>
          </a:ln>
        </p:spPr>
      </p:pic>
      <p:sp>
        <p:nvSpPr>
          <p:cNvPr id="10" name="Titel 1"/>
          <p:cNvSpPr txBox="1">
            <a:spLocks/>
          </p:cNvSpPr>
          <p:nvPr/>
        </p:nvSpPr>
        <p:spPr>
          <a:xfrm>
            <a:off x="120240" y="118223"/>
            <a:ext cx="6331360" cy="502615"/>
          </a:xfrm>
          <a:prstGeom prst="rect">
            <a:avLst/>
          </a:prstGeom>
          <a:noFill/>
        </p:spPr>
        <p:txBody>
          <a:bodyPr anchor="ctr">
            <a:noAutofit/>
          </a:bodyPr>
          <a:lstStyle>
            <a:defPPr>
              <a:defRPr lang="de-DE"/>
            </a:defPPr>
            <a:lvl1pPr marL="228600" indent="-228600">
              <a:lnSpc>
                <a:spcPct val="90000"/>
              </a:lnSpc>
              <a:spcBef>
                <a:spcPts val="1000"/>
              </a:spcBef>
              <a:buFont typeface="Arial"/>
              <a:buChar char="•"/>
              <a:defRPr sz="3500">
                <a:solidFill>
                  <a:schemeClr val="bg1"/>
                </a:solidFill>
                <a:latin typeface="Futura Condensed Medium" charset="0"/>
                <a:ea typeface="Futura Condensed Medium" charset="0"/>
                <a:cs typeface="Futura Condensed Medium" charset="0"/>
              </a:defRPr>
            </a:lvl1pPr>
            <a:lvl2pPr marL="685800" indent="-228600">
              <a:lnSpc>
                <a:spcPct val="90000"/>
              </a:lnSpc>
              <a:spcBef>
                <a:spcPts val="500"/>
              </a:spcBef>
              <a:buFont typeface="Arial"/>
              <a:buChar char="•"/>
              <a:defRPr sz="2400"/>
            </a:lvl2pPr>
            <a:lvl3pPr marL="1143000" indent="-228600">
              <a:lnSpc>
                <a:spcPct val="90000"/>
              </a:lnSpc>
              <a:spcBef>
                <a:spcPts val="500"/>
              </a:spcBef>
              <a:buFont typeface="Arial"/>
              <a:buChar char="•"/>
              <a:defRPr sz="2000"/>
            </a:lvl3pPr>
            <a:lvl4pPr marL="1600200" indent="-228600">
              <a:lnSpc>
                <a:spcPct val="90000"/>
              </a:lnSpc>
              <a:spcBef>
                <a:spcPts val="500"/>
              </a:spcBef>
              <a:buFont typeface="Arial"/>
              <a:buChar char="•"/>
            </a:lvl4pPr>
            <a:lvl5pPr marL="2057400" indent="-228600">
              <a:lnSpc>
                <a:spcPct val="90000"/>
              </a:lnSpc>
              <a:spcBef>
                <a:spcPts val="500"/>
              </a:spcBef>
              <a:buFont typeface="Arial"/>
              <a:buChar cha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pPr marL="0" indent="0">
              <a:buNone/>
            </a:pPr>
            <a:r>
              <a:rPr lang="en-GB" sz="2000" dirty="0" smtClean="0">
                <a:solidFill>
                  <a:srgbClr val="3C4070"/>
                </a:solidFill>
              </a:rPr>
              <a:t>Commemoration of the 40 Years Lima Declaration, December 4</a:t>
            </a:r>
            <a:r>
              <a:rPr lang="en-GB" sz="2000" baseline="30000" dirty="0" smtClean="0">
                <a:solidFill>
                  <a:srgbClr val="3C4070"/>
                </a:solidFill>
              </a:rPr>
              <a:t>th</a:t>
            </a:r>
            <a:r>
              <a:rPr lang="en-GB" sz="2000" dirty="0" smtClean="0">
                <a:solidFill>
                  <a:srgbClr val="3C4070"/>
                </a:solidFill>
              </a:rPr>
              <a:t> 2017</a:t>
            </a:r>
            <a:endParaRPr lang="en-GB" sz="2000" dirty="0">
              <a:solidFill>
                <a:srgbClr val="3C4070"/>
              </a:solidFill>
            </a:endParaRPr>
          </a:p>
        </p:txBody>
      </p:sp>
    </p:spTree>
    <p:extLst>
      <p:ext uri="{BB962C8B-B14F-4D97-AF65-F5344CB8AC3E}">
        <p14:creationId xmlns:p14="http://schemas.microsoft.com/office/powerpoint/2010/main" val="418260803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Bild 10" descr="IMG_0280.JPG"/>
          <p:cNvPicPr>
            <a:picLocks noChangeAspect="1"/>
          </p:cNvPicPr>
          <p:nvPr/>
        </p:nvPicPr>
        <p:blipFill>
          <a:blip r:embed="rId3">
            <a:grayscl/>
            <a:alphaModFix amt="20000"/>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5" name="Rechteck 4"/>
          <p:cNvSpPr/>
          <p:nvPr/>
        </p:nvSpPr>
        <p:spPr>
          <a:xfrm>
            <a:off x="972887" y="2667000"/>
            <a:ext cx="2024410" cy="2263041"/>
          </a:xfrm>
          <a:prstGeom prst="rect">
            <a:avLst/>
          </a:prstGeom>
          <a:solidFill>
            <a:srgbClr val="1B29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2200" dirty="0">
                <a:solidFill>
                  <a:srgbClr val="CECFCF"/>
                </a:solidFill>
                <a:latin typeface="Futura Condensed"/>
                <a:cs typeface="Futura Condensed"/>
              </a:rPr>
              <a:t>obtain an overview on the status of independence of its members </a:t>
            </a:r>
            <a:r>
              <a:rPr lang="en-GB" sz="2200" dirty="0" smtClean="0">
                <a:solidFill>
                  <a:srgbClr val="CECFCF"/>
                </a:solidFill>
                <a:latin typeface="Futura Condensed"/>
                <a:cs typeface="Futura Condensed"/>
              </a:rPr>
              <a:t>SAIs</a:t>
            </a:r>
            <a:endParaRPr lang="en-GB" sz="2200" b="0" i="0" dirty="0" smtClean="0">
              <a:solidFill>
                <a:srgbClr val="CECFCF"/>
              </a:solidFill>
              <a:latin typeface="Futura Condensed"/>
              <a:cs typeface="Futura Condensed"/>
            </a:endParaRPr>
          </a:p>
        </p:txBody>
      </p:sp>
      <p:sp>
        <p:nvSpPr>
          <p:cNvPr id="6" name="Rechteck 5"/>
          <p:cNvSpPr/>
          <p:nvPr/>
        </p:nvSpPr>
        <p:spPr>
          <a:xfrm>
            <a:off x="3797300" y="3022600"/>
            <a:ext cx="5175793" cy="1817463"/>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2200" dirty="0">
                <a:solidFill>
                  <a:srgbClr val="1B294F"/>
                </a:solidFill>
                <a:latin typeface="Futura Condensed Medium"/>
              </a:rPr>
              <a:t>d</a:t>
            </a:r>
            <a:r>
              <a:rPr lang="en-GB" sz="2200" dirty="0" smtClean="0">
                <a:solidFill>
                  <a:srgbClr val="1B294F"/>
                </a:solidFill>
                <a:latin typeface="Futura Condensed Medium"/>
              </a:rPr>
              <a:t>evelop results </a:t>
            </a:r>
            <a:r>
              <a:rPr lang="en-GB" sz="2200" dirty="0">
                <a:solidFill>
                  <a:srgbClr val="1B294F"/>
                </a:solidFill>
                <a:latin typeface="Futura Condensed Medium"/>
              </a:rPr>
              <a:t>and progress reports regarding SAI independence </a:t>
            </a:r>
            <a:r>
              <a:rPr lang="en-GB" sz="2200" dirty="0" smtClean="0">
                <a:solidFill>
                  <a:srgbClr val="1B294F"/>
                </a:solidFill>
                <a:latin typeface="Futura Condensed Medium"/>
              </a:rPr>
              <a:t>discussed </a:t>
            </a:r>
            <a:r>
              <a:rPr lang="en-GB" sz="2200" dirty="0">
                <a:solidFill>
                  <a:srgbClr val="1B294F"/>
                </a:solidFill>
                <a:latin typeface="Futura Condensed Medium"/>
              </a:rPr>
              <a:t>in INTOSAI </a:t>
            </a:r>
            <a:r>
              <a:rPr lang="en-GB" sz="2200" dirty="0" err="1">
                <a:solidFill>
                  <a:srgbClr val="1B294F"/>
                </a:solidFill>
                <a:latin typeface="Futura Condensed Medium"/>
              </a:rPr>
              <a:t>fora</a:t>
            </a:r>
            <a:r>
              <a:rPr lang="en-GB" sz="2200" dirty="0">
                <a:solidFill>
                  <a:srgbClr val="1B294F"/>
                </a:solidFill>
                <a:latin typeface="Futura Condensed Medium"/>
              </a:rPr>
              <a:t>, published on </a:t>
            </a:r>
            <a:r>
              <a:rPr lang="en-GB" sz="2200" dirty="0" smtClean="0">
                <a:solidFill>
                  <a:srgbClr val="1B294F"/>
                </a:solidFill>
                <a:latin typeface="Futura Condensed Medium"/>
              </a:rPr>
              <a:t>INTOSAI </a:t>
            </a:r>
            <a:r>
              <a:rPr lang="en-GB" sz="2200" dirty="0">
                <a:solidFill>
                  <a:srgbClr val="1B294F"/>
                </a:solidFill>
                <a:latin typeface="Futura Condensed Medium"/>
              </a:rPr>
              <a:t>websites and social media channels to raise awareness and public </a:t>
            </a:r>
            <a:r>
              <a:rPr lang="en-GB" sz="2200" dirty="0" smtClean="0">
                <a:solidFill>
                  <a:srgbClr val="1B294F"/>
                </a:solidFill>
                <a:latin typeface="Futura Condensed Medium"/>
              </a:rPr>
              <a:t>pressure</a:t>
            </a:r>
          </a:p>
        </p:txBody>
      </p:sp>
      <p:sp>
        <p:nvSpPr>
          <p:cNvPr id="7" name="Rechteck 6"/>
          <p:cNvSpPr/>
          <p:nvPr/>
        </p:nvSpPr>
        <p:spPr>
          <a:xfrm>
            <a:off x="1754793" y="694597"/>
            <a:ext cx="5344507" cy="1780441"/>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200" dirty="0" smtClean="0">
                <a:solidFill>
                  <a:srgbClr val="1B294F"/>
                </a:solidFill>
                <a:latin typeface="Futura Condensed Medium"/>
              </a:rPr>
              <a:t>highlight cases </a:t>
            </a:r>
            <a:r>
              <a:rPr lang="en-GB" sz="2200" dirty="0">
                <a:solidFill>
                  <a:srgbClr val="1B294F"/>
                </a:solidFill>
                <a:latin typeface="Futura Condensed Medium"/>
              </a:rPr>
              <a:t>of limitations (such as the removal of heads of SAI or restrictions to access to information) in </a:t>
            </a:r>
            <a:r>
              <a:rPr lang="en-GB" sz="2200" dirty="0" smtClean="0">
                <a:solidFill>
                  <a:srgbClr val="1B294F"/>
                </a:solidFill>
                <a:latin typeface="Futura Condensed Medium"/>
              </a:rPr>
              <a:t>annual </a:t>
            </a:r>
            <a:r>
              <a:rPr lang="en-GB" sz="2200" dirty="0">
                <a:solidFill>
                  <a:srgbClr val="1B294F"/>
                </a:solidFill>
                <a:latin typeface="Futura Condensed Medium"/>
              </a:rPr>
              <a:t>reports and </a:t>
            </a:r>
            <a:r>
              <a:rPr lang="en-GB" sz="2200" dirty="0" smtClean="0">
                <a:solidFill>
                  <a:srgbClr val="1B294F"/>
                </a:solidFill>
                <a:latin typeface="Futura Condensed Medium"/>
              </a:rPr>
              <a:t>notify </a:t>
            </a:r>
            <a:r>
              <a:rPr lang="en-GB" sz="2200" dirty="0">
                <a:solidFill>
                  <a:srgbClr val="1B294F"/>
                </a:solidFill>
                <a:latin typeface="Futura Condensed Medium"/>
              </a:rPr>
              <a:t>them to INTOSAI through </a:t>
            </a:r>
            <a:r>
              <a:rPr lang="en-GB" sz="2200" dirty="0" smtClean="0">
                <a:solidFill>
                  <a:srgbClr val="1B294F"/>
                </a:solidFill>
                <a:latin typeface="Futura Condensed Medium"/>
              </a:rPr>
              <a:t>Regional </a:t>
            </a:r>
            <a:r>
              <a:rPr lang="en-GB" sz="2200" dirty="0">
                <a:solidFill>
                  <a:srgbClr val="1B294F"/>
                </a:solidFill>
                <a:latin typeface="Futura Condensed Medium"/>
              </a:rPr>
              <a:t>Secretariat and the INTOSAI General Secretariat</a:t>
            </a:r>
          </a:p>
        </p:txBody>
      </p:sp>
      <p:sp>
        <p:nvSpPr>
          <p:cNvPr id="14" name="Titel 1"/>
          <p:cNvSpPr txBox="1">
            <a:spLocks/>
          </p:cNvSpPr>
          <p:nvPr/>
        </p:nvSpPr>
        <p:spPr>
          <a:xfrm>
            <a:off x="120240" y="308723"/>
            <a:ext cx="6102760" cy="502615"/>
          </a:xfrm>
          <a:prstGeom prst="rect">
            <a:avLst/>
          </a:prstGeom>
          <a:noFill/>
        </p:spPr>
        <p:txBody>
          <a:bodyPr anchor="ctr">
            <a:noAutofit/>
          </a:bodyPr>
          <a:lstStyle>
            <a:defPPr>
              <a:defRPr lang="de-DE"/>
            </a:defPPr>
            <a:lvl1pPr marL="228600" indent="-228600">
              <a:lnSpc>
                <a:spcPct val="90000"/>
              </a:lnSpc>
              <a:spcBef>
                <a:spcPts val="1000"/>
              </a:spcBef>
              <a:buFont typeface="Arial"/>
              <a:buChar char="•"/>
              <a:defRPr sz="3500">
                <a:solidFill>
                  <a:schemeClr val="bg1"/>
                </a:solidFill>
                <a:latin typeface="Futura Condensed Medium" charset="0"/>
                <a:ea typeface="Futura Condensed Medium" charset="0"/>
                <a:cs typeface="Futura Condensed Medium" charset="0"/>
              </a:defRPr>
            </a:lvl1pPr>
            <a:lvl2pPr marL="685800" indent="-228600">
              <a:lnSpc>
                <a:spcPct val="90000"/>
              </a:lnSpc>
              <a:spcBef>
                <a:spcPts val="500"/>
              </a:spcBef>
              <a:buFont typeface="Arial"/>
              <a:buChar char="•"/>
              <a:defRPr sz="2400"/>
            </a:lvl2pPr>
            <a:lvl3pPr marL="1143000" indent="-228600">
              <a:lnSpc>
                <a:spcPct val="90000"/>
              </a:lnSpc>
              <a:spcBef>
                <a:spcPts val="500"/>
              </a:spcBef>
              <a:buFont typeface="Arial"/>
              <a:buChar char="•"/>
              <a:defRPr sz="2000"/>
            </a:lvl3pPr>
            <a:lvl4pPr marL="1600200" indent="-228600">
              <a:lnSpc>
                <a:spcPct val="90000"/>
              </a:lnSpc>
              <a:spcBef>
                <a:spcPts val="500"/>
              </a:spcBef>
              <a:buFont typeface="Arial"/>
              <a:buChar char="•"/>
            </a:lvl4pPr>
            <a:lvl5pPr marL="2057400" indent="-228600">
              <a:lnSpc>
                <a:spcPct val="90000"/>
              </a:lnSpc>
              <a:spcBef>
                <a:spcPts val="500"/>
              </a:spcBef>
              <a:buFont typeface="Arial"/>
              <a:buChar cha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pPr marL="0" indent="0">
              <a:buNone/>
            </a:pPr>
            <a:r>
              <a:rPr lang="en-GB" sz="2000" dirty="0">
                <a:solidFill>
                  <a:srgbClr val="3C4070"/>
                </a:solidFill>
              </a:rPr>
              <a:t>“Action Plan” Report: </a:t>
            </a:r>
            <a:r>
              <a:rPr lang="en-GB" sz="2000" dirty="0" smtClean="0">
                <a:solidFill>
                  <a:srgbClr val="3C4070"/>
                </a:solidFill>
              </a:rPr>
              <a:t>Independence Monitoring Proposals</a:t>
            </a:r>
            <a:endParaRPr lang="en-GB" sz="2000" dirty="0">
              <a:solidFill>
                <a:srgbClr val="3C4070"/>
              </a:solidFill>
            </a:endParaRPr>
          </a:p>
          <a:p>
            <a:pPr marL="0" indent="0">
              <a:buNone/>
            </a:pPr>
            <a:endParaRPr lang="en-GB" sz="2000" dirty="0">
              <a:solidFill>
                <a:srgbClr val="3C4070"/>
              </a:solidFill>
            </a:endParaRPr>
          </a:p>
        </p:txBody>
      </p:sp>
      <p:sp>
        <p:nvSpPr>
          <p:cNvPr id="8" name="Rechteck 7"/>
          <p:cNvSpPr/>
          <p:nvPr/>
        </p:nvSpPr>
        <p:spPr>
          <a:xfrm>
            <a:off x="5638800" y="0"/>
            <a:ext cx="3505199" cy="640846"/>
          </a:xfrm>
          <a:prstGeom prst="rect">
            <a:avLst/>
          </a:prstGeom>
          <a:solidFill>
            <a:srgbClr val="1B29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Wingdings" charset="0"/>
              <a:buChar char="è"/>
              <a:defRPr/>
            </a:pPr>
            <a:r>
              <a:rPr lang="en-AU" sz="2200" dirty="0" smtClean="0">
                <a:solidFill>
                  <a:srgbClr val="CECFCF"/>
                </a:solidFill>
                <a:latin typeface="Futura Condensed"/>
                <a:cs typeface="Futura Condensed"/>
              </a:rPr>
              <a:t>Monitor status of independence</a:t>
            </a:r>
            <a:endParaRPr lang="en-AU" sz="2200" dirty="0">
              <a:solidFill>
                <a:srgbClr val="CECFCF"/>
              </a:solidFill>
              <a:latin typeface="Futura Condensed"/>
              <a:cs typeface="Futura Condensed"/>
            </a:endParaRPr>
          </a:p>
        </p:txBody>
      </p:sp>
    </p:spTree>
    <p:extLst>
      <p:ext uri="{BB962C8B-B14F-4D97-AF65-F5344CB8AC3E}">
        <p14:creationId xmlns:p14="http://schemas.microsoft.com/office/powerpoint/2010/main" val="1808397903"/>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Bild 10" descr="IMG_0280.JPG"/>
          <p:cNvPicPr>
            <a:picLocks noChangeAspect="1"/>
          </p:cNvPicPr>
          <p:nvPr/>
        </p:nvPicPr>
        <p:blipFill>
          <a:blip r:embed="rId3">
            <a:grayscl/>
            <a:alphaModFix amt="20000"/>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Rechteck 1"/>
          <p:cNvSpPr/>
          <p:nvPr/>
        </p:nvSpPr>
        <p:spPr>
          <a:xfrm>
            <a:off x="7119589" y="977900"/>
            <a:ext cx="2024410" cy="1415954"/>
          </a:xfrm>
          <a:prstGeom prst="rect">
            <a:avLst/>
          </a:prstGeom>
          <a:solidFill>
            <a:srgbClr val="1B29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2200" dirty="0">
                <a:solidFill>
                  <a:srgbClr val="CECFCF"/>
                </a:solidFill>
                <a:latin typeface="Futura Condensed"/>
                <a:cs typeface="Futura Condensed"/>
              </a:rPr>
              <a:t>timely </a:t>
            </a:r>
            <a:r>
              <a:rPr lang="en-GB" sz="2200" dirty="0" smtClean="0">
                <a:solidFill>
                  <a:srgbClr val="CECFCF"/>
                </a:solidFill>
                <a:latin typeface="Futura Condensed"/>
                <a:cs typeface="Futura Condensed"/>
              </a:rPr>
              <a:t>publication, </a:t>
            </a:r>
            <a:r>
              <a:rPr lang="en-GB" sz="2200" dirty="0" smtClean="0">
                <a:solidFill>
                  <a:srgbClr val="CECFCF"/>
                </a:solidFill>
                <a:latin typeface="Futura Condensed"/>
                <a:cs typeface="Futura Condensed"/>
              </a:rPr>
              <a:t>notification of stakeholders</a:t>
            </a:r>
            <a:endParaRPr lang="en-GB" sz="2200" b="0" i="0" dirty="0" smtClean="0">
              <a:solidFill>
                <a:srgbClr val="CECFCF"/>
              </a:solidFill>
              <a:latin typeface="Futura Condensed"/>
              <a:cs typeface="Futura Condensed"/>
            </a:endParaRPr>
          </a:p>
        </p:txBody>
      </p:sp>
      <p:sp>
        <p:nvSpPr>
          <p:cNvPr id="3" name="Rechteck 2"/>
          <p:cNvSpPr/>
          <p:nvPr/>
        </p:nvSpPr>
        <p:spPr>
          <a:xfrm>
            <a:off x="4876663" y="811338"/>
            <a:ext cx="2091387" cy="2606728"/>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2200" dirty="0" smtClean="0">
                <a:solidFill>
                  <a:srgbClr val="1B294F"/>
                </a:solidFill>
                <a:latin typeface="Futura Condensed Medium"/>
              </a:rPr>
              <a:t>produce </a:t>
            </a:r>
            <a:r>
              <a:rPr lang="en-GB" sz="2200" dirty="0">
                <a:solidFill>
                  <a:srgbClr val="1B294F"/>
                </a:solidFill>
                <a:latin typeface="Futura Condensed Medium"/>
              </a:rPr>
              <a:t>non-technical summaries, limit the length of audit reports, place technical </a:t>
            </a:r>
            <a:r>
              <a:rPr lang="en-GB" sz="2200" dirty="0" smtClean="0">
                <a:solidFill>
                  <a:srgbClr val="1B294F"/>
                </a:solidFill>
                <a:latin typeface="Futura Condensed Medium"/>
              </a:rPr>
              <a:t>details </a:t>
            </a:r>
            <a:r>
              <a:rPr lang="en-GB" sz="2200" dirty="0">
                <a:solidFill>
                  <a:srgbClr val="1B294F"/>
                </a:solidFill>
                <a:latin typeface="Futura Condensed Medium"/>
              </a:rPr>
              <a:t>in annexes and prioritize audit findings </a:t>
            </a:r>
            <a:endParaRPr lang="en-GB" sz="2200" dirty="0" smtClean="0">
              <a:solidFill>
                <a:srgbClr val="1B294F"/>
              </a:solidFill>
              <a:latin typeface="Futura Condensed Medium"/>
            </a:endParaRPr>
          </a:p>
        </p:txBody>
      </p:sp>
      <p:sp>
        <p:nvSpPr>
          <p:cNvPr id="4" name="Rechteck 3"/>
          <p:cNvSpPr/>
          <p:nvPr/>
        </p:nvSpPr>
        <p:spPr>
          <a:xfrm>
            <a:off x="2404277" y="1947654"/>
            <a:ext cx="2024410" cy="1378284"/>
          </a:xfrm>
          <a:prstGeom prst="rect">
            <a:avLst/>
          </a:prstGeom>
          <a:solidFill>
            <a:srgbClr val="1B29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2200" dirty="0" smtClean="0">
                <a:solidFill>
                  <a:srgbClr val="CECFCF"/>
                </a:solidFill>
                <a:latin typeface="Futura Condensed"/>
                <a:cs typeface="Futura Condensed"/>
              </a:rPr>
              <a:t>submit </a:t>
            </a:r>
            <a:r>
              <a:rPr lang="en-GB" sz="2200" dirty="0">
                <a:solidFill>
                  <a:srgbClr val="CECFCF"/>
                </a:solidFill>
                <a:latin typeface="Futura Condensed"/>
                <a:cs typeface="Futura Condensed"/>
              </a:rPr>
              <a:t>reports to the Legislature </a:t>
            </a:r>
          </a:p>
        </p:txBody>
      </p:sp>
      <p:sp>
        <p:nvSpPr>
          <p:cNvPr id="5" name="Rechteck 4"/>
          <p:cNvSpPr/>
          <p:nvPr/>
        </p:nvSpPr>
        <p:spPr>
          <a:xfrm>
            <a:off x="198187" y="2540000"/>
            <a:ext cx="2024410" cy="2517041"/>
          </a:xfrm>
          <a:prstGeom prst="rect">
            <a:avLst/>
          </a:prstGeom>
          <a:solidFill>
            <a:srgbClr val="1B29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2200" dirty="0">
                <a:solidFill>
                  <a:srgbClr val="CECFCF"/>
                </a:solidFill>
                <a:latin typeface="Futura Condensed"/>
                <a:cs typeface="Futura Condensed"/>
              </a:rPr>
              <a:t>ensure the highest level of transparency in reporting involving the public and encouraging media coverage </a:t>
            </a:r>
            <a:endParaRPr lang="en-GB" sz="2200" b="0" i="0" dirty="0" smtClean="0">
              <a:solidFill>
                <a:srgbClr val="CECFCF"/>
              </a:solidFill>
              <a:latin typeface="Futura Condensed"/>
              <a:cs typeface="Futura Condensed"/>
            </a:endParaRPr>
          </a:p>
        </p:txBody>
      </p:sp>
      <p:sp>
        <p:nvSpPr>
          <p:cNvPr id="6" name="Rechteck 5"/>
          <p:cNvSpPr/>
          <p:nvPr/>
        </p:nvSpPr>
        <p:spPr>
          <a:xfrm>
            <a:off x="7138958" y="2527300"/>
            <a:ext cx="2005042" cy="26162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2200" dirty="0" smtClean="0">
                <a:solidFill>
                  <a:srgbClr val="1B294F"/>
                </a:solidFill>
                <a:latin typeface="Futura Condensed Medium"/>
              </a:rPr>
              <a:t>give interested </a:t>
            </a:r>
            <a:r>
              <a:rPr lang="en-GB" sz="2200" dirty="0">
                <a:solidFill>
                  <a:srgbClr val="1B294F"/>
                </a:solidFill>
                <a:latin typeface="Futura Condensed Medium"/>
              </a:rPr>
              <a:t>stakeholders as well as other international organizations and non-governmental organizations access to the reports </a:t>
            </a:r>
            <a:endParaRPr lang="en-GB" sz="2200" dirty="0" smtClean="0">
              <a:solidFill>
                <a:srgbClr val="1B294F"/>
              </a:solidFill>
              <a:latin typeface="Futura Condensed Medium"/>
            </a:endParaRPr>
          </a:p>
        </p:txBody>
      </p:sp>
      <p:sp>
        <p:nvSpPr>
          <p:cNvPr id="7" name="Rechteck 6"/>
          <p:cNvSpPr/>
          <p:nvPr/>
        </p:nvSpPr>
        <p:spPr>
          <a:xfrm>
            <a:off x="2512083" y="3493578"/>
            <a:ext cx="4493607" cy="1563463"/>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200" dirty="0" smtClean="0">
                <a:solidFill>
                  <a:srgbClr val="1B294F"/>
                </a:solidFill>
                <a:latin typeface="Futura Condensed Medium"/>
              </a:rPr>
              <a:t>publish </a:t>
            </a:r>
            <a:r>
              <a:rPr lang="en-GB" sz="2200" dirty="0" smtClean="0">
                <a:solidFill>
                  <a:srgbClr val="1B294F"/>
                </a:solidFill>
                <a:latin typeface="Futura Condensed Medium"/>
              </a:rPr>
              <a:t>reports </a:t>
            </a:r>
            <a:r>
              <a:rPr lang="en-GB" sz="2200" dirty="0">
                <a:solidFill>
                  <a:srgbClr val="1B294F"/>
                </a:solidFill>
                <a:latin typeface="Futura Condensed Medium"/>
              </a:rPr>
              <a:t>of the SAI (annual activity report, annual report on implementing the state budget, of audit reports) as well as summaries on the official </a:t>
            </a:r>
            <a:r>
              <a:rPr lang="en-GB" sz="2200" dirty="0" smtClean="0">
                <a:solidFill>
                  <a:srgbClr val="1B294F"/>
                </a:solidFill>
                <a:latin typeface="Futura Condensed Medium"/>
              </a:rPr>
              <a:t>websites</a:t>
            </a:r>
            <a:endParaRPr lang="en-GB" sz="2200" dirty="0">
              <a:solidFill>
                <a:srgbClr val="1B294F"/>
              </a:solidFill>
              <a:latin typeface="Futura Condensed Medium"/>
            </a:endParaRPr>
          </a:p>
        </p:txBody>
      </p:sp>
      <p:sp>
        <p:nvSpPr>
          <p:cNvPr id="8" name="Rechteck 7"/>
          <p:cNvSpPr/>
          <p:nvPr/>
        </p:nvSpPr>
        <p:spPr>
          <a:xfrm>
            <a:off x="227550" y="669167"/>
            <a:ext cx="2005042" cy="1667633"/>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2200" dirty="0" smtClean="0">
                <a:solidFill>
                  <a:srgbClr val="1B294F"/>
                </a:solidFill>
                <a:latin typeface="Futura Condensed Medium"/>
              </a:rPr>
              <a:t>regularly </a:t>
            </a:r>
            <a:r>
              <a:rPr lang="en-GB" sz="2200" dirty="0">
                <a:solidFill>
                  <a:srgbClr val="1B294F"/>
                </a:solidFill>
                <a:latin typeface="Futura Condensed Medium"/>
              </a:rPr>
              <a:t>develop and publish an annual report about </a:t>
            </a:r>
            <a:r>
              <a:rPr lang="en-GB" sz="2200" dirty="0" smtClean="0">
                <a:solidFill>
                  <a:srgbClr val="1B294F"/>
                </a:solidFill>
                <a:latin typeface="Futura Condensed Medium"/>
              </a:rPr>
              <a:t>activities </a:t>
            </a:r>
            <a:r>
              <a:rPr lang="en-GB" sz="2200" dirty="0">
                <a:solidFill>
                  <a:srgbClr val="1B294F"/>
                </a:solidFill>
                <a:latin typeface="Futura Condensed Medium"/>
              </a:rPr>
              <a:t>and performance</a:t>
            </a:r>
          </a:p>
        </p:txBody>
      </p:sp>
      <p:sp>
        <p:nvSpPr>
          <p:cNvPr id="14" name="Titel 1"/>
          <p:cNvSpPr txBox="1">
            <a:spLocks/>
          </p:cNvSpPr>
          <p:nvPr/>
        </p:nvSpPr>
        <p:spPr>
          <a:xfrm>
            <a:off x="120240" y="308723"/>
            <a:ext cx="6102760" cy="502615"/>
          </a:xfrm>
          <a:prstGeom prst="rect">
            <a:avLst/>
          </a:prstGeom>
          <a:noFill/>
        </p:spPr>
        <p:txBody>
          <a:bodyPr anchor="ctr">
            <a:noAutofit/>
          </a:bodyPr>
          <a:lstStyle>
            <a:defPPr>
              <a:defRPr lang="de-DE"/>
            </a:defPPr>
            <a:lvl1pPr marL="228600" indent="-228600">
              <a:lnSpc>
                <a:spcPct val="90000"/>
              </a:lnSpc>
              <a:spcBef>
                <a:spcPts val="1000"/>
              </a:spcBef>
              <a:buFont typeface="Arial"/>
              <a:buChar char="•"/>
              <a:defRPr sz="3500">
                <a:solidFill>
                  <a:schemeClr val="bg1"/>
                </a:solidFill>
                <a:latin typeface="Futura Condensed Medium" charset="0"/>
                <a:ea typeface="Futura Condensed Medium" charset="0"/>
                <a:cs typeface="Futura Condensed Medium" charset="0"/>
              </a:defRPr>
            </a:lvl1pPr>
            <a:lvl2pPr marL="685800" indent="-228600">
              <a:lnSpc>
                <a:spcPct val="90000"/>
              </a:lnSpc>
              <a:spcBef>
                <a:spcPts val="500"/>
              </a:spcBef>
              <a:buFont typeface="Arial"/>
              <a:buChar char="•"/>
              <a:defRPr sz="2400"/>
            </a:lvl2pPr>
            <a:lvl3pPr marL="1143000" indent="-228600">
              <a:lnSpc>
                <a:spcPct val="90000"/>
              </a:lnSpc>
              <a:spcBef>
                <a:spcPts val="500"/>
              </a:spcBef>
              <a:buFont typeface="Arial"/>
              <a:buChar char="•"/>
              <a:defRPr sz="2000"/>
            </a:lvl3pPr>
            <a:lvl4pPr marL="1600200" indent="-228600">
              <a:lnSpc>
                <a:spcPct val="90000"/>
              </a:lnSpc>
              <a:spcBef>
                <a:spcPts val="500"/>
              </a:spcBef>
              <a:buFont typeface="Arial"/>
              <a:buChar char="•"/>
            </a:lvl4pPr>
            <a:lvl5pPr marL="2057400" indent="-228600">
              <a:lnSpc>
                <a:spcPct val="90000"/>
              </a:lnSpc>
              <a:spcBef>
                <a:spcPts val="500"/>
              </a:spcBef>
              <a:buFont typeface="Arial"/>
              <a:buChar cha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pPr marL="0" indent="0">
              <a:buNone/>
            </a:pPr>
            <a:r>
              <a:rPr lang="en-GB" sz="2000" dirty="0">
                <a:solidFill>
                  <a:srgbClr val="3C4070"/>
                </a:solidFill>
              </a:rPr>
              <a:t>“Action Plan” Report: </a:t>
            </a:r>
            <a:r>
              <a:rPr lang="en-GB" sz="2000" dirty="0" smtClean="0">
                <a:solidFill>
                  <a:srgbClr val="3C4070"/>
                </a:solidFill>
              </a:rPr>
              <a:t>Information Dissemination Proposals - SAIs</a:t>
            </a:r>
            <a:endParaRPr lang="en-GB" sz="2000" dirty="0">
              <a:solidFill>
                <a:srgbClr val="3C4070"/>
              </a:solidFill>
            </a:endParaRPr>
          </a:p>
          <a:p>
            <a:pPr marL="0" indent="0">
              <a:buNone/>
            </a:pPr>
            <a:endParaRPr lang="en-GB" sz="2000" dirty="0">
              <a:solidFill>
                <a:srgbClr val="3C4070"/>
              </a:solidFill>
            </a:endParaRPr>
          </a:p>
        </p:txBody>
      </p:sp>
      <p:sp>
        <p:nvSpPr>
          <p:cNvPr id="12" name="Rechteck 11"/>
          <p:cNvSpPr/>
          <p:nvPr/>
        </p:nvSpPr>
        <p:spPr>
          <a:xfrm>
            <a:off x="5638800" y="0"/>
            <a:ext cx="3505199" cy="640846"/>
          </a:xfrm>
          <a:prstGeom prst="rect">
            <a:avLst/>
          </a:prstGeom>
          <a:solidFill>
            <a:srgbClr val="1B29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Wingdings" charset="0"/>
              <a:buChar char="è"/>
              <a:defRPr/>
            </a:pPr>
            <a:r>
              <a:rPr lang="en-AU" sz="2200" dirty="0" smtClean="0">
                <a:solidFill>
                  <a:srgbClr val="CECFCF"/>
                </a:solidFill>
                <a:latin typeface="Futura Condensed"/>
                <a:cs typeface="Futura Condensed"/>
              </a:rPr>
              <a:t>Reporting &amp; Coverage</a:t>
            </a:r>
            <a:endParaRPr lang="en-AU" sz="2200" dirty="0">
              <a:solidFill>
                <a:srgbClr val="CECFCF"/>
              </a:solidFill>
              <a:latin typeface="Futura Condensed"/>
              <a:cs typeface="Futura Condensed"/>
            </a:endParaRPr>
          </a:p>
        </p:txBody>
      </p:sp>
    </p:spTree>
    <p:extLst>
      <p:ext uri="{BB962C8B-B14F-4D97-AF65-F5344CB8AC3E}">
        <p14:creationId xmlns:p14="http://schemas.microsoft.com/office/powerpoint/2010/main" val="563859614"/>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descr="IMG_0280.JPG"/>
          <p:cNvPicPr>
            <a:picLocks noChangeAspect="1"/>
          </p:cNvPicPr>
          <p:nvPr/>
        </p:nvPicPr>
        <p:blipFill>
          <a:blip r:embed="rId3">
            <a:grayscl/>
            <a:alphaModFix amt="20000"/>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extfeld 1"/>
          <p:cNvSpPr txBox="1"/>
          <p:nvPr/>
        </p:nvSpPr>
        <p:spPr>
          <a:xfrm>
            <a:off x="342900" y="1155700"/>
            <a:ext cx="8630192" cy="3416320"/>
          </a:xfrm>
          <a:prstGeom prst="rect">
            <a:avLst/>
          </a:prstGeom>
          <a:noFill/>
        </p:spPr>
        <p:txBody>
          <a:bodyPr wrap="square" rtlCol="0">
            <a:spAutoFit/>
          </a:bodyPr>
          <a:lstStyle/>
          <a:p>
            <a:r>
              <a:rPr lang="en-GB" sz="2400" dirty="0">
                <a:solidFill>
                  <a:srgbClr val="1B294F"/>
                </a:solidFill>
                <a:latin typeface="Futura Condensed Medium"/>
              </a:rPr>
              <a:t>•	assist and support </a:t>
            </a:r>
            <a:r>
              <a:rPr lang="en-GB" sz="2400" dirty="0" smtClean="0">
                <a:solidFill>
                  <a:srgbClr val="1B294F"/>
                </a:solidFill>
                <a:latin typeface="Futura Condensed Medium"/>
              </a:rPr>
              <a:t>members </a:t>
            </a:r>
            <a:r>
              <a:rPr lang="en-GB" sz="2400" dirty="0">
                <a:solidFill>
                  <a:srgbClr val="1B294F"/>
                </a:solidFill>
                <a:latin typeface="Futura Condensed Medium"/>
              </a:rPr>
              <a:t>in reporting and the dissemination of audit </a:t>
            </a:r>
            <a:r>
              <a:rPr lang="en-GB" sz="2400" dirty="0" err="1">
                <a:solidFill>
                  <a:srgbClr val="1B294F"/>
                </a:solidFill>
                <a:latin typeface="Futura Condensed Medium"/>
              </a:rPr>
              <a:t>infor-mation</a:t>
            </a:r>
            <a:r>
              <a:rPr lang="en-GB" sz="2400" dirty="0">
                <a:solidFill>
                  <a:srgbClr val="1B294F"/>
                </a:solidFill>
                <a:latin typeface="Futura Condensed Medium"/>
              </a:rPr>
              <a:t>, </a:t>
            </a:r>
          </a:p>
          <a:p>
            <a:r>
              <a:rPr lang="en-GB" sz="2400" dirty="0">
                <a:solidFill>
                  <a:srgbClr val="1B294F"/>
                </a:solidFill>
                <a:latin typeface="Futura Condensed Medium"/>
              </a:rPr>
              <a:t>•	support </a:t>
            </a:r>
            <a:r>
              <a:rPr lang="en-GB" sz="2400" dirty="0" smtClean="0">
                <a:solidFill>
                  <a:srgbClr val="1B294F"/>
                </a:solidFill>
                <a:latin typeface="Futura Condensed Medium"/>
              </a:rPr>
              <a:t>member </a:t>
            </a:r>
            <a:r>
              <a:rPr lang="en-GB" sz="2400" dirty="0">
                <a:solidFill>
                  <a:srgbClr val="1B294F"/>
                </a:solidFill>
                <a:latin typeface="Futura Condensed Medium"/>
              </a:rPr>
              <a:t>SAIs in ensuring that audit reports are directly conveyed to the Legislature,</a:t>
            </a:r>
          </a:p>
          <a:p>
            <a:r>
              <a:rPr lang="en-GB" sz="2400" dirty="0">
                <a:solidFill>
                  <a:srgbClr val="1B294F"/>
                </a:solidFill>
                <a:latin typeface="Futura Condensed Medium"/>
              </a:rPr>
              <a:t>•	support their member SAIs in developing guidelines, technical assistance and expertise to help publication and dissemination of results to a wider public (e.g. internet and </a:t>
            </a:r>
            <a:r>
              <a:rPr lang="en-GB" sz="2400" dirty="0" smtClean="0">
                <a:solidFill>
                  <a:srgbClr val="1B294F"/>
                </a:solidFill>
                <a:latin typeface="Futura Condensed Medium"/>
              </a:rPr>
              <a:t>social </a:t>
            </a:r>
            <a:r>
              <a:rPr lang="en-GB" sz="2400" dirty="0">
                <a:solidFill>
                  <a:srgbClr val="1B294F"/>
                </a:solidFill>
                <a:latin typeface="Futura Condensed Medium"/>
              </a:rPr>
              <a:t>media) and make them available to its member SAIs.</a:t>
            </a:r>
          </a:p>
          <a:p>
            <a:endParaRPr lang="en-GB" sz="2400" dirty="0">
              <a:solidFill>
                <a:srgbClr val="1B294F"/>
              </a:solidFill>
              <a:latin typeface="Futura Condensed Medium"/>
            </a:endParaRPr>
          </a:p>
          <a:p>
            <a:endParaRPr lang="en-GB" sz="2400" dirty="0">
              <a:solidFill>
                <a:srgbClr val="1B294F"/>
              </a:solidFill>
              <a:latin typeface="Futura Condensed Medium"/>
            </a:endParaRPr>
          </a:p>
        </p:txBody>
      </p:sp>
      <p:sp>
        <p:nvSpPr>
          <p:cNvPr id="6" name="Titel 1"/>
          <p:cNvSpPr txBox="1">
            <a:spLocks/>
          </p:cNvSpPr>
          <p:nvPr/>
        </p:nvSpPr>
        <p:spPr>
          <a:xfrm>
            <a:off x="120240" y="308723"/>
            <a:ext cx="6102760" cy="502615"/>
          </a:xfrm>
          <a:prstGeom prst="rect">
            <a:avLst/>
          </a:prstGeom>
          <a:noFill/>
        </p:spPr>
        <p:txBody>
          <a:bodyPr anchor="ctr">
            <a:noAutofit/>
          </a:bodyPr>
          <a:lstStyle>
            <a:defPPr>
              <a:defRPr lang="de-DE"/>
            </a:defPPr>
            <a:lvl1pPr marL="228600" indent="-228600">
              <a:lnSpc>
                <a:spcPct val="90000"/>
              </a:lnSpc>
              <a:spcBef>
                <a:spcPts val="1000"/>
              </a:spcBef>
              <a:buFont typeface="Arial"/>
              <a:buChar char="•"/>
              <a:defRPr sz="3500">
                <a:solidFill>
                  <a:schemeClr val="bg1"/>
                </a:solidFill>
                <a:latin typeface="Futura Condensed Medium" charset="0"/>
                <a:ea typeface="Futura Condensed Medium" charset="0"/>
                <a:cs typeface="Futura Condensed Medium" charset="0"/>
              </a:defRPr>
            </a:lvl1pPr>
            <a:lvl2pPr marL="685800" indent="-228600">
              <a:lnSpc>
                <a:spcPct val="90000"/>
              </a:lnSpc>
              <a:spcBef>
                <a:spcPts val="500"/>
              </a:spcBef>
              <a:buFont typeface="Arial"/>
              <a:buChar char="•"/>
              <a:defRPr sz="2400"/>
            </a:lvl2pPr>
            <a:lvl3pPr marL="1143000" indent="-228600">
              <a:lnSpc>
                <a:spcPct val="90000"/>
              </a:lnSpc>
              <a:spcBef>
                <a:spcPts val="500"/>
              </a:spcBef>
              <a:buFont typeface="Arial"/>
              <a:buChar char="•"/>
              <a:defRPr sz="2000"/>
            </a:lvl3pPr>
            <a:lvl4pPr marL="1600200" indent="-228600">
              <a:lnSpc>
                <a:spcPct val="90000"/>
              </a:lnSpc>
              <a:spcBef>
                <a:spcPts val="500"/>
              </a:spcBef>
              <a:buFont typeface="Arial"/>
              <a:buChar char="•"/>
            </a:lvl4pPr>
            <a:lvl5pPr marL="2057400" indent="-228600">
              <a:lnSpc>
                <a:spcPct val="90000"/>
              </a:lnSpc>
              <a:spcBef>
                <a:spcPts val="500"/>
              </a:spcBef>
              <a:buFont typeface="Arial"/>
              <a:buChar cha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pPr marL="0" indent="0">
              <a:buNone/>
            </a:pPr>
            <a:r>
              <a:rPr lang="en-GB" sz="2000" dirty="0" smtClean="0">
                <a:solidFill>
                  <a:srgbClr val="3C4070"/>
                </a:solidFill>
              </a:rPr>
              <a:t>“Action </a:t>
            </a:r>
            <a:r>
              <a:rPr lang="en-GB" sz="2000" dirty="0">
                <a:solidFill>
                  <a:srgbClr val="3C4070"/>
                </a:solidFill>
              </a:rPr>
              <a:t>Plan” Report: Information Dissemination Proposals </a:t>
            </a:r>
            <a:r>
              <a:rPr lang="en-GB" sz="2000" dirty="0" smtClean="0">
                <a:solidFill>
                  <a:srgbClr val="3C4070"/>
                </a:solidFill>
              </a:rPr>
              <a:t>- INTOSAI</a:t>
            </a:r>
            <a:endParaRPr lang="en-GB" sz="2000" dirty="0">
              <a:solidFill>
                <a:srgbClr val="3C4070"/>
              </a:solidFill>
            </a:endParaRPr>
          </a:p>
          <a:p>
            <a:pPr marL="0" indent="0">
              <a:buNone/>
            </a:pPr>
            <a:endParaRPr lang="en-GB" sz="2000" dirty="0">
              <a:solidFill>
                <a:srgbClr val="3C4070"/>
              </a:solidFill>
            </a:endParaRPr>
          </a:p>
        </p:txBody>
      </p:sp>
      <p:sp>
        <p:nvSpPr>
          <p:cNvPr id="7" name="Rechteck 6"/>
          <p:cNvSpPr/>
          <p:nvPr/>
        </p:nvSpPr>
        <p:spPr>
          <a:xfrm>
            <a:off x="5905500" y="0"/>
            <a:ext cx="3238499" cy="640846"/>
          </a:xfrm>
          <a:prstGeom prst="rect">
            <a:avLst/>
          </a:prstGeom>
          <a:solidFill>
            <a:srgbClr val="1B29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Wingdings" charset="0"/>
              <a:buChar char="è"/>
              <a:defRPr/>
            </a:pPr>
            <a:r>
              <a:rPr lang="en-AU" sz="2200" dirty="0" smtClean="0">
                <a:solidFill>
                  <a:srgbClr val="CECFCF"/>
                </a:solidFill>
                <a:latin typeface="Futura Condensed"/>
                <a:cs typeface="Futura Condensed"/>
              </a:rPr>
              <a:t>Reporting &amp; Coverage</a:t>
            </a:r>
            <a:endParaRPr lang="en-AU" sz="2200" dirty="0">
              <a:solidFill>
                <a:srgbClr val="CECFCF"/>
              </a:solidFill>
              <a:latin typeface="Futura Condensed"/>
              <a:cs typeface="Futura Condensed"/>
            </a:endParaRPr>
          </a:p>
        </p:txBody>
      </p:sp>
    </p:spTree>
    <p:extLst>
      <p:ext uri="{BB962C8B-B14F-4D97-AF65-F5344CB8AC3E}">
        <p14:creationId xmlns:p14="http://schemas.microsoft.com/office/powerpoint/2010/main" val="395552095"/>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Bild 10" descr="IMG_0280.JPG"/>
          <p:cNvPicPr>
            <a:picLocks noChangeAspect="1"/>
          </p:cNvPicPr>
          <p:nvPr/>
        </p:nvPicPr>
        <p:blipFill>
          <a:blip r:embed="rId3">
            <a:grayscl/>
            <a:alphaModFix amt="20000"/>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50800" y="0"/>
            <a:ext cx="9144000" cy="5143500"/>
          </a:xfrm>
          <a:prstGeom prst="rect">
            <a:avLst/>
          </a:prstGeom>
        </p:spPr>
      </p:pic>
      <p:sp>
        <p:nvSpPr>
          <p:cNvPr id="2" name="Rechteck 1"/>
          <p:cNvSpPr/>
          <p:nvPr/>
        </p:nvSpPr>
        <p:spPr>
          <a:xfrm>
            <a:off x="6954490" y="965895"/>
            <a:ext cx="2024410" cy="1316877"/>
          </a:xfrm>
          <a:prstGeom prst="rect">
            <a:avLst/>
          </a:prstGeom>
          <a:solidFill>
            <a:srgbClr val="1B29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2200" dirty="0" smtClean="0">
                <a:solidFill>
                  <a:srgbClr val="CECFCF"/>
                </a:solidFill>
                <a:latin typeface="Futura Condensed"/>
                <a:cs typeface="Futura Condensed"/>
              </a:rPr>
              <a:t>develop own </a:t>
            </a:r>
            <a:r>
              <a:rPr lang="en-GB" sz="2200" dirty="0">
                <a:solidFill>
                  <a:srgbClr val="CECFCF"/>
                </a:solidFill>
                <a:latin typeface="Futura Condensed"/>
                <a:cs typeface="Futura Condensed"/>
              </a:rPr>
              <a:t>follow-up audits and </a:t>
            </a:r>
            <a:r>
              <a:rPr lang="en-GB" sz="2200" dirty="0" smtClean="0">
                <a:solidFill>
                  <a:srgbClr val="CECFCF"/>
                </a:solidFill>
                <a:latin typeface="Futura Condensed"/>
                <a:cs typeface="Futura Condensed"/>
              </a:rPr>
              <a:t>mechanisms</a:t>
            </a:r>
            <a:endParaRPr lang="en-GB" sz="2200" b="0" i="0" dirty="0" smtClean="0">
              <a:solidFill>
                <a:srgbClr val="CECFCF"/>
              </a:solidFill>
              <a:latin typeface="Futura Condensed"/>
              <a:cs typeface="Futura Condensed"/>
            </a:endParaRPr>
          </a:p>
        </p:txBody>
      </p:sp>
      <p:sp>
        <p:nvSpPr>
          <p:cNvPr id="3" name="Rechteck 2"/>
          <p:cNvSpPr/>
          <p:nvPr/>
        </p:nvSpPr>
        <p:spPr>
          <a:xfrm>
            <a:off x="4758887" y="520700"/>
            <a:ext cx="2091387" cy="26416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2200" dirty="0">
                <a:solidFill>
                  <a:srgbClr val="1B294F"/>
                </a:solidFill>
                <a:latin typeface="Futura Condensed Medium"/>
              </a:rPr>
              <a:t>a flexible formula – adaptable to national conditions – for the appropriate level of proportion of state budget to be allocated to </a:t>
            </a:r>
            <a:r>
              <a:rPr lang="en-GB" sz="2200" dirty="0" smtClean="0">
                <a:solidFill>
                  <a:srgbClr val="1B294F"/>
                </a:solidFill>
                <a:latin typeface="Futura Condensed Medium"/>
              </a:rPr>
              <a:t>SAIs</a:t>
            </a:r>
          </a:p>
        </p:txBody>
      </p:sp>
      <p:sp>
        <p:nvSpPr>
          <p:cNvPr id="4" name="Rechteck 3"/>
          <p:cNvSpPr/>
          <p:nvPr/>
        </p:nvSpPr>
        <p:spPr>
          <a:xfrm>
            <a:off x="2658277" y="965895"/>
            <a:ext cx="2024410" cy="1759284"/>
          </a:xfrm>
          <a:prstGeom prst="rect">
            <a:avLst/>
          </a:prstGeom>
          <a:solidFill>
            <a:srgbClr val="1B29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2200" dirty="0">
                <a:solidFill>
                  <a:srgbClr val="CECFCF"/>
                </a:solidFill>
                <a:latin typeface="Futura Condensed"/>
                <a:cs typeface="Futura Condensed"/>
              </a:rPr>
              <a:t>develop a system, which accepts and processes also the input of citizens </a:t>
            </a:r>
            <a:r>
              <a:rPr lang="en-GB" sz="2200" dirty="0" smtClean="0">
                <a:solidFill>
                  <a:srgbClr val="CECFCF"/>
                </a:solidFill>
                <a:latin typeface="Futura Condensed"/>
                <a:cs typeface="Futura Condensed"/>
              </a:rPr>
              <a:t>anonymously</a:t>
            </a:r>
            <a:endParaRPr lang="en-GB" sz="2200" dirty="0">
              <a:solidFill>
                <a:srgbClr val="CECFCF"/>
              </a:solidFill>
              <a:latin typeface="Futura Condensed"/>
              <a:cs typeface="Futura Condensed"/>
            </a:endParaRPr>
          </a:p>
        </p:txBody>
      </p:sp>
      <p:sp>
        <p:nvSpPr>
          <p:cNvPr id="5" name="Rechteck 4"/>
          <p:cNvSpPr/>
          <p:nvPr/>
        </p:nvSpPr>
        <p:spPr>
          <a:xfrm>
            <a:off x="198187" y="3276600"/>
            <a:ext cx="2024410" cy="1780441"/>
          </a:xfrm>
          <a:prstGeom prst="rect">
            <a:avLst/>
          </a:prstGeom>
          <a:solidFill>
            <a:srgbClr val="1B29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2200" dirty="0">
                <a:solidFill>
                  <a:srgbClr val="CECFCF"/>
                </a:solidFill>
                <a:latin typeface="Futura Condensed"/>
                <a:cs typeface="Futura Condensed"/>
              </a:rPr>
              <a:t>use peer-to-peer support, </a:t>
            </a:r>
            <a:r>
              <a:rPr lang="en-GB" sz="2200" dirty="0" smtClean="0">
                <a:solidFill>
                  <a:srgbClr val="CECFCF"/>
                </a:solidFill>
                <a:latin typeface="Futura Condensed"/>
                <a:cs typeface="Futura Condensed"/>
              </a:rPr>
              <a:t>mechanisms </a:t>
            </a:r>
            <a:r>
              <a:rPr lang="en-GB" sz="2200" dirty="0">
                <a:solidFill>
                  <a:srgbClr val="CECFCF"/>
                </a:solidFill>
                <a:latin typeface="Futura Condensed"/>
                <a:cs typeface="Futura Condensed"/>
              </a:rPr>
              <a:t>for proper skill transfer</a:t>
            </a:r>
            <a:endParaRPr lang="en-GB" sz="2200" b="0" i="0" dirty="0" smtClean="0">
              <a:solidFill>
                <a:srgbClr val="CECFCF"/>
              </a:solidFill>
              <a:latin typeface="Futura Condensed"/>
              <a:cs typeface="Futura Condensed"/>
            </a:endParaRPr>
          </a:p>
        </p:txBody>
      </p:sp>
      <p:sp>
        <p:nvSpPr>
          <p:cNvPr id="6" name="Rechteck 5"/>
          <p:cNvSpPr/>
          <p:nvPr/>
        </p:nvSpPr>
        <p:spPr>
          <a:xfrm>
            <a:off x="7138958" y="2414363"/>
            <a:ext cx="2005042" cy="24003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2200" dirty="0">
                <a:solidFill>
                  <a:srgbClr val="1B294F"/>
                </a:solidFill>
                <a:latin typeface="Futura Condensed Medium"/>
              </a:rPr>
              <a:t>developing and strengthening general applicable examples and ways to implement ISSAI 1, 10 and ISSAI 11</a:t>
            </a:r>
            <a:endParaRPr lang="en-GB" sz="2200" dirty="0" smtClean="0">
              <a:solidFill>
                <a:srgbClr val="1B294F"/>
              </a:solidFill>
              <a:latin typeface="Futura Condensed Medium"/>
            </a:endParaRPr>
          </a:p>
        </p:txBody>
      </p:sp>
      <p:sp>
        <p:nvSpPr>
          <p:cNvPr id="7" name="Rechteck 6"/>
          <p:cNvSpPr/>
          <p:nvPr/>
        </p:nvSpPr>
        <p:spPr>
          <a:xfrm>
            <a:off x="2308883" y="3276600"/>
            <a:ext cx="4493607" cy="1563463"/>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200" dirty="0" smtClean="0">
                <a:solidFill>
                  <a:srgbClr val="1B294F"/>
                </a:solidFill>
                <a:latin typeface="Futura Condensed Medium"/>
              </a:rPr>
              <a:t>clarify minimum </a:t>
            </a:r>
            <a:r>
              <a:rPr lang="en-GB" sz="2200" dirty="0">
                <a:solidFill>
                  <a:srgbClr val="1B294F"/>
                </a:solidFill>
                <a:latin typeface="Futura Condensed Medium"/>
              </a:rPr>
              <a:t>standards, example procedures by which SAIs can access information while providing the confidentiality </a:t>
            </a:r>
          </a:p>
        </p:txBody>
      </p:sp>
      <p:sp>
        <p:nvSpPr>
          <p:cNvPr id="14" name="Titel 1"/>
          <p:cNvSpPr txBox="1">
            <a:spLocks/>
          </p:cNvSpPr>
          <p:nvPr/>
        </p:nvSpPr>
        <p:spPr>
          <a:xfrm>
            <a:off x="120240" y="308723"/>
            <a:ext cx="6102760" cy="502615"/>
          </a:xfrm>
          <a:prstGeom prst="rect">
            <a:avLst/>
          </a:prstGeom>
          <a:noFill/>
        </p:spPr>
        <p:txBody>
          <a:bodyPr anchor="ctr">
            <a:noAutofit/>
          </a:bodyPr>
          <a:lstStyle>
            <a:defPPr>
              <a:defRPr lang="de-DE"/>
            </a:defPPr>
            <a:lvl1pPr marL="228600" indent="-228600">
              <a:lnSpc>
                <a:spcPct val="90000"/>
              </a:lnSpc>
              <a:spcBef>
                <a:spcPts val="1000"/>
              </a:spcBef>
              <a:buFont typeface="Arial"/>
              <a:buChar char="•"/>
              <a:defRPr sz="3500">
                <a:solidFill>
                  <a:schemeClr val="bg1"/>
                </a:solidFill>
                <a:latin typeface="Futura Condensed Medium" charset="0"/>
                <a:ea typeface="Futura Condensed Medium" charset="0"/>
                <a:cs typeface="Futura Condensed Medium" charset="0"/>
              </a:defRPr>
            </a:lvl1pPr>
            <a:lvl2pPr marL="685800" indent="-228600">
              <a:lnSpc>
                <a:spcPct val="90000"/>
              </a:lnSpc>
              <a:spcBef>
                <a:spcPts val="500"/>
              </a:spcBef>
              <a:buFont typeface="Arial"/>
              <a:buChar char="•"/>
              <a:defRPr sz="2400"/>
            </a:lvl2pPr>
            <a:lvl3pPr marL="1143000" indent="-228600">
              <a:lnSpc>
                <a:spcPct val="90000"/>
              </a:lnSpc>
              <a:spcBef>
                <a:spcPts val="500"/>
              </a:spcBef>
              <a:buFont typeface="Arial"/>
              <a:buChar char="•"/>
              <a:defRPr sz="2000"/>
            </a:lvl3pPr>
            <a:lvl4pPr marL="1600200" indent="-228600">
              <a:lnSpc>
                <a:spcPct val="90000"/>
              </a:lnSpc>
              <a:spcBef>
                <a:spcPts val="500"/>
              </a:spcBef>
              <a:buFont typeface="Arial"/>
              <a:buChar char="•"/>
            </a:lvl4pPr>
            <a:lvl5pPr marL="2057400" indent="-228600">
              <a:lnSpc>
                <a:spcPct val="90000"/>
              </a:lnSpc>
              <a:spcBef>
                <a:spcPts val="500"/>
              </a:spcBef>
              <a:buFont typeface="Arial"/>
              <a:buChar cha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pPr marL="0" indent="0">
              <a:buNone/>
            </a:pPr>
            <a:r>
              <a:rPr lang="en-GB" sz="2000" dirty="0">
                <a:solidFill>
                  <a:srgbClr val="3C4070"/>
                </a:solidFill>
              </a:rPr>
              <a:t>“Action Plan” Report: </a:t>
            </a:r>
            <a:r>
              <a:rPr lang="en-GB" sz="2000" dirty="0" smtClean="0">
                <a:solidFill>
                  <a:srgbClr val="3C4070"/>
                </a:solidFill>
              </a:rPr>
              <a:t>Capacity &amp; Standards </a:t>
            </a:r>
            <a:endParaRPr lang="en-GB" sz="2000" dirty="0">
              <a:solidFill>
                <a:srgbClr val="3C4070"/>
              </a:solidFill>
            </a:endParaRPr>
          </a:p>
          <a:p>
            <a:pPr marL="0" indent="0">
              <a:buNone/>
            </a:pPr>
            <a:endParaRPr lang="en-GB" sz="2000" dirty="0">
              <a:solidFill>
                <a:srgbClr val="3C4070"/>
              </a:solidFill>
            </a:endParaRPr>
          </a:p>
        </p:txBody>
      </p:sp>
      <p:sp>
        <p:nvSpPr>
          <p:cNvPr id="12" name="Rechteck 11"/>
          <p:cNvSpPr/>
          <p:nvPr/>
        </p:nvSpPr>
        <p:spPr>
          <a:xfrm>
            <a:off x="198187" y="647700"/>
            <a:ext cx="2256889" cy="25146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200" dirty="0" smtClean="0">
                <a:solidFill>
                  <a:srgbClr val="1B294F"/>
                </a:solidFill>
                <a:latin typeface="Futura Condensed Medium"/>
              </a:rPr>
              <a:t>develop SAI</a:t>
            </a:r>
            <a:r>
              <a:rPr lang="en-GB" sz="2200" dirty="0" smtClean="0">
                <a:solidFill>
                  <a:srgbClr val="1B294F"/>
                </a:solidFill>
                <a:latin typeface="Futura Condensed Medium"/>
              </a:rPr>
              <a:t>-specific </a:t>
            </a:r>
            <a:r>
              <a:rPr lang="en-GB" sz="2200" dirty="0">
                <a:solidFill>
                  <a:srgbClr val="1B294F"/>
                </a:solidFill>
                <a:latin typeface="Futura Condensed Medium"/>
              </a:rPr>
              <a:t>codes of ethics,</a:t>
            </a:r>
          </a:p>
          <a:p>
            <a:pPr algn="ctr"/>
            <a:r>
              <a:rPr lang="en-GB" sz="2200" dirty="0" smtClean="0">
                <a:solidFill>
                  <a:srgbClr val="1B294F"/>
                </a:solidFill>
                <a:latin typeface="Futura Condensed Medium"/>
              </a:rPr>
              <a:t>guidelines </a:t>
            </a:r>
            <a:r>
              <a:rPr lang="en-GB" sz="2200" dirty="0">
                <a:solidFill>
                  <a:srgbClr val="1B294F"/>
                </a:solidFill>
                <a:latin typeface="Futura Condensed Medium"/>
              </a:rPr>
              <a:t>and assistance for staff development </a:t>
            </a:r>
            <a:r>
              <a:rPr lang="en-GB" sz="2200" dirty="0" smtClean="0">
                <a:solidFill>
                  <a:srgbClr val="1B294F"/>
                </a:solidFill>
                <a:latin typeface="Futura Condensed Medium"/>
              </a:rPr>
              <a:t>programmes</a:t>
            </a:r>
            <a:r>
              <a:rPr lang="en-GB" sz="2200" dirty="0">
                <a:solidFill>
                  <a:srgbClr val="1B294F"/>
                </a:solidFill>
                <a:latin typeface="Futura Condensed Medium"/>
              </a:rPr>
              <a:t>, </a:t>
            </a:r>
            <a:r>
              <a:rPr lang="en-GB" sz="2200" dirty="0" smtClean="0">
                <a:solidFill>
                  <a:srgbClr val="1B294F"/>
                </a:solidFill>
                <a:latin typeface="Futura Condensed Medium"/>
              </a:rPr>
              <a:t>support </a:t>
            </a:r>
            <a:r>
              <a:rPr lang="en-GB" sz="2200" dirty="0">
                <a:solidFill>
                  <a:srgbClr val="1B294F"/>
                </a:solidFill>
                <a:latin typeface="Futura Condensed Medium"/>
              </a:rPr>
              <a:t>cooperative </a:t>
            </a:r>
            <a:r>
              <a:rPr lang="en-GB" sz="2200" dirty="0" smtClean="0">
                <a:solidFill>
                  <a:srgbClr val="1B294F"/>
                </a:solidFill>
                <a:latin typeface="Futura Condensed Medium"/>
              </a:rPr>
              <a:t>audits</a:t>
            </a:r>
            <a:endParaRPr lang="en-GB" sz="2200" dirty="0">
              <a:solidFill>
                <a:srgbClr val="1B294F"/>
              </a:solidFill>
              <a:latin typeface="Futura Condensed Medium"/>
            </a:endParaRPr>
          </a:p>
        </p:txBody>
      </p:sp>
      <p:sp>
        <p:nvSpPr>
          <p:cNvPr id="13" name="Rechteck 12"/>
          <p:cNvSpPr/>
          <p:nvPr/>
        </p:nvSpPr>
        <p:spPr>
          <a:xfrm>
            <a:off x="6954490" y="0"/>
            <a:ext cx="2189509" cy="640846"/>
          </a:xfrm>
          <a:prstGeom prst="rect">
            <a:avLst/>
          </a:prstGeom>
          <a:solidFill>
            <a:srgbClr val="1B29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Wingdings" charset="0"/>
              <a:buChar char="è"/>
              <a:defRPr/>
            </a:pPr>
            <a:r>
              <a:rPr lang="en-AU" sz="2200" dirty="0" smtClean="0">
                <a:solidFill>
                  <a:srgbClr val="CECFCF"/>
                </a:solidFill>
                <a:latin typeface="Futura Condensed"/>
                <a:cs typeface="Futura Condensed"/>
              </a:rPr>
              <a:t>Procedures</a:t>
            </a:r>
            <a:endParaRPr lang="en-AU" sz="2200" dirty="0">
              <a:solidFill>
                <a:srgbClr val="CECFCF"/>
              </a:solidFill>
              <a:latin typeface="Futura Condensed"/>
              <a:cs typeface="Futura Condensed"/>
            </a:endParaRPr>
          </a:p>
        </p:txBody>
      </p:sp>
    </p:spTree>
    <p:extLst>
      <p:ext uri="{BB962C8B-B14F-4D97-AF65-F5344CB8AC3E}">
        <p14:creationId xmlns:p14="http://schemas.microsoft.com/office/powerpoint/2010/main" val="1939257832"/>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descr="IMG_0280.JPG"/>
          <p:cNvPicPr>
            <a:picLocks noChangeAspect="1"/>
          </p:cNvPicPr>
          <p:nvPr/>
        </p:nvPicPr>
        <p:blipFill>
          <a:blip r:embed="rId3">
            <a:grayscl/>
            <a:alphaModFix amt="20000"/>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extfeld 1"/>
          <p:cNvSpPr txBox="1"/>
          <p:nvPr/>
        </p:nvSpPr>
        <p:spPr>
          <a:xfrm>
            <a:off x="342900" y="825500"/>
            <a:ext cx="8630192" cy="5262979"/>
          </a:xfrm>
          <a:prstGeom prst="rect">
            <a:avLst/>
          </a:prstGeom>
          <a:noFill/>
        </p:spPr>
        <p:txBody>
          <a:bodyPr wrap="square" rtlCol="0">
            <a:spAutoFit/>
          </a:bodyPr>
          <a:lstStyle/>
          <a:p>
            <a:pPr marL="342900" indent="-342900">
              <a:buFont typeface="Arial"/>
              <a:buChar char="•"/>
            </a:pPr>
            <a:r>
              <a:rPr lang="en-GB" sz="2400" dirty="0" smtClean="0">
                <a:solidFill>
                  <a:srgbClr val="1B294F"/>
                </a:solidFill>
                <a:latin typeface="Futura Condensed Medium"/>
              </a:rPr>
              <a:t>support </a:t>
            </a:r>
            <a:r>
              <a:rPr lang="en-GB" sz="2400" dirty="0">
                <a:solidFill>
                  <a:srgbClr val="1B294F"/>
                </a:solidFill>
                <a:latin typeface="Futura Condensed Medium"/>
              </a:rPr>
              <a:t>the implementation of the principles of the Mexico and the Lima Declaration on SAI independence in their in country support to SAIs in developing </a:t>
            </a:r>
            <a:r>
              <a:rPr lang="en-GB" sz="2400" dirty="0" smtClean="0">
                <a:solidFill>
                  <a:srgbClr val="1B294F"/>
                </a:solidFill>
                <a:latin typeface="Futura Condensed Medium"/>
              </a:rPr>
              <a:t>countries</a:t>
            </a:r>
            <a:endParaRPr lang="en-GB" sz="2400" dirty="0">
              <a:solidFill>
                <a:srgbClr val="1B294F"/>
              </a:solidFill>
              <a:latin typeface="Futura Condensed Medium"/>
            </a:endParaRPr>
          </a:p>
          <a:p>
            <a:pPr marL="342900" indent="-342900">
              <a:buFont typeface="Arial"/>
              <a:buChar char="•"/>
            </a:pPr>
            <a:r>
              <a:rPr lang="en-GB" sz="2400" dirty="0" smtClean="0">
                <a:solidFill>
                  <a:srgbClr val="1B294F"/>
                </a:solidFill>
                <a:latin typeface="Futura Condensed Medium"/>
              </a:rPr>
              <a:t>implement </a:t>
            </a:r>
            <a:r>
              <a:rPr lang="en-GB" sz="2400" dirty="0">
                <a:solidFill>
                  <a:srgbClr val="1B294F"/>
                </a:solidFill>
                <a:latin typeface="Futura Condensed Medium"/>
              </a:rPr>
              <a:t>innovative funding and support programmes </a:t>
            </a:r>
            <a:r>
              <a:rPr lang="en-GB" sz="2400" u="sng" dirty="0">
                <a:solidFill>
                  <a:srgbClr val="1B294F"/>
                </a:solidFill>
                <a:latin typeface="Futura Condensed Medium"/>
              </a:rPr>
              <a:t>strengthening legislative budget institutions such as parliamentary </a:t>
            </a:r>
            <a:r>
              <a:rPr lang="en-GB" sz="2400" u="sng" dirty="0" smtClean="0">
                <a:solidFill>
                  <a:srgbClr val="1B294F"/>
                </a:solidFill>
                <a:latin typeface="Futura Condensed Medium"/>
              </a:rPr>
              <a:t>budget offices</a:t>
            </a:r>
            <a:r>
              <a:rPr lang="en-GB" sz="2400" dirty="0" smtClean="0">
                <a:solidFill>
                  <a:srgbClr val="1B294F"/>
                </a:solidFill>
                <a:latin typeface="Futura Condensed Medium"/>
              </a:rPr>
              <a:t>, </a:t>
            </a:r>
            <a:endParaRPr lang="en-GB" sz="2400" dirty="0">
              <a:solidFill>
                <a:srgbClr val="1B294F"/>
              </a:solidFill>
              <a:latin typeface="Futura Condensed Medium"/>
            </a:endParaRPr>
          </a:p>
          <a:p>
            <a:pPr marL="342900" indent="-342900">
              <a:buFont typeface="Arial"/>
              <a:buChar char="•"/>
            </a:pPr>
            <a:r>
              <a:rPr lang="en-GB" sz="2400" dirty="0" smtClean="0">
                <a:solidFill>
                  <a:srgbClr val="1B294F"/>
                </a:solidFill>
                <a:latin typeface="Futura Condensed Medium"/>
              </a:rPr>
              <a:t>fund </a:t>
            </a:r>
            <a:r>
              <a:rPr lang="en-GB" sz="2400" u="sng" dirty="0">
                <a:solidFill>
                  <a:srgbClr val="1B294F"/>
                </a:solidFill>
                <a:latin typeface="Futura Condensed Medium"/>
              </a:rPr>
              <a:t>programmes improving citizen literacy </a:t>
            </a:r>
            <a:r>
              <a:rPr lang="en-GB" sz="2400" dirty="0">
                <a:solidFill>
                  <a:srgbClr val="1B294F"/>
                </a:solidFill>
                <a:latin typeface="Futura Condensed Medium"/>
              </a:rPr>
              <a:t>and general knowledge on public financial management through civil society organisations supporting and educating a public aware of SAI </a:t>
            </a:r>
            <a:r>
              <a:rPr lang="en-GB" sz="2400" dirty="0" smtClean="0">
                <a:solidFill>
                  <a:srgbClr val="1B294F"/>
                </a:solidFill>
                <a:latin typeface="Futura Condensed Medium"/>
              </a:rPr>
              <a:t>agendas,</a:t>
            </a:r>
            <a:endParaRPr lang="en-GB" sz="2400" dirty="0">
              <a:solidFill>
                <a:srgbClr val="1B294F"/>
              </a:solidFill>
              <a:latin typeface="Futura Condensed Medium"/>
            </a:endParaRPr>
          </a:p>
          <a:p>
            <a:pPr marL="342900" indent="-342900">
              <a:buFont typeface="Arial"/>
              <a:buChar char="•"/>
            </a:pPr>
            <a:r>
              <a:rPr lang="en-GB" sz="2400" dirty="0" smtClean="0">
                <a:solidFill>
                  <a:srgbClr val="1B294F"/>
                </a:solidFill>
                <a:latin typeface="Futura Condensed Medium"/>
              </a:rPr>
              <a:t>fund </a:t>
            </a:r>
            <a:r>
              <a:rPr lang="en-GB" sz="2400" u="sng" dirty="0">
                <a:solidFill>
                  <a:srgbClr val="1B294F"/>
                </a:solidFill>
                <a:latin typeface="Futura Condensed Medium"/>
              </a:rPr>
              <a:t>partnerships between SAIs, Parliaments </a:t>
            </a:r>
            <a:r>
              <a:rPr lang="en-GB" sz="2400" dirty="0">
                <a:solidFill>
                  <a:srgbClr val="1B294F"/>
                </a:solidFill>
                <a:latin typeface="Futura Condensed Medium"/>
              </a:rPr>
              <a:t>and relevant </a:t>
            </a:r>
            <a:r>
              <a:rPr lang="en-GB" sz="2400" dirty="0" smtClean="0">
                <a:solidFill>
                  <a:srgbClr val="1B294F"/>
                </a:solidFill>
                <a:latin typeface="Futura Condensed Medium"/>
              </a:rPr>
              <a:t>parliamentary </a:t>
            </a:r>
            <a:r>
              <a:rPr lang="en-GB" sz="2400" dirty="0">
                <a:solidFill>
                  <a:srgbClr val="1B294F"/>
                </a:solidFill>
                <a:latin typeface="Futura Condensed Medium"/>
              </a:rPr>
              <a:t>committees (e.g. Public Account Committees) and civil society organisations,</a:t>
            </a:r>
          </a:p>
          <a:p>
            <a:pPr marL="342900" indent="-342900">
              <a:buFont typeface="Arial"/>
              <a:buChar char="•"/>
            </a:pPr>
            <a:r>
              <a:rPr lang="en-GB" sz="2400" dirty="0" smtClean="0">
                <a:solidFill>
                  <a:srgbClr val="1B294F"/>
                </a:solidFill>
                <a:latin typeface="Futura Condensed Medium"/>
              </a:rPr>
              <a:t>fund </a:t>
            </a:r>
            <a:r>
              <a:rPr lang="en-GB" sz="2400" dirty="0">
                <a:solidFill>
                  <a:srgbClr val="1B294F"/>
                </a:solidFill>
                <a:latin typeface="Futura Condensed Medium"/>
              </a:rPr>
              <a:t>programmes encouraging governments to become more transparent,</a:t>
            </a:r>
          </a:p>
          <a:p>
            <a:pPr marL="342900" indent="-342900">
              <a:buFont typeface="Arial"/>
              <a:buChar char="•"/>
            </a:pPr>
            <a:r>
              <a:rPr lang="en-GB" sz="2400" dirty="0" smtClean="0">
                <a:solidFill>
                  <a:srgbClr val="1B294F"/>
                </a:solidFill>
                <a:latin typeface="Futura Condensed Medium"/>
              </a:rPr>
              <a:t>fund </a:t>
            </a:r>
            <a:r>
              <a:rPr lang="en-GB" sz="2400" dirty="0">
                <a:solidFill>
                  <a:srgbClr val="1B294F"/>
                </a:solidFill>
                <a:latin typeface="Futura Condensed Medium"/>
              </a:rPr>
              <a:t>publication of </a:t>
            </a:r>
            <a:r>
              <a:rPr lang="en-GB" sz="2400" u="sng" dirty="0">
                <a:solidFill>
                  <a:srgbClr val="1B294F"/>
                </a:solidFill>
                <a:latin typeface="Futura Condensed Medium"/>
              </a:rPr>
              <a:t>best practices and success stories </a:t>
            </a:r>
            <a:r>
              <a:rPr lang="en-GB" sz="2400" dirty="0" smtClean="0">
                <a:solidFill>
                  <a:srgbClr val="1B294F"/>
                </a:solidFill>
                <a:latin typeface="Futura Condensed Medium"/>
              </a:rPr>
              <a:t> </a:t>
            </a:r>
            <a:endParaRPr lang="en-GB" sz="2400" dirty="0">
              <a:solidFill>
                <a:srgbClr val="1B294F"/>
              </a:solidFill>
              <a:latin typeface="Futura Condensed Medium"/>
            </a:endParaRPr>
          </a:p>
          <a:p>
            <a:endParaRPr lang="en-GB" sz="2400" dirty="0">
              <a:solidFill>
                <a:srgbClr val="1B294F"/>
              </a:solidFill>
              <a:latin typeface="Futura Condensed Medium"/>
            </a:endParaRPr>
          </a:p>
          <a:p>
            <a:endParaRPr lang="en-GB" sz="2400" dirty="0">
              <a:solidFill>
                <a:srgbClr val="1B294F"/>
              </a:solidFill>
              <a:latin typeface="Futura Condensed Medium"/>
            </a:endParaRPr>
          </a:p>
        </p:txBody>
      </p:sp>
      <p:sp>
        <p:nvSpPr>
          <p:cNvPr id="7" name="Rechteck 6"/>
          <p:cNvSpPr/>
          <p:nvPr/>
        </p:nvSpPr>
        <p:spPr>
          <a:xfrm>
            <a:off x="6954490" y="0"/>
            <a:ext cx="2189509" cy="640846"/>
          </a:xfrm>
          <a:prstGeom prst="rect">
            <a:avLst/>
          </a:prstGeom>
          <a:solidFill>
            <a:srgbClr val="1B29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Wingdings" charset="0"/>
              <a:buChar char="è"/>
              <a:defRPr/>
            </a:pPr>
            <a:r>
              <a:rPr lang="en-AU" sz="2200" dirty="0" smtClean="0">
                <a:solidFill>
                  <a:srgbClr val="CECFCF"/>
                </a:solidFill>
                <a:latin typeface="Futura Condensed"/>
                <a:cs typeface="Futura Condensed"/>
              </a:rPr>
              <a:t>Funding</a:t>
            </a:r>
            <a:endParaRPr lang="en-AU" sz="2200" dirty="0">
              <a:solidFill>
                <a:srgbClr val="CECFCF"/>
              </a:solidFill>
              <a:latin typeface="Futura Condensed"/>
              <a:cs typeface="Futura Condensed"/>
            </a:endParaRPr>
          </a:p>
        </p:txBody>
      </p:sp>
      <p:sp>
        <p:nvSpPr>
          <p:cNvPr id="8" name="Titel 1"/>
          <p:cNvSpPr txBox="1">
            <a:spLocks/>
          </p:cNvSpPr>
          <p:nvPr/>
        </p:nvSpPr>
        <p:spPr>
          <a:xfrm>
            <a:off x="120240" y="308723"/>
            <a:ext cx="6102760" cy="502615"/>
          </a:xfrm>
          <a:prstGeom prst="rect">
            <a:avLst/>
          </a:prstGeom>
          <a:noFill/>
        </p:spPr>
        <p:txBody>
          <a:bodyPr anchor="ctr">
            <a:noAutofit/>
          </a:bodyPr>
          <a:lstStyle>
            <a:defPPr>
              <a:defRPr lang="de-DE"/>
            </a:defPPr>
            <a:lvl1pPr marL="228600" indent="-228600">
              <a:lnSpc>
                <a:spcPct val="90000"/>
              </a:lnSpc>
              <a:spcBef>
                <a:spcPts val="1000"/>
              </a:spcBef>
              <a:buFont typeface="Arial"/>
              <a:buChar char="•"/>
              <a:defRPr sz="3500">
                <a:solidFill>
                  <a:schemeClr val="bg1"/>
                </a:solidFill>
                <a:latin typeface="Futura Condensed Medium" charset="0"/>
                <a:ea typeface="Futura Condensed Medium" charset="0"/>
                <a:cs typeface="Futura Condensed Medium" charset="0"/>
              </a:defRPr>
            </a:lvl1pPr>
            <a:lvl2pPr marL="685800" indent="-228600">
              <a:lnSpc>
                <a:spcPct val="90000"/>
              </a:lnSpc>
              <a:spcBef>
                <a:spcPts val="500"/>
              </a:spcBef>
              <a:buFont typeface="Arial"/>
              <a:buChar char="•"/>
              <a:defRPr sz="2400"/>
            </a:lvl2pPr>
            <a:lvl3pPr marL="1143000" indent="-228600">
              <a:lnSpc>
                <a:spcPct val="90000"/>
              </a:lnSpc>
              <a:spcBef>
                <a:spcPts val="500"/>
              </a:spcBef>
              <a:buFont typeface="Arial"/>
              <a:buChar char="•"/>
              <a:defRPr sz="2000"/>
            </a:lvl3pPr>
            <a:lvl4pPr marL="1600200" indent="-228600">
              <a:lnSpc>
                <a:spcPct val="90000"/>
              </a:lnSpc>
              <a:spcBef>
                <a:spcPts val="500"/>
              </a:spcBef>
              <a:buFont typeface="Arial"/>
              <a:buChar char="•"/>
            </a:lvl4pPr>
            <a:lvl5pPr marL="2057400" indent="-228600">
              <a:lnSpc>
                <a:spcPct val="90000"/>
              </a:lnSpc>
              <a:spcBef>
                <a:spcPts val="500"/>
              </a:spcBef>
              <a:buFont typeface="Arial"/>
              <a:buChar cha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pPr marL="0" indent="0">
              <a:buNone/>
            </a:pPr>
            <a:r>
              <a:rPr lang="en-GB" sz="2000" dirty="0">
                <a:solidFill>
                  <a:srgbClr val="3C4070"/>
                </a:solidFill>
              </a:rPr>
              <a:t>“Action Plan” Report: </a:t>
            </a:r>
            <a:r>
              <a:rPr lang="en-GB" sz="2000" dirty="0" smtClean="0">
                <a:solidFill>
                  <a:srgbClr val="3C4070"/>
                </a:solidFill>
              </a:rPr>
              <a:t>Funding Proposals - Donors</a:t>
            </a:r>
            <a:endParaRPr lang="en-GB" sz="2000" dirty="0">
              <a:solidFill>
                <a:srgbClr val="3C4070"/>
              </a:solidFill>
            </a:endParaRPr>
          </a:p>
          <a:p>
            <a:pPr marL="0" indent="0">
              <a:buNone/>
            </a:pPr>
            <a:endParaRPr lang="en-GB" sz="2000" dirty="0">
              <a:solidFill>
                <a:srgbClr val="3C4070"/>
              </a:solidFill>
            </a:endParaRPr>
          </a:p>
        </p:txBody>
      </p:sp>
    </p:spTree>
    <p:extLst>
      <p:ext uri="{BB962C8B-B14F-4D97-AF65-F5344CB8AC3E}">
        <p14:creationId xmlns:p14="http://schemas.microsoft.com/office/powerpoint/2010/main" val="1716882908"/>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p:cNvSpPr/>
          <p:nvPr/>
        </p:nvSpPr>
        <p:spPr>
          <a:xfrm>
            <a:off x="0" y="-17221"/>
            <a:ext cx="9144000" cy="5160721"/>
          </a:xfrm>
          <a:prstGeom prst="rect">
            <a:avLst/>
          </a:prstGeom>
          <a:solidFill>
            <a:srgbClr val="CECFC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rgbClr val="C24F2D"/>
              </a:solidFill>
            </a:endParaRPr>
          </a:p>
        </p:txBody>
      </p:sp>
      <p:grpSp>
        <p:nvGrpSpPr>
          <p:cNvPr id="2" name="Gruppierung 1"/>
          <p:cNvGrpSpPr/>
          <p:nvPr/>
        </p:nvGrpSpPr>
        <p:grpSpPr>
          <a:xfrm>
            <a:off x="205875" y="426529"/>
            <a:ext cx="2005042" cy="2302053"/>
            <a:chOff x="205875" y="172529"/>
            <a:chExt cx="2005042" cy="2302053"/>
          </a:xfrm>
        </p:grpSpPr>
        <p:sp>
          <p:nvSpPr>
            <p:cNvPr id="47" name="Rechteck 46"/>
            <p:cNvSpPr/>
            <p:nvPr/>
          </p:nvSpPr>
          <p:spPr>
            <a:xfrm>
              <a:off x="205875" y="172529"/>
              <a:ext cx="2005042" cy="2302053"/>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dirty="0">
                <a:solidFill>
                  <a:srgbClr val="C24F2D"/>
                </a:solidFill>
              </a:endParaRPr>
            </a:p>
          </p:txBody>
        </p:sp>
        <p:sp>
          <p:nvSpPr>
            <p:cNvPr id="11" name="Titel 1"/>
            <p:cNvSpPr txBox="1">
              <a:spLocks/>
            </p:cNvSpPr>
            <p:nvPr/>
          </p:nvSpPr>
          <p:spPr>
            <a:xfrm>
              <a:off x="240856" y="1105517"/>
              <a:ext cx="1908442" cy="376961"/>
            </a:xfrm>
            <a:prstGeom prst="rect">
              <a:avLst/>
            </a:prstGeom>
            <a:noFill/>
          </p:spPr>
          <p:txBody>
            <a:bodyPr anchor="ctr">
              <a:noAutofit/>
            </a:bodyPr>
            <a:lstStyle>
              <a:defPPr>
                <a:defRPr lang="de-DE"/>
              </a:defPPr>
              <a:lvl1pPr marL="228600" indent="-228600">
                <a:lnSpc>
                  <a:spcPct val="90000"/>
                </a:lnSpc>
                <a:spcBef>
                  <a:spcPts val="1000"/>
                </a:spcBef>
                <a:buFont typeface="Arial"/>
                <a:buChar char="•"/>
                <a:defRPr sz="3500">
                  <a:solidFill>
                    <a:schemeClr val="bg1"/>
                  </a:solidFill>
                  <a:latin typeface="Futura Condensed Medium" charset="0"/>
                  <a:ea typeface="Futura Condensed Medium" charset="0"/>
                  <a:cs typeface="Futura Condensed Medium" charset="0"/>
                </a:defRPr>
              </a:lvl1pPr>
              <a:lvl2pPr marL="685800" indent="-228600">
                <a:lnSpc>
                  <a:spcPct val="90000"/>
                </a:lnSpc>
                <a:spcBef>
                  <a:spcPts val="500"/>
                </a:spcBef>
                <a:buFont typeface="Arial"/>
                <a:buChar char="•"/>
                <a:defRPr sz="2400"/>
              </a:lvl2pPr>
              <a:lvl3pPr marL="1143000" indent="-228600">
                <a:lnSpc>
                  <a:spcPct val="90000"/>
                </a:lnSpc>
                <a:spcBef>
                  <a:spcPts val="500"/>
                </a:spcBef>
                <a:buFont typeface="Arial"/>
                <a:buChar char="•"/>
                <a:defRPr sz="2000"/>
              </a:lvl3pPr>
              <a:lvl4pPr marL="1600200" indent="-228600">
                <a:lnSpc>
                  <a:spcPct val="90000"/>
                </a:lnSpc>
                <a:spcBef>
                  <a:spcPts val="500"/>
                </a:spcBef>
                <a:buFont typeface="Arial"/>
                <a:buChar char="•"/>
              </a:lvl4pPr>
              <a:lvl5pPr marL="2057400" indent="-228600">
                <a:lnSpc>
                  <a:spcPct val="90000"/>
                </a:lnSpc>
                <a:spcBef>
                  <a:spcPts val="500"/>
                </a:spcBef>
                <a:buFont typeface="Arial"/>
                <a:buChar cha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pPr marL="0" indent="0" algn="ctr">
                <a:buNone/>
              </a:pPr>
              <a:r>
                <a:rPr lang="de-DE" sz="2400" dirty="0" smtClean="0"/>
                <a:t>PUBLICATION INTOSAI WEBSTSITE &amp; TRANSLATIONS</a:t>
              </a:r>
              <a:endParaRPr lang="de-DE" sz="2400" dirty="0"/>
            </a:p>
          </p:txBody>
        </p:sp>
      </p:grpSp>
      <p:grpSp>
        <p:nvGrpSpPr>
          <p:cNvPr id="3" name="Gruppierung 2"/>
          <p:cNvGrpSpPr/>
          <p:nvPr/>
        </p:nvGrpSpPr>
        <p:grpSpPr>
          <a:xfrm>
            <a:off x="2470107" y="450283"/>
            <a:ext cx="2024410" cy="2290999"/>
            <a:chOff x="2470107" y="183583"/>
            <a:chExt cx="2024410" cy="2314835"/>
          </a:xfrm>
        </p:grpSpPr>
        <p:sp>
          <p:nvSpPr>
            <p:cNvPr id="43" name="Rechteck 42"/>
            <p:cNvSpPr/>
            <p:nvPr/>
          </p:nvSpPr>
          <p:spPr>
            <a:xfrm>
              <a:off x="2470107" y="183583"/>
              <a:ext cx="2024410" cy="2314835"/>
            </a:xfrm>
            <a:prstGeom prst="rect">
              <a:avLst/>
            </a:prstGeom>
            <a:solidFill>
              <a:srgbClr val="1B29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de-DE" sz="2400" dirty="0">
                <a:solidFill>
                  <a:srgbClr val="C24F2D"/>
                </a:solidFill>
              </a:endParaRPr>
            </a:p>
          </p:txBody>
        </p:sp>
        <p:sp>
          <p:nvSpPr>
            <p:cNvPr id="12" name="Titel 1"/>
            <p:cNvSpPr txBox="1">
              <a:spLocks/>
            </p:cNvSpPr>
            <p:nvPr/>
          </p:nvSpPr>
          <p:spPr>
            <a:xfrm>
              <a:off x="2556820" y="1105517"/>
              <a:ext cx="1937697" cy="376961"/>
            </a:xfrm>
            <a:prstGeom prst="rect">
              <a:avLst/>
            </a:prstGeom>
            <a:noFill/>
          </p:spPr>
          <p:txBody>
            <a:bodyPr anchor="ctr">
              <a:noAutofit/>
            </a:bodyPr>
            <a:lstStyle>
              <a:defPPr>
                <a:defRPr lang="de-DE"/>
              </a:defPPr>
              <a:lvl1pPr marL="228600" indent="-228600">
                <a:lnSpc>
                  <a:spcPct val="90000"/>
                </a:lnSpc>
                <a:spcBef>
                  <a:spcPts val="1000"/>
                </a:spcBef>
                <a:buFont typeface="Arial"/>
                <a:buChar char="•"/>
                <a:defRPr sz="3500">
                  <a:solidFill>
                    <a:schemeClr val="bg1"/>
                  </a:solidFill>
                  <a:latin typeface="Futura Condensed Medium" charset="0"/>
                  <a:ea typeface="Futura Condensed Medium" charset="0"/>
                  <a:cs typeface="Futura Condensed Medium" charset="0"/>
                </a:defRPr>
              </a:lvl1pPr>
              <a:lvl2pPr marL="685800" indent="-228600">
                <a:lnSpc>
                  <a:spcPct val="90000"/>
                </a:lnSpc>
                <a:spcBef>
                  <a:spcPts val="500"/>
                </a:spcBef>
                <a:buFont typeface="Arial"/>
                <a:buChar char="•"/>
                <a:defRPr sz="2400"/>
              </a:lvl2pPr>
              <a:lvl3pPr marL="1143000" indent="-228600">
                <a:lnSpc>
                  <a:spcPct val="90000"/>
                </a:lnSpc>
                <a:spcBef>
                  <a:spcPts val="500"/>
                </a:spcBef>
                <a:buFont typeface="Arial"/>
                <a:buChar char="•"/>
                <a:defRPr sz="2000"/>
              </a:lvl3pPr>
              <a:lvl4pPr marL="1600200" indent="-228600">
                <a:lnSpc>
                  <a:spcPct val="90000"/>
                </a:lnSpc>
                <a:spcBef>
                  <a:spcPts val="500"/>
                </a:spcBef>
                <a:buFont typeface="Arial"/>
                <a:buChar char="•"/>
              </a:lvl4pPr>
              <a:lvl5pPr marL="2057400" indent="-228600">
                <a:lnSpc>
                  <a:spcPct val="90000"/>
                </a:lnSpc>
                <a:spcBef>
                  <a:spcPts val="500"/>
                </a:spcBef>
                <a:buFont typeface="Arial"/>
                <a:buChar cha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pPr marL="0" indent="0" algn="ctr">
                <a:buNone/>
              </a:pPr>
              <a:r>
                <a:rPr lang="en-AU" sz="2400" dirty="0" smtClean="0"/>
                <a:t>CONVEYANCE to Governing Board of INTOSAI </a:t>
              </a:r>
              <a:endParaRPr lang="en-AU" sz="2400" dirty="0"/>
            </a:p>
          </p:txBody>
        </p:sp>
      </p:grpSp>
      <p:grpSp>
        <p:nvGrpSpPr>
          <p:cNvPr id="4" name="Gruppierung 3"/>
          <p:cNvGrpSpPr/>
          <p:nvPr/>
        </p:nvGrpSpPr>
        <p:grpSpPr>
          <a:xfrm>
            <a:off x="205876" y="2776603"/>
            <a:ext cx="2024410" cy="2314835"/>
            <a:chOff x="205876" y="2662303"/>
            <a:chExt cx="2024410" cy="2314835"/>
          </a:xfrm>
        </p:grpSpPr>
        <p:sp>
          <p:nvSpPr>
            <p:cNvPr id="44" name="Rechteck 43"/>
            <p:cNvSpPr/>
            <p:nvPr/>
          </p:nvSpPr>
          <p:spPr>
            <a:xfrm>
              <a:off x="205876" y="2662303"/>
              <a:ext cx="2024410" cy="2314835"/>
            </a:xfrm>
            <a:prstGeom prst="rect">
              <a:avLst/>
            </a:prstGeom>
            <a:solidFill>
              <a:srgbClr val="1B29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dirty="0">
                <a:solidFill>
                  <a:srgbClr val="C24F2D"/>
                </a:solidFill>
              </a:endParaRPr>
            </a:p>
          </p:txBody>
        </p:sp>
        <p:sp>
          <p:nvSpPr>
            <p:cNvPr id="49" name="Titel 1"/>
            <p:cNvSpPr txBox="1">
              <a:spLocks/>
            </p:cNvSpPr>
            <p:nvPr/>
          </p:nvSpPr>
          <p:spPr>
            <a:xfrm>
              <a:off x="240857" y="3543917"/>
              <a:ext cx="1937697" cy="376961"/>
            </a:xfrm>
            <a:prstGeom prst="rect">
              <a:avLst/>
            </a:prstGeom>
            <a:noFill/>
          </p:spPr>
          <p:txBody>
            <a:bodyPr anchor="ctr">
              <a:noAutofit/>
            </a:bodyPr>
            <a:lstStyle>
              <a:defPPr>
                <a:defRPr lang="de-DE"/>
              </a:defPPr>
              <a:lvl1pPr marL="228600" indent="-228600">
                <a:lnSpc>
                  <a:spcPct val="90000"/>
                </a:lnSpc>
                <a:spcBef>
                  <a:spcPts val="1000"/>
                </a:spcBef>
                <a:buFont typeface="Arial"/>
                <a:buChar char="•"/>
                <a:defRPr sz="3500">
                  <a:solidFill>
                    <a:schemeClr val="bg1"/>
                  </a:solidFill>
                  <a:latin typeface="Futura Condensed Medium" charset="0"/>
                  <a:ea typeface="Futura Condensed Medium" charset="0"/>
                  <a:cs typeface="Futura Condensed Medium" charset="0"/>
                </a:defRPr>
              </a:lvl1pPr>
              <a:lvl2pPr marL="685800" indent="-228600">
                <a:lnSpc>
                  <a:spcPct val="90000"/>
                </a:lnSpc>
                <a:spcBef>
                  <a:spcPts val="500"/>
                </a:spcBef>
                <a:buFont typeface="Arial"/>
                <a:buChar char="•"/>
                <a:defRPr sz="2400"/>
              </a:lvl2pPr>
              <a:lvl3pPr marL="1143000" indent="-228600">
                <a:lnSpc>
                  <a:spcPct val="90000"/>
                </a:lnSpc>
                <a:spcBef>
                  <a:spcPts val="500"/>
                </a:spcBef>
                <a:buFont typeface="Arial"/>
                <a:buChar char="•"/>
                <a:defRPr sz="2000"/>
              </a:lvl3pPr>
              <a:lvl4pPr marL="1600200" indent="-228600">
                <a:lnSpc>
                  <a:spcPct val="90000"/>
                </a:lnSpc>
                <a:spcBef>
                  <a:spcPts val="500"/>
                </a:spcBef>
                <a:buFont typeface="Arial"/>
                <a:buChar char="•"/>
              </a:lvl4pPr>
              <a:lvl5pPr marL="2057400" indent="-228600">
                <a:lnSpc>
                  <a:spcPct val="90000"/>
                </a:lnSpc>
                <a:spcBef>
                  <a:spcPts val="500"/>
                </a:spcBef>
                <a:buFont typeface="Arial"/>
                <a:buChar cha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pPr marL="0" indent="0" algn="ctr">
                <a:buNone/>
              </a:pPr>
              <a:r>
                <a:rPr lang="de-DE" sz="2400" dirty="0" smtClean="0"/>
                <a:t>PRESENTATION TO THE UN</a:t>
              </a:r>
              <a:endParaRPr lang="de-DE" sz="2400" dirty="0"/>
            </a:p>
          </p:txBody>
        </p:sp>
      </p:grpSp>
      <p:grpSp>
        <p:nvGrpSpPr>
          <p:cNvPr id="7" name="Gruppierung 6"/>
          <p:cNvGrpSpPr/>
          <p:nvPr/>
        </p:nvGrpSpPr>
        <p:grpSpPr>
          <a:xfrm>
            <a:off x="2489475" y="2786696"/>
            <a:ext cx="2005042" cy="2302053"/>
            <a:chOff x="2489475" y="2659696"/>
            <a:chExt cx="2005042" cy="2302053"/>
          </a:xfrm>
        </p:grpSpPr>
        <p:sp>
          <p:nvSpPr>
            <p:cNvPr id="46" name="Rechteck 45"/>
            <p:cNvSpPr/>
            <p:nvPr/>
          </p:nvSpPr>
          <p:spPr>
            <a:xfrm>
              <a:off x="2489475" y="2659696"/>
              <a:ext cx="2005042" cy="2302053"/>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dirty="0">
                <a:solidFill>
                  <a:srgbClr val="C24F2D"/>
                </a:solidFill>
              </a:endParaRPr>
            </a:p>
          </p:txBody>
        </p:sp>
        <p:sp>
          <p:nvSpPr>
            <p:cNvPr id="50" name="Titel 1"/>
            <p:cNvSpPr txBox="1">
              <a:spLocks/>
            </p:cNvSpPr>
            <p:nvPr/>
          </p:nvSpPr>
          <p:spPr>
            <a:xfrm>
              <a:off x="2556820" y="3543917"/>
              <a:ext cx="1937697" cy="376961"/>
            </a:xfrm>
            <a:prstGeom prst="rect">
              <a:avLst/>
            </a:prstGeom>
            <a:noFill/>
          </p:spPr>
          <p:txBody>
            <a:bodyPr anchor="ctr">
              <a:noAutofit/>
            </a:bodyPr>
            <a:lstStyle>
              <a:defPPr>
                <a:defRPr lang="de-DE"/>
              </a:defPPr>
              <a:lvl1pPr marL="228600" indent="-228600">
                <a:lnSpc>
                  <a:spcPct val="90000"/>
                </a:lnSpc>
                <a:spcBef>
                  <a:spcPts val="1000"/>
                </a:spcBef>
                <a:buFont typeface="Arial"/>
                <a:buChar char="•"/>
                <a:defRPr sz="3500">
                  <a:solidFill>
                    <a:schemeClr val="bg1"/>
                  </a:solidFill>
                  <a:latin typeface="Futura Condensed Medium" charset="0"/>
                  <a:ea typeface="Futura Condensed Medium" charset="0"/>
                  <a:cs typeface="Futura Condensed Medium" charset="0"/>
                </a:defRPr>
              </a:lvl1pPr>
              <a:lvl2pPr marL="685800" indent="-228600">
                <a:lnSpc>
                  <a:spcPct val="90000"/>
                </a:lnSpc>
                <a:spcBef>
                  <a:spcPts val="500"/>
                </a:spcBef>
                <a:buFont typeface="Arial"/>
                <a:buChar char="•"/>
                <a:defRPr sz="2400"/>
              </a:lvl2pPr>
              <a:lvl3pPr marL="1143000" indent="-228600">
                <a:lnSpc>
                  <a:spcPct val="90000"/>
                </a:lnSpc>
                <a:spcBef>
                  <a:spcPts val="500"/>
                </a:spcBef>
                <a:buFont typeface="Arial"/>
                <a:buChar char="•"/>
                <a:defRPr sz="2000"/>
              </a:lvl3pPr>
              <a:lvl4pPr marL="1600200" indent="-228600">
                <a:lnSpc>
                  <a:spcPct val="90000"/>
                </a:lnSpc>
                <a:spcBef>
                  <a:spcPts val="500"/>
                </a:spcBef>
                <a:buFont typeface="Arial"/>
                <a:buChar char="•"/>
              </a:lvl4pPr>
              <a:lvl5pPr marL="2057400" indent="-228600">
                <a:lnSpc>
                  <a:spcPct val="90000"/>
                </a:lnSpc>
                <a:spcBef>
                  <a:spcPts val="500"/>
                </a:spcBef>
                <a:buFont typeface="Arial"/>
                <a:buChar cha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pPr marL="0" indent="0" algn="ctr">
                <a:buNone/>
              </a:pPr>
              <a:r>
                <a:rPr lang="de-DE" sz="2400" dirty="0"/>
                <a:t>HANDING OVER </a:t>
              </a:r>
              <a:r>
                <a:rPr lang="de-DE" sz="2400" dirty="0" err="1" smtClean="0"/>
                <a:t>to</a:t>
              </a:r>
              <a:r>
                <a:rPr lang="de-DE" sz="2400" dirty="0" smtClean="0"/>
                <a:t> </a:t>
              </a:r>
              <a:r>
                <a:rPr lang="de-DE" sz="2400" dirty="0"/>
                <a:t>IDI - SAI Independence Programm</a:t>
              </a:r>
            </a:p>
          </p:txBody>
        </p:sp>
      </p:grpSp>
      <p:sp>
        <p:nvSpPr>
          <p:cNvPr id="18" name="Titel 1"/>
          <p:cNvSpPr txBox="1">
            <a:spLocks/>
          </p:cNvSpPr>
          <p:nvPr/>
        </p:nvSpPr>
        <p:spPr>
          <a:xfrm>
            <a:off x="120240" y="54723"/>
            <a:ext cx="6102760" cy="502615"/>
          </a:xfrm>
          <a:prstGeom prst="rect">
            <a:avLst/>
          </a:prstGeom>
          <a:noFill/>
        </p:spPr>
        <p:txBody>
          <a:bodyPr anchor="ctr">
            <a:noAutofit/>
          </a:bodyPr>
          <a:lstStyle>
            <a:defPPr>
              <a:defRPr lang="de-DE"/>
            </a:defPPr>
            <a:lvl1pPr marL="228600" indent="-228600">
              <a:lnSpc>
                <a:spcPct val="90000"/>
              </a:lnSpc>
              <a:spcBef>
                <a:spcPts val="1000"/>
              </a:spcBef>
              <a:buFont typeface="Arial"/>
              <a:buChar char="•"/>
              <a:defRPr sz="3500">
                <a:solidFill>
                  <a:schemeClr val="bg1"/>
                </a:solidFill>
                <a:latin typeface="Futura Condensed Medium" charset="0"/>
                <a:ea typeface="Futura Condensed Medium" charset="0"/>
                <a:cs typeface="Futura Condensed Medium" charset="0"/>
              </a:defRPr>
            </a:lvl1pPr>
            <a:lvl2pPr marL="685800" indent="-228600">
              <a:lnSpc>
                <a:spcPct val="90000"/>
              </a:lnSpc>
              <a:spcBef>
                <a:spcPts val="500"/>
              </a:spcBef>
              <a:buFont typeface="Arial"/>
              <a:buChar char="•"/>
              <a:defRPr sz="2400"/>
            </a:lvl2pPr>
            <a:lvl3pPr marL="1143000" indent="-228600">
              <a:lnSpc>
                <a:spcPct val="90000"/>
              </a:lnSpc>
              <a:spcBef>
                <a:spcPts val="500"/>
              </a:spcBef>
              <a:buFont typeface="Arial"/>
              <a:buChar char="•"/>
              <a:defRPr sz="2000"/>
            </a:lvl3pPr>
            <a:lvl4pPr marL="1600200" indent="-228600">
              <a:lnSpc>
                <a:spcPct val="90000"/>
              </a:lnSpc>
              <a:spcBef>
                <a:spcPts val="500"/>
              </a:spcBef>
              <a:buFont typeface="Arial"/>
              <a:buChar char="•"/>
            </a:lvl4pPr>
            <a:lvl5pPr marL="2057400" indent="-228600">
              <a:lnSpc>
                <a:spcPct val="90000"/>
              </a:lnSpc>
              <a:spcBef>
                <a:spcPts val="500"/>
              </a:spcBef>
              <a:buFont typeface="Arial"/>
              <a:buChar cha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pPr marL="0" indent="0">
              <a:buNone/>
            </a:pPr>
            <a:r>
              <a:rPr lang="en-GB" sz="2000" dirty="0" smtClean="0">
                <a:solidFill>
                  <a:srgbClr val="3C4070"/>
                </a:solidFill>
              </a:rPr>
              <a:t>“Way Forward </a:t>
            </a:r>
            <a:r>
              <a:rPr lang="mr-IN" sz="2000" dirty="0" smtClean="0">
                <a:solidFill>
                  <a:srgbClr val="3C4070"/>
                </a:solidFill>
              </a:rPr>
              <a:t>–</a:t>
            </a:r>
            <a:r>
              <a:rPr lang="en-GB" sz="2000" dirty="0" smtClean="0">
                <a:solidFill>
                  <a:srgbClr val="3C4070"/>
                </a:solidFill>
              </a:rPr>
              <a:t> Next Steps”</a:t>
            </a:r>
            <a:endParaRPr lang="en-GB" sz="2000" dirty="0">
              <a:solidFill>
                <a:srgbClr val="3C4070"/>
              </a:solidFill>
            </a:endParaRPr>
          </a:p>
        </p:txBody>
      </p:sp>
      <p:grpSp>
        <p:nvGrpSpPr>
          <p:cNvPr id="23" name="Gruppierung 22"/>
          <p:cNvGrpSpPr/>
          <p:nvPr/>
        </p:nvGrpSpPr>
        <p:grpSpPr>
          <a:xfrm>
            <a:off x="5696721" y="791224"/>
            <a:ext cx="2520179" cy="2471057"/>
            <a:chOff x="-4094979" y="1995276"/>
            <a:chExt cx="3640364" cy="3294743"/>
          </a:xfrm>
        </p:grpSpPr>
        <p:sp>
          <p:nvSpPr>
            <p:cNvPr id="24" name="Rechteck 23"/>
            <p:cNvSpPr/>
            <p:nvPr/>
          </p:nvSpPr>
          <p:spPr>
            <a:xfrm>
              <a:off x="-4094979" y="1995276"/>
              <a:ext cx="3640364" cy="3294743"/>
            </a:xfrm>
            <a:prstGeom prst="rect">
              <a:avLst/>
            </a:prstGeom>
            <a:solidFill>
              <a:srgbClr val="1B29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rgbClr val="C24F2D"/>
                </a:solidFill>
              </a:endParaRPr>
            </a:p>
          </p:txBody>
        </p:sp>
        <p:pic>
          <p:nvPicPr>
            <p:cNvPr id="25" name="Bild 24" descr="intos_logo_omnib_prod_weiss"/>
            <p:cNvPicPr/>
            <p:nvPr/>
          </p:nvPicPr>
          <p:blipFill>
            <a:blip r:embed="rId3">
              <a:extLst>
                <a:ext uri="{28A0092B-C50C-407E-A947-70E740481C1C}">
                  <a14:useLocalDpi xmlns:a14="http://schemas.microsoft.com/office/drawing/2010/main" val="0"/>
                </a:ext>
              </a:extLst>
            </a:blip>
            <a:srcRect/>
            <a:stretch>
              <a:fillRect/>
            </a:stretch>
          </p:blipFill>
          <p:spPr bwMode="auto">
            <a:xfrm>
              <a:off x="-3477215" y="2481876"/>
              <a:ext cx="2457722" cy="2270741"/>
            </a:xfrm>
            <a:prstGeom prst="rect">
              <a:avLst/>
            </a:prstGeom>
            <a:noFill/>
            <a:ln>
              <a:noFill/>
            </a:ln>
          </p:spPr>
        </p:pic>
      </p:grpSp>
      <p:sp>
        <p:nvSpPr>
          <p:cNvPr id="26" name="Titel 1"/>
          <p:cNvSpPr txBox="1">
            <a:spLocks/>
          </p:cNvSpPr>
          <p:nvPr/>
        </p:nvSpPr>
        <p:spPr>
          <a:xfrm>
            <a:off x="5257800" y="3636534"/>
            <a:ext cx="3594100" cy="1190911"/>
          </a:xfrm>
          <a:prstGeom prst="rect">
            <a:avLst/>
          </a:prstGeom>
          <a:solidFill>
            <a:srgbClr val="F46F03">
              <a:alpha val="70000"/>
            </a:srgbClr>
          </a:solidFill>
        </p:spPr>
        <p:txBody>
          <a:bodyPr anchor="ctr">
            <a:noAutofit/>
          </a:bodyPr>
          <a:lstStyle>
            <a:defPPr>
              <a:defRPr lang="de-DE"/>
            </a:defPPr>
            <a:lvl1pPr marL="228600" indent="-228600">
              <a:lnSpc>
                <a:spcPct val="90000"/>
              </a:lnSpc>
              <a:spcBef>
                <a:spcPts val="1000"/>
              </a:spcBef>
              <a:buFont typeface="Arial"/>
              <a:buChar char="•"/>
              <a:defRPr sz="3500">
                <a:solidFill>
                  <a:schemeClr val="bg1"/>
                </a:solidFill>
                <a:latin typeface="Futura Condensed Medium" charset="0"/>
                <a:ea typeface="Futura Condensed Medium" charset="0"/>
                <a:cs typeface="Futura Condensed Medium" charset="0"/>
              </a:defRPr>
            </a:lvl1pPr>
            <a:lvl2pPr marL="685800" indent="-228600">
              <a:lnSpc>
                <a:spcPct val="90000"/>
              </a:lnSpc>
              <a:spcBef>
                <a:spcPts val="500"/>
              </a:spcBef>
              <a:buFont typeface="Arial"/>
              <a:buChar char="•"/>
              <a:defRPr sz="2400"/>
            </a:lvl2pPr>
            <a:lvl3pPr marL="1143000" indent="-228600">
              <a:lnSpc>
                <a:spcPct val="90000"/>
              </a:lnSpc>
              <a:spcBef>
                <a:spcPts val="500"/>
              </a:spcBef>
              <a:buFont typeface="Arial"/>
              <a:buChar char="•"/>
              <a:defRPr sz="2000"/>
            </a:lvl3pPr>
            <a:lvl4pPr marL="1600200" indent="-228600">
              <a:lnSpc>
                <a:spcPct val="90000"/>
              </a:lnSpc>
              <a:spcBef>
                <a:spcPts val="500"/>
              </a:spcBef>
              <a:buFont typeface="Arial"/>
              <a:buChar char="•"/>
            </a:lvl4pPr>
            <a:lvl5pPr marL="2057400" indent="-228600">
              <a:lnSpc>
                <a:spcPct val="90000"/>
              </a:lnSpc>
              <a:spcBef>
                <a:spcPts val="500"/>
              </a:spcBef>
              <a:buFont typeface="Arial"/>
              <a:buChar cha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pPr marL="0" indent="0" algn="ctr">
              <a:buNone/>
            </a:pPr>
            <a:r>
              <a:rPr lang="de-DE" sz="4400" dirty="0">
                <a:solidFill>
                  <a:srgbClr val="1B294F"/>
                </a:solidFill>
              </a:rPr>
              <a:t>THANK </a:t>
            </a:r>
            <a:r>
              <a:rPr lang="de-DE" sz="4400" dirty="0" smtClean="0">
                <a:solidFill>
                  <a:srgbClr val="1B294F"/>
                </a:solidFill>
              </a:rPr>
              <a:t>YOU!</a:t>
            </a:r>
            <a:endParaRPr lang="de-DE" sz="4400" dirty="0" smtClean="0"/>
          </a:p>
        </p:txBody>
      </p:sp>
    </p:spTree>
    <p:extLst>
      <p:ext uri="{BB962C8B-B14F-4D97-AF65-F5344CB8AC3E}">
        <p14:creationId xmlns:p14="http://schemas.microsoft.com/office/powerpoint/2010/main" val="38317836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Bild 10" descr="IMG_0280.JPG"/>
          <p:cNvPicPr>
            <a:picLocks noChangeAspect="1"/>
          </p:cNvPicPr>
          <p:nvPr/>
        </p:nvPicPr>
        <p:blipFill>
          <a:blip r:embed="rId2">
            <a:grayscl/>
            <a:alphaModFix amt="20000"/>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Rechteck 1"/>
          <p:cNvSpPr/>
          <p:nvPr/>
        </p:nvSpPr>
        <p:spPr>
          <a:xfrm>
            <a:off x="6948683" y="1463718"/>
            <a:ext cx="2024410" cy="2083352"/>
          </a:xfrm>
          <a:prstGeom prst="rect">
            <a:avLst/>
          </a:prstGeom>
          <a:solidFill>
            <a:srgbClr val="1B29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2800" dirty="0">
                <a:solidFill>
                  <a:srgbClr val="CECFCF"/>
                </a:solidFill>
                <a:latin typeface="Futura Condensed"/>
                <a:cs typeface="Futura Condensed"/>
              </a:rPr>
              <a:t>Way Forward</a:t>
            </a:r>
          </a:p>
        </p:txBody>
      </p:sp>
      <p:sp>
        <p:nvSpPr>
          <p:cNvPr id="3" name="Rechteck 2"/>
          <p:cNvSpPr/>
          <p:nvPr/>
        </p:nvSpPr>
        <p:spPr>
          <a:xfrm>
            <a:off x="4711564" y="1479216"/>
            <a:ext cx="2005042" cy="2071848"/>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2800" dirty="0" smtClean="0">
                <a:solidFill>
                  <a:srgbClr val="1B294F"/>
                </a:solidFill>
                <a:latin typeface="Futura Condensed Medium"/>
              </a:rPr>
              <a:t>“Action </a:t>
            </a:r>
            <a:r>
              <a:rPr lang="en-GB" sz="2800" dirty="0" smtClean="0">
                <a:solidFill>
                  <a:srgbClr val="1B294F"/>
                </a:solidFill>
                <a:latin typeface="Futura Condensed Medium"/>
              </a:rPr>
              <a:t>Plan Proposals”</a:t>
            </a:r>
            <a:endParaRPr lang="en-GB" sz="2800" dirty="0" smtClean="0">
              <a:solidFill>
                <a:srgbClr val="1B294F"/>
              </a:solidFill>
              <a:latin typeface="Futura Condensed Medium"/>
            </a:endParaRPr>
          </a:p>
        </p:txBody>
      </p:sp>
      <p:sp>
        <p:nvSpPr>
          <p:cNvPr id="4" name="Rechteck 3"/>
          <p:cNvSpPr/>
          <p:nvPr/>
        </p:nvSpPr>
        <p:spPr>
          <a:xfrm>
            <a:off x="2455077" y="1479216"/>
            <a:ext cx="2024410" cy="2083352"/>
          </a:xfrm>
          <a:prstGeom prst="rect">
            <a:avLst/>
          </a:prstGeom>
          <a:solidFill>
            <a:srgbClr val="1B29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2800" smtClean="0">
                <a:solidFill>
                  <a:srgbClr val="CECFCF"/>
                </a:solidFill>
                <a:latin typeface="Futura Condensed"/>
                <a:cs typeface="Futura Condensed"/>
              </a:rPr>
              <a:t>Basis &amp; Results</a:t>
            </a:r>
            <a:endParaRPr lang="en-GB" sz="2800">
              <a:solidFill>
                <a:srgbClr val="CECFCF"/>
              </a:solidFill>
              <a:latin typeface="Futura Condensed"/>
              <a:cs typeface="Futura Condensed"/>
            </a:endParaRPr>
          </a:p>
        </p:txBody>
      </p:sp>
      <p:sp>
        <p:nvSpPr>
          <p:cNvPr id="8" name="Rechteck 7"/>
          <p:cNvSpPr/>
          <p:nvPr/>
        </p:nvSpPr>
        <p:spPr>
          <a:xfrm>
            <a:off x="227550" y="1469267"/>
            <a:ext cx="2005042" cy="2071848"/>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2800" dirty="0" smtClean="0">
                <a:solidFill>
                  <a:srgbClr val="1B294F"/>
                </a:solidFill>
                <a:latin typeface="Futura Condensed Medium"/>
              </a:rPr>
              <a:t>Development &amp; Objectives</a:t>
            </a:r>
            <a:endParaRPr lang="en-GB" sz="2800" dirty="0">
              <a:solidFill>
                <a:srgbClr val="1B294F"/>
              </a:solidFill>
              <a:latin typeface="Futura Condensed Medium"/>
            </a:endParaRPr>
          </a:p>
        </p:txBody>
      </p:sp>
      <p:sp>
        <p:nvSpPr>
          <p:cNvPr id="14" name="Titel 1"/>
          <p:cNvSpPr txBox="1">
            <a:spLocks/>
          </p:cNvSpPr>
          <p:nvPr/>
        </p:nvSpPr>
        <p:spPr>
          <a:xfrm>
            <a:off x="120240" y="118223"/>
            <a:ext cx="4705760" cy="502615"/>
          </a:xfrm>
          <a:prstGeom prst="rect">
            <a:avLst/>
          </a:prstGeom>
          <a:noFill/>
        </p:spPr>
        <p:txBody>
          <a:bodyPr anchor="ctr">
            <a:noAutofit/>
          </a:bodyPr>
          <a:lstStyle>
            <a:defPPr>
              <a:defRPr lang="de-DE"/>
            </a:defPPr>
            <a:lvl1pPr marL="228600" indent="-228600">
              <a:lnSpc>
                <a:spcPct val="90000"/>
              </a:lnSpc>
              <a:spcBef>
                <a:spcPts val="1000"/>
              </a:spcBef>
              <a:buFont typeface="Arial"/>
              <a:buChar char="•"/>
              <a:defRPr sz="3500">
                <a:solidFill>
                  <a:schemeClr val="bg1"/>
                </a:solidFill>
                <a:latin typeface="Futura Condensed Medium" charset="0"/>
                <a:ea typeface="Futura Condensed Medium" charset="0"/>
                <a:cs typeface="Futura Condensed Medium" charset="0"/>
              </a:defRPr>
            </a:lvl1pPr>
            <a:lvl2pPr marL="685800" indent="-228600">
              <a:lnSpc>
                <a:spcPct val="90000"/>
              </a:lnSpc>
              <a:spcBef>
                <a:spcPts val="500"/>
              </a:spcBef>
              <a:buFont typeface="Arial"/>
              <a:buChar char="•"/>
              <a:defRPr sz="2400"/>
            </a:lvl2pPr>
            <a:lvl3pPr marL="1143000" indent="-228600">
              <a:lnSpc>
                <a:spcPct val="90000"/>
              </a:lnSpc>
              <a:spcBef>
                <a:spcPts val="500"/>
              </a:spcBef>
              <a:buFont typeface="Arial"/>
              <a:buChar char="•"/>
              <a:defRPr sz="2000"/>
            </a:lvl3pPr>
            <a:lvl4pPr marL="1600200" indent="-228600">
              <a:lnSpc>
                <a:spcPct val="90000"/>
              </a:lnSpc>
              <a:spcBef>
                <a:spcPts val="500"/>
              </a:spcBef>
              <a:buFont typeface="Arial"/>
              <a:buChar char="•"/>
            </a:lvl4pPr>
            <a:lvl5pPr marL="2057400" indent="-228600">
              <a:lnSpc>
                <a:spcPct val="90000"/>
              </a:lnSpc>
              <a:spcBef>
                <a:spcPts val="500"/>
              </a:spcBef>
              <a:buFont typeface="Arial"/>
              <a:buChar cha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pPr marL="0" indent="0">
              <a:buNone/>
            </a:pPr>
            <a:r>
              <a:rPr lang="en-GB" sz="2000" smtClean="0">
                <a:solidFill>
                  <a:srgbClr val="3C4070"/>
                </a:solidFill>
              </a:rPr>
              <a:t>Agenda</a:t>
            </a:r>
            <a:endParaRPr lang="en-GB" sz="2000">
              <a:solidFill>
                <a:srgbClr val="3C4070"/>
              </a:solidFill>
            </a:endParaRPr>
          </a:p>
        </p:txBody>
      </p:sp>
    </p:spTree>
    <p:extLst>
      <p:ext uri="{BB962C8B-B14F-4D97-AF65-F5344CB8AC3E}">
        <p14:creationId xmlns:p14="http://schemas.microsoft.com/office/powerpoint/2010/main" val="734141558"/>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descr="IMG_0280.JPG"/>
          <p:cNvPicPr>
            <a:picLocks noChangeAspect="1"/>
          </p:cNvPicPr>
          <p:nvPr/>
        </p:nvPicPr>
        <p:blipFill>
          <a:blip r:embed="rId3">
            <a:grayscl/>
            <a:alphaModFix amt="20000"/>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Titel 1"/>
          <p:cNvSpPr txBox="1">
            <a:spLocks/>
          </p:cNvSpPr>
          <p:nvPr/>
        </p:nvSpPr>
        <p:spPr>
          <a:xfrm>
            <a:off x="120240" y="156323"/>
            <a:ext cx="2813049" cy="502615"/>
          </a:xfrm>
          <a:prstGeom prst="rect">
            <a:avLst/>
          </a:prstGeom>
          <a:noFill/>
        </p:spPr>
        <p:txBody>
          <a:bodyPr anchor="ctr">
            <a:noAutofit/>
          </a:bodyPr>
          <a:lstStyle>
            <a:defPPr>
              <a:defRPr lang="de-DE"/>
            </a:defPPr>
            <a:lvl1pPr marL="228600" indent="-228600">
              <a:lnSpc>
                <a:spcPct val="90000"/>
              </a:lnSpc>
              <a:spcBef>
                <a:spcPts val="1000"/>
              </a:spcBef>
              <a:buFont typeface="Arial"/>
              <a:buChar char="•"/>
              <a:defRPr sz="3500">
                <a:solidFill>
                  <a:schemeClr val="bg1"/>
                </a:solidFill>
                <a:latin typeface="Futura Condensed Medium" charset="0"/>
                <a:ea typeface="Futura Condensed Medium" charset="0"/>
                <a:cs typeface="Futura Condensed Medium" charset="0"/>
              </a:defRPr>
            </a:lvl1pPr>
            <a:lvl2pPr marL="685800" indent="-228600">
              <a:lnSpc>
                <a:spcPct val="90000"/>
              </a:lnSpc>
              <a:spcBef>
                <a:spcPts val="500"/>
              </a:spcBef>
              <a:buFont typeface="Arial"/>
              <a:buChar char="•"/>
              <a:defRPr sz="2400"/>
            </a:lvl2pPr>
            <a:lvl3pPr marL="1143000" indent="-228600">
              <a:lnSpc>
                <a:spcPct val="90000"/>
              </a:lnSpc>
              <a:spcBef>
                <a:spcPts val="500"/>
              </a:spcBef>
              <a:buFont typeface="Arial"/>
              <a:buChar char="•"/>
              <a:defRPr sz="2000"/>
            </a:lvl3pPr>
            <a:lvl4pPr marL="1600200" indent="-228600">
              <a:lnSpc>
                <a:spcPct val="90000"/>
              </a:lnSpc>
              <a:spcBef>
                <a:spcPts val="500"/>
              </a:spcBef>
              <a:buFont typeface="Arial"/>
              <a:buChar char="•"/>
            </a:lvl4pPr>
            <a:lvl5pPr marL="2057400" indent="-228600">
              <a:lnSpc>
                <a:spcPct val="90000"/>
              </a:lnSpc>
              <a:spcBef>
                <a:spcPts val="500"/>
              </a:spcBef>
              <a:buFont typeface="Arial"/>
              <a:buChar cha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pPr marL="0" indent="0">
              <a:buNone/>
            </a:pPr>
            <a:endParaRPr lang="es-ES_tradnl" sz="2000" dirty="0">
              <a:solidFill>
                <a:srgbClr val="3C4070"/>
              </a:solidFill>
            </a:endParaRPr>
          </a:p>
        </p:txBody>
      </p:sp>
      <p:sp>
        <p:nvSpPr>
          <p:cNvPr id="11" name="Titel 1"/>
          <p:cNvSpPr txBox="1">
            <a:spLocks/>
          </p:cNvSpPr>
          <p:nvPr/>
        </p:nvSpPr>
        <p:spPr>
          <a:xfrm>
            <a:off x="272640" y="219823"/>
            <a:ext cx="6369460" cy="502615"/>
          </a:xfrm>
          <a:prstGeom prst="rect">
            <a:avLst/>
          </a:prstGeom>
          <a:noFill/>
        </p:spPr>
        <p:txBody>
          <a:bodyPr anchor="ctr">
            <a:noAutofit/>
          </a:bodyPr>
          <a:lstStyle>
            <a:defPPr>
              <a:defRPr lang="de-DE"/>
            </a:defPPr>
            <a:lvl1pPr marL="228600" indent="-228600">
              <a:lnSpc>
                <a:spcPct val="90000"/>
              </a:lnSpc>
              <a:spcBef>
                <a:spcPts val="1000"/>
              </a:spcBef>
              <a:buFont typeface="Arial"/>
              <a:buChar char="•"/>
              <a:defRPr sz="3500">
                <a:solidFill>
                  <a:schemeClr val="bg1"/>
                </a:solidFill>
                <a:latin typeface="Futura Condensed Medium" charset="0"/>
                <a:ea typeface="Futura Condensed Medium" charset="0"/>
                <a:cs typeface="Futura Condensed Medium" charset="0"/>
              </a:defRPr>
            </a:lvl1pPr>
            <a:lvl2pPr marL="685800" indent="-228600">
              <a:lnSpc>
                <a:spcPct val="90000"/>
              </a:lnSpc>
              <a:spcBef>
                <a:spcPts val="500"/>
              </a:spcBef>
              <a:buFont typeface="Arial"/>
              <a:buChar char="•"/>
              <a:defRPr sz="2400"/>
            </a:lvl2pPr>
            <a:lvl3pPr marL="1143000" indent="-228600">
              <a:lnSpc>
                <a:spcPct val="90000"/>
              </a:lnSpc>
              <a:spcBef>
                <a:spcPts val="500"/>
              </a:spcBef>
              <a:buFont typeface="Arial"/>
              <a:buChar char="•"/>
              <a:defRPr sz="2000"/>
            </a:lvl3pPr>
            <a:lvl4pPr marL="1600200" indent="-228600">
              <a:lnSpc>
                <a:spcPct val="90000"/>
              </a:lnSpc>
              <a:spcBef>
                <a:spcPts val="500"/>
              </a:spcBef>
              <a:buFont typeface="Arial"/>
              <a:buChar char="•"/>
            </a:lvl4pPr>
            <a:lvl5pPr marL="2057400" indent="-228600">
              <a:lnSpc>
                <a:spcPct val="90000"/>
              </a:lnSpc>
              <a:spcBef>
                <a:spcPts val="500"/>
              </a:spcBef>
              <a:buFont typeface="Arial"/>
              <a:buChar cha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pPr marL="0" indent="0">
              <a:buNone/>
            </a:pPr>
            <a:r>
              <a:rPr lang="en-GB" sz="2000" dirty="0" smtClean="0">
                <a:solidFill>
                  <a:srgbClr val="3C4070"/>
                </a:solidFill>
              </a:rPr>
              <a:t>“..the </a:t>
            </a:r>
            <a:r>
              <a:rPr lang="en-GB" sz="2000" dirty="0" smtClean="0">
                <a:solidFill>
                  <a:srgbClr val="3C4070"/>
                </a:solidFill>
              </a:rPr>
              <a:t>continuing question of SAI  independence</a:t>
            </a:r>
            <a:r>
              <a:rPr lang="mr-IN" sz="2000" dirty="0" smtClean="0">
                <a:solidFill>
                  <a:srgbClr val="3C4070"/>
                </a:solidFill>
              </a:rPr>
              <a:t>…</a:t>
            </a:r>
            <a:r>
              <a:rPr lang="de-DE" sz="2000" dirty="0" smtClean="0">
                <a:solidFill>
                  <a:srgbClr val="3C4070"/>
                </a:solidFill>
              </a:rPr>
              <a:t>“</a:t>
            </a:r>
            <a:endParaRPr lang="en-GB" sz="2000" dirty="0">
              <a:solidFill>
                <a:srgbClr val="3C4070"/>
              </a:solidFill>
            </a:endParaRPr>
          </a:p>
        </p:txBody>
      </p:sp>
      <p:sp>
        <p:nvSpPr>
          <p:cNvPr id="13" name="Rechteck 12"/>
          <p:cNvSpPr/>
          <p:nvPr/>
        </p:nvSpPr>
        <p:spPr>
          <a:xfrm>
            <a:off x="348795" y="1100967"/>
            <a:ext cx="4280897" cy="1711400"/>
          </a:xfrm>
          <a:prstGeom prst="rect">
            <a:avLst/>
          </a:prstGeom>
          <a:solidFill>
            <a:srgbClr val="1B29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smtClean="0">
                <a:solidFill>
                  <a:srgbClr val="CECFCF"/>
                </a:solidFill>
                <a:latin typeface="Futura Condensed"/>
                <a:cs typeface="Futura Condensed"/>
              </a:rPr>
              <a:t>Open Budget Index (OBI, 2006): </a:t>
            </a:r>
            <a:r>
              <a:rPr lang="en-GB" sz="2000" dirty="0" smtClean="0">
                <a:solidFill>
                  <a:srgbClr val="CECFCF"/>
                </a:solidFill>
                <a:latin typeface="Futura Condensed"/>
                <a:cs typeface="Futura Condensed"/>
              </a:rPr>
              <a:t>59 countries: </a:t>
            </a:r>
            <a:r>
              <a:rPr lang="mr-IN" sz="2000" dirty="0" smtClean="0">
                <a:solidFill>
                  <a:srgbClr val="CECFCF"/>
                </a:solidFill>
                <a:latin typeface="Futura Condensed"/>
                <a:cs typeface="Futura Condensed"/>
              </a:rPr>
              <a:t>…</a:t>
            </a:r>
            <a:r>
              <a:rPr lang="en-GB" sz="2000" dirty="0" smtClean="0">
                <a:solidFill>
                  <a:srgbClr val="CECFCF"/>
                </a:solidFill>
                <a:latin typeface="Futura Condensed"/>
                <a:cs typeface="Futura Condensed"/>
              </a:rPr>
              <a:t> in 29 funding was </a:t>
            </a:r>
            <a:r>
              <a:rPr lang="en-GB" sz="2000" dirty="0">
                <a:solidFill>
                  <a:srgbClr val="CECFCF"/>
                </a:solidFill>
                <a:latin typeface="Futura Condensed"/>
                <a:cs typeface="Futura Condensed"/>
              </a:rPr>
              <a:t>not </a:t>
            </a:r>
            <a:r>
              <a:rPr lang="en-GB" sz="2000" dirty="0" smtClean="0">
                <a:solidFill>
                  <a:srgbClr val="CECFCF"/>
                </a:solidFill>
                <a:latin typeface="Futura Condensed"/>
                <a:cs typeface="Futura Condensed"/>
              </a:rPr>
              <a:t>sufficient, in </a:t>
            </a:r>
            <a:r>
              <a:rPr lang="en-GB" sz="2000" dirty="0">
                <a:solidFill>
                  <a:srgbClr val="CECFCF"/>
                </a:solidFill>
                <a:latin typeface="Futura Condensed"/>
                <a:cs typeface="Futura Condensed"/>
              </a:rPr>
              <a:t>16 SAIs </a:t>
            </a:r>
            <a:r>
              <a:rPr lang="en-GB" sz="2000" dirty="0" smtClean="0">
                <a:solidFill>
                  <a:srgbClr val="CECFCF"/>
                </a:solidFill>
                <a:latin typeface="Futura Condensed"/>
                <a:cs typeface="Futura Condensed"/>
              </a:rPr>
              <a:t>Executive </a:t>
            </a:r>
            <a:r>
              <a:rPr lang="en-GB" sz="2000" dirty="0">
                <a:solidFill>
                  <a:srgbClr val="CECFCF"/>
                </a:solidFill>
                <a:latin typeface="Futura Condensed"/>
                <a:cs typeface="Futura Condensed"/>
              </a:rPr>
              <a:t>could remove the head </a:t>
            </a:r>
            <a:r>
              <a:rPr lang="en-GB" sz="2000" dirty="0" smtClean="0">
                <a:solidFill>
                  <a:srgbClr val="CECFCF"/>
                </a:solidFill>
                <a:latin typeface="Futura Condensed"/>
                <a:cs typeface="Futura Condensed"/>
              </a:rPr>
              <a:t>without </a:t>
            </a:r>
            <a:r>
              <a:rPr lang="en-GB" sz="2000" dirty="0">
                <a:solidFill>
                  <a:srgbClr val="CECFCF"/>
                </a:solidFill>
                <a:latin typeface="Futura Condensed"/>
                <a:cs typeface="Futura Condensed"/>
              </a:rPr>
              <a:t>consulting </a:t>
            </a:r>
            <a:r>
              <a:rPr lang="en-GB" sz="2000" dirty="0" smtClean="0">
                <a:solidFill>
                  <a:srgbClr val="CECFCF"/>
                </a:solidFill>
                <a:latin typeface="Futura Condensed"/>
                <a:cs typeface="Futura Condensed"/>
              </a:rPr>
              <a:t>Legislature, in </a:t>
            </a:r>
            <a:r>
              <a:rPr lang="en-GB" sz="2000" dirty="0">
                <a:solidFill>
                  <a:srgbClr val="CECFCF"/>
                </a:solidFill>
                <a:latin typeface="Futura Condensed"/>
                <a:cs typeface="Futura Condensed"/>
              </a:rPr>
              <a:t>21 </a:t>
            </a:r>
            <a:r>
              <a:rPr lang="en-GB" sz="2000" dirty="0" smtClean="0">
                <a:solidFill>
                  <a:srgbClr val="CECFCF"/>
                </a:solidFill>
                <a:latin typeface="Futura Condensed"/>
                <a:cs typeface="Futura Condensed"/>
              </a:rPr>
              <a:t>SAI-budget was determined </a:t>
            </a:r>
            <a:r>
              <a:rPr lang="en-GB" sz="2000" dirty="0">
                <a:solidFill>
                  <a:srgbClr val="CECFCF"/>
                </a:solidFill>
                <a:latin typeface="Futura Condensed"/>
                <a:cs typeface="Futura Condensed"/>
              </a:rPr>
              <a:t>by the </a:t>
            </a:r>
            <a:r>
              <a:rPr lang="en-GB" sz="2000" dirty="0" smtClean="0">
                <a:solidFill>
                  <a:srgbClr val="CECFCF"/>
                </a:solidFill>
                <a:latin typeface="Futura Condensed"/>
                <a:cs typeface="Futura Condensed"/>
              </a:rPr>
              <a:t>Executive</a:t>
            </a:r>
            <a:r>
              <a:rPr lang="mr-IN" sz="2000" dirty="0" smtClean="0">
                <a:solidFill>
                  <a:srgbClr val="CECFCF"/>
                </a:solidFill>
                <a:latin typeface="Futura Condensed"/>
                <a:cs typeface="Futura Condensed"/>
              </a:rPr>
              <a:t>…</a:t>
            </a:r>
            <a:r>
              <a:rPr lang="en-GB" sz="2000" dirty="0" smtClean="0">
                <a:solidFill>
                  <a:srgbClr val="CECFCF"/>
                </a:solidFill>
                <a:latin typeface="Futura Condensed"/>
                <a:cs typeface="Futura Condensed"/>
              </a:rPr>
              <a:t> </a:t>
            </a:r>
            <a:endParaRPr lang="en-GB" sz="2000" dirty="0">
              <a:solidFill>
                <a:srgbClr val="CECFCF"/>
              </a:solidFill>
              <a:latin typeface="Futura Condensed"/>
              <a:cs typeface="Futura Condensed"/>
            </a:endParaRPr>
          </a:p>
        </p:txBody>
      </p:sp>
      <p:sp>
        <p:nvSpPr>
          <p:cNvPr id="14" name="Rechteck 13"/>
          <p:cNvSpPr/>
          <p:nvPr/>
        </p:nvSpPr>
        <p:spPr>
          <a:xfrm>
            <a:off x="348795" y="3060699"/>
            <a:ext cx="4280897" cy="1854201"/>
          </a:xfrm>
          <a:prstGeom prst="rect">
            <a:avLst/>
          </a:prstGeom>
          <a:solidFill>
            <a:srgbClr val="1B29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smtClean="0">
                <a:solidFill>
                  <a:srgbClr val="CECFCF"/>
                </a:solidFill>
                <a:latin typeface="Futura Condensed"/>
                <a:cs typeface="Futura Condensed"/>
              </a:rPr>
              <a:t>Subcommittee on SAI </a:t>
            </a:r>
            <a:r>
              <a:rPr lang="en-GB" sz="2800" dirty="0">
                <a:solidFill>
                  <a:srgbClr val="CECFCF"/>
                </a:solidFill>
                <a:latin typeface="Futura Condensed"/>
                <a:cs typeface="Futura Condensed"/>
              </a:rPr>
              <a:t>Independence </a:t>
            </a:r>
            <a:r>
              <a:rPr lang="en-GB" sz="2800" dirty="0" smtClean="0">
                <a:solidFill>
                  <a:srgbClr val="CECFCF"/>
                </a:solidFill>
                <a:latin typeface="Futura Condensed"/>
                <a:cs typeface="Futura Condensed"/>
              </a:rPr>
              <a:t>(2007)</a:t>
            </a:r>
            <a:r>
              <a:rPr lang="en-GB" sz="2000" dirty="0" smtClean="0">
                <a:solidFill>
                  <a:srgbClr val="CECFCF"/>
                </a:solidFill>
                <a:latin typeface="Futura Condensed"/>
                <a:cs typeface="Futura Condensed"/>
              </a:rPr>
              <a:t>: </a:t>
            </a:r>
            <a:r>
              <a:rPr lang="mr-IN" sz="2000" dirty="0" smtClean="0">
                <a:solidFill>
                  <a:srgbClr val="CECFCF"/>
                </a:solidFill>
                <a:latin typeface="Futura Condensed"/>
                <a:cs typeface="Futura Condensed"/>
              </a:rPr>
              <a:t>…</a:t>
            </a:r>
            <a:r>
              <a:rPr lang="en-GB" sz="2000" dirty="0" smtClean="0">
                <a:solidFill>
                  <a:srgbClr val="CECFCF"/>
                </a:solidFill>
                <a:latin typeface="Futura Condensed"/>
                <a:cs typeface="Futura Condensed"/>
              </a:rPr>
              <a:t>control over </a:t>
            </a:r>
            <a:r>
              <a:rPr lang="en-GB" sz="2000" dirty="0">
                <a:solidFill>
                  <a:srgbClr val="CECFCF"/>
                </a:solidFill>
                <a:latin typeface="Futura Condensed"/>
                <a:cs typeface="Futura Condensed"/>
              </a:rPr>
              <a:t>SAIs budgets gave the Executive </a:t>
            </a:r>
            <a:r>
              <a:rPr lang="en-GB" sz="2000" dirty="0" smtClean="0">
                <a:solidFill>
                  <a:srgbClr val="CECFCF"/>
                </a:solidFill>
                <a:latin typeface="Futura Condensed"/>
                <a:cs typeface="Futura Condensed"/>
              </a:rPr>
              <a:t>ability to </a:t>
            </a:r>
            <a:r>
              <a:rPr lang="en-GB" sz="2000" dirty="0">
                <a:solidFill>
                  <a:srgbClr val="CECFCF"/>
                </a:solidFill>
                <a:latin typeface="Futura Condensed"/>
                <a:cs typeface="Futura Condensed"/>
              </a:rPr>
              <a:t>directly influence </a:t>
            </a:r>
            <a:r>
              <a:rPr lang="en-GB" sz="2000" dirty="0" smtClean="0">
                <a:solidFill>
                  <a:srgbClr val="CECFCF"/>
                </a:solidFill>
                <a:latin typeface="Futura Condensed"/>
                <a:cs typeface="Futura Condensed"/>
              </a:rPr>
              <a:t>audit </a:t>
            </a:r>
            <a:r>
              <a:rPr lang="en-GB" sz="2000" dirty="0">
                <a:solidFill>
                  <a:srgbClr val="CECFCF"/>
                </a:solidFill>
                <a:latin typeface="Futura Condensed"/>
                <a:cs typeface="Futura Condensed"/>
              </a:rPr>
              <a:t>targets and corresponding reports </a:t>
            </a:r>
            <a:r>
              <a:rPr lang="en-GB" sz="2000" dirty="0" smtClean="0">
                <a:solidFill>
                  <a:srgbClr val="CECFCF"/>
                </a:solidFill>
                <a:latin typeface="Futura Condensed"/>
                <a:cs typeface="Futura Condensed"/>
              </a:rPr>
              <a:t>and the </a:t>
            </a:r>
            <a:r>
              <a:rPr lang="en-GB" sz="2000" dirty="0">
                <a:solidFill>
                  <a:srgbClr val="CECFCF"/>
                </a:solidFill>
                <a:latin typeface="Futura Condensed"/>
                <a:cs typeface="Futura Condensed"/>
              </a:rPr>
              <a:t>power to indirectly control the scope of SAIs </a:t>
            </a:r>
            <a:r>
              <a:rPr lang="en-GB" sz="2000" dirty="0" smtClean="0">
                <a:solidFill>
                  <a:srgbClr val="CECFCF"/>
                </a:solidFill>
                <a:latin typeface="Futura Condensed"/>
                <a:cs typeface="Futura Condensed"/>
              </a:rPr>
              <a:t>work</a:t>
            </a:r>
            <a:r>
              <a:rPr lang="mr-IN" sz="2000" dirty="0" smtClean="0">
                <a:solidFill>
                  <a:srgbClr val="CECFCF"/>
                </a:solidFill>
                <a:latin typeface="Futura Condensed"/>
                <a:cs typeface="Futura Condensed"/>
              </a:rPr>
              <a:t>…</a:t>
            </a:r>
            <a:r>
              <a:rPr lang="en-GB" sz="2000" dirty="0" smtClean="0">
                <a:solidFill>
                  <a:srgbClr val="CECFCF"/>
                </a:solidFill>
                <a:latin typeface="Futura Condensed"/>
                <a:cs typeface="Futura Condensed"/>
              </a:rPr>
              <a:t>.</a:t>
            </a:r>
            <a:endParaRPr lang="en-GB" sz="2000" dirty="0">
              <a:solidFill>
                <a:srgbClr val="CECFCF"/>
              </a:solidFill>
              <a:latin typeface="Futura Condensed"/>
              <a:cs typeface="Futura Condensed"/>
            </a:endParaRPr>
          </a:p>
        </p:txBody>
      </p:sp>
      <p:sp>
        <p:nvSpPr>
          <p:cNvPr id="15" name="Rechteck 14"/>
          <p:cNvSpPr/>
          <p:nvPr/>
        </p:nvSpPr>
        <p:spPr>
          <a:xfrm>
            <a:off x="4782092" y="658938"/>
            <a:ext cx="4280897" cy="1711400"/>
          </a:xfrm>
          <a:prstGeom prst="rect">
            <a:avLst/>
          </a:prstGeom>
          <a:solidFill>
            <a:srgbClr val="1B29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smtClean="0">
                <a:solidFill>
                  <a:srgbClr val="CECFCF"/>
                </a:solidFill>
                <a:latin typeface="Futura Condensed"/>
                <a:cs typeface="Futura Condensed"/>
              </a:rPr>
              <a:t>World Bank Assessment -Southeast Asia (2011): </a:t>
            </a:r>
            <a:r>
              <a:rPr lang="mr-IN" sz="2000" dirty="0" smtClean="0">
                <a:solidFill>
                  <a:srgbClr val="CECFCF"/>
                </a:solidFill>
                <a:latin typeface="Futura Condensed"/>
                <a:cs typeface="Futura Condensed"/>
              </a:rPr>
              <a:t>…</a:t>
            </a:r>
            <a:r>
              <a:rPr lang="de-DE" sz="2000" dirty="0" err="1" smtClean="0">
                <a:solidFill>
                  <a:srgbClr val="CECFCF"/>
                </a:solidFill>
                <a:latin typeface="Futura Condensed"/>
                <a:cs typeface="Futura Condensed"/>
              </a:rPr>
              <a:t>no</a:t>
            </a:r>
            <a:r>
              <a:rPr lang="de-DE" sz="2000" dirty="0" smtClean="0">
                <a:solidFill>
                  <a:srgbClr val="CECFCF"/>
                </a:solidFill>
                <a:latin typeface="Futura Condensed"/>
                <a:cs typeface="Futura Condensed"/>
              </a:rPr>
              <a:t> SAI </a:t>
            </a:r>
            <a:r>
              <a:rPr lang="en-GB" sz="2000" dirty="0" smtClean="0">
                <a:solidFill>
                  <a:srgbClr val="CECFCF"/>
                </a:solidFill>
                <a:latin typeface="Futura Condensed"/>
                <a:cs typeface="Futura Condensed"/>
              </a:rPr>
              <a:t>had </a:t>
            </a:r>
            <a:r>
              <a:rPr lang="en-GB" sz="2000" dirty="0">
                <a:solidFill>
                  <a:srgbClr val="CECFCF"/>
                </a:solidFill>
                <a:latin typeface="Futura Condensed"/>
                <a:cs typeface="Futura Condensed"/>
              </a:rPr>
              <a:t>the degree of independence prescribed by the </a:t>
            </a:r>
            <a:r>
              <a:rPr lang="en-GB" sz="2000" dirty="0" smtClean="0">
                <a:solidFill>
                  <a:srgbClr val="CECFCF"/>
                </a:solidFill>
                <a:latin typeface="Futura Condensed"/>
                <a:cs typeface="Futura Condensed"/>
              </a:rPr>
              <a:t>ISSAIs, legislation </a:t>
            </a:r>
            <a:r>
              <a:rPr lang="en-GB" sz="2000" dirty="0">
                <a:solidFill>
                  <a:srgbClr val="CECFCF"/>
                </a:solidFill>
                <a:latin typeface="Futura Condensed"/>
                <a:cs typeface="Futura Condensed"/>
              </a:rPr>
              <a:t>was </a:t>
            </a:r>
            <a:r>
              <a:rPr lang="en-GB" sz="2000" dirty="0" err="1" smtClean="0">
                <a:solidFill>
                  <a:srgbClr val="CECFCF"/>
                </a:solidFill>
                <a:latin typeface="Futura Condensed"/>
                <a:cs typeface="Futura Condensed"/>
              </a:rPr>
              <a:t>outdated</a:t>
            </a:r>
            <a:r>
              <a:rPr lang="en-GB" sz="2000" dirty="0" smtClean="0">
                <a:solidFill>
                  <a:srgbClr val="CECFCF"/>
                </a:solidFill>
                <a:latin typeface="Futura Condensed"/>
                <a:cs typeface="Futura Condensed"/>
              </a:rPr>
              <a:t>, most </a:t>
            </a:r>
            <a:r>
              <a:rPr lang="en-GB" sz="2000" dirty="0">
                <a:solidFill>
                  <a:srgbClr val="CECFCF"/>
                </a:solidFill>
                <a:latin typeface="Futura Condensed"/>
                <a:cs typeface="Futura Condensed"/>
              </a:rPr>
              <a:t>SAIs were unable to fully meet international auditing standards</a:t>
            </a:r>
            <a:r>
              <a:rPr lang="mr-IN" sz="2000" dirty="0" smtClean="0">
                <a:solidFill>
                  <a:srgbClr val="CECFCF"/>
                </a:solidFill>
                <a:latin typeface="Futura Condensed"/>
                <a:cs typeface="Futura Condensed"/>
              </a:rPr>
              <a:t>…</a:t>
            </a:r>
            <a:r>
              <a:rPr lang="en-GB" sz="2000" dirty="0" smtClean="0">
                <a:solidFill>
                  <a:srgbClr val="CECFCF"/>
                </a:solidFill>
                <a:latin typeface="Futura Condensed"/>
                <a:cs typeface="Futura Condensed"/>
              </a:rPr>
              <a:t> </a:t>
            </a:r>
            <a:endParaRPr lang="en-GB" sz="2000" dirty="0">
              <a:solidFill>
                <a:srgbClr val="CECFCF"/>
              </a:solidFill>
              <a:latin typeface="Futura Condensed"/>
              <a:cs typeface="Futura Condensed"/>
            </a:endParaRPr>
          </a:p>
        </p:txBody>
      </p:sp>
      <p:sp>
        <p:nvSpPr>
          <p:cNvPr id="17" name="Rechteck 16"/>
          <p:cNvSpPr/>
          <p:nvPr/>
        </p:nvSpPr>
        <p:spPr>
          <a:xfrm>
            <a:off x="4782092" y="2565398"/>
            <a:ext cx="4280897" cy="2349502"/>
          </a:xfrm>
          <a:prstGeom prst="rect">
            <a:avLst/>
          </a:prstGeom>
          <a:solidFill>
            <a:srgbClr val="1B29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rgbClr val="CECFCF"/>
                </a:solidFill>
                <a:latin typeface="Futura Condensed"/>
                <a:cs typeface="Futura Condensed"/>
              </a:rPr>
              <a:t>IDI Global SAI Stocktaking Report (</a:t>
            </a:r>
            <a:r>
              <a:rPr lang="en-GB" sz="2800" dirty="0" smtClean="0">
                <a:solidFill>
                  <a:srgbClr val="CECFCF"/>
                </a:solidFill>
                <a:latin typeface="Futura Condensed"/>
                <a:cs typeface="Futura Condensed"/>
              </a:rPr>
              <a:t>2014): </a:t>
            </a:r>
            <a:r>
              <a:rPr lang="en-GB" sz="2000" dirty="0">
                <a:solidFill>
                  <a:srgbClr val="CECFCF"/>
                </a:solidFill>
                <a:latin typeface="Futura Condensed"/>
                <a:cs typeface="Futura Condensed"/>
              </a:rPr>
              <a:t>legal frameworks </a:t>
            </a:r>
            <a:r>
              <a:rPr lang="en-GB" sz="2000" dirty="0" smtClean="0">
                <a:solidFill>
                  <a:srgbClr val="CECFCF"/>
                </a:solidFill>
                <a:latin typeface="Futura Condensed"/>
                <a:cs typeface="Futura Condensed"/>
              </a:rPr>
              <a:t>deviated </a:t>
            </a:r>
            <a:r>
              <a:rPr lang="en-GB" sz="2000" dirty="0">
                <a:solidFill>
                  <a:srgbClr val="CECFCF"/>
                </a:solidFill>
                <a:latin typeface="Futura Condensed"/>
                <a:cs typeface="Futura Condensed"/>
              </a:rPr>
              <a:t>significantly from the principles of the Mexico </a:t>
            </a:r>
            <a:r>
              <a:rPr lang="en-GB" sz="2000" dirty="0" smtClean="0">
                <a:solidFill>
                  <a:srgbClr val="CECFCF"/>
                </a:solidFill>
                <a:latin typeface="Futura Condensed"/>
                <a:cs typeface="Futura Condensed"/>
              </a:rPr>
              <a:t>Declaration, significant </a:t>
            </a:r>
            <a:r>
              <a:rPr lang="en-GB" sz="2000" dirty="0">
                <a:solidFill>
                  <a:srgbClr val="CECFCF"/>
                </a:solidFill>
                <a:latin typeface="Futura Condensed"/>
                <a:cs typeface="Futura Condensed"/>
              </a:rPr>
              <a:t>number of SAIs, faced interference or legal </a:t>
            </a:r>
            <a:r>
              <a:rPr lang="en-GB" sz="2000" dirty="0" smtClean="0">
                <a:solidFill>
                  <a:srgbClr val="CECFCF"/>
                </a:solidFill>
                <a:latin typeface="Futura Condensed"/>
                <a:cs typeface="Futura Condensed"/>
              </a:rPr>
              <a:t>limitations, over </a:t>
            </a:r>
            <a:r>
              <a:rPr lang="en-GB" sz="2000" dirty="0">
                <a:solidFill>
                  <a:srgbClr val="CECFCF"/>
                </a:solidFill>
                <a:latin typeface="Futura Condensed"/>
                <a:cs typeface="Futura Condensed"/>
              </a:rPr>
              <a:t>40% </a:t>
            </a:r>
            <a:r>
              <a:rPr lang="en-GB" sz="2000" dirty="0" smtClean="0">
                <a:solidFill>
                  <a:srgbClr val="CECFCF"/>
                </a:solidFill>
                <a:latin typeface="Futura Condensed"/>
                <a:cs typeface="Futura Condensed"/>
              </a:rPr>
              <a:t>reported </a:t>
            </a:r>
            <a:r>
              <a:rPr lang="en-GB" sz="2000" dirty="0">
                <a:solidFill>
                  <a:srgbClr val="CECFCF"/>
                </a:solidFill>
                <a:latin typeface="Futura Condensed"/>
                <a:cs typeface="Futura Condensed"/>
              </a:rPr>
              <a:t>cases of interference from the </a:t>
            </a:r>
            <a:r>
              <a:rPr lang="en-GB" sz="2000" dirty="0" smtClean="0">
                <a:solidFill>
                  <a:srgbClr val="CECFCF"/>
                </a:solidFill>
                <a:latin typeface="Futura Condensed"/>
                <a:cs typeface="Futura Condensed"/>
              </a:rPr>
              <a:t>Executive </a:t>
            </a:r>
            <a:r>
              <a:rPr lang="en-GB" sz="2000" dirty="0">
                <a:solidFill>
                  <a:srgbClr val="CECFCF"/>
                </a:solidFill>
                <a:latin typeface="Futura Condensed"/>
                <a:cs typeface="Futura Condensed"/>
              </a:rPr>
              <a:t>in the budget </a:t>
            </a:r>
            <a:r>
              <a:rPr lang="en-GB" sz="2000" dirty="0" smtClean="0">
                <a:solidFill>
                  <a:srgbClr val="CECFCF"/>
                </a:solidFill>
                <a:latin typeface="Futura Condensed"/>
                <a:cs typeface="Futura Condensed"/>
              </a:rPr>
              <a:t>process</a:t>
            </a:r>
            <a:r>
              <a:rPr lang="mr-IN" sz="2000" dirty="0" smtClean="0">
                <a:solidFill>
                  <a:srgbClr val="CECFCF"/>
                </a:solidFill>
                <a:latin typeface="Futura Condensed"/>
                <a:cs typeface="Futura Condensed"/>
              </a:rPr>
              <a:t>…</a:t>
            </a:r>
            <a:r>
              <a:rPr lang="en-GB" sz="2000" dirty="0" smtClean="0">
                <a:solidFill>
                  <a:srgbClr val="CECFCF"/>
                </a:solidFill>
                <a:latin typeface="Futura Condensed"/>
                <a:cs typeface="Futura Condensed"/>
              </a:rPr>
              <a:t> </a:t>
            </a:r>
            <a:endParaRPr lang="en-GB" sz="2000" dirty="0">
              <a:solidFill>
                <a:srgbClr val="CECFCF"/>
              </a:solidFill>
              <a:latin typeface="Futura Condensed"/>
              <a:cs typeface="Futura Condensed"/>
            </a:endParaRPr>
          </a:p>
        </p:txBody>
      </p:sp>
    </p:spTree>
    <p:extLst>
      <p:ext uri="{BB962C8B-B14F-4D97-AF65-F5344CB8AC3E}">
        <p14:creationId xmlns:p14="http://schemas.microsoft.com/office/powerpoint/2010/main" val="1730205860"/>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descr="IMG_0280.JPG"/>
          <p:cNvPicPr>
            <a:picLocks noChangeAspect="1"/>
          </p:cNvPicPr>
          <p:nvPr/>
        </p:nvPicPr>
        <p:blipFill>
          <a:blip r:embed="rId3">
            <a:grayscl/>
            <a:alphaModFix amt="20000"/>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Titel 1"/>
          <p:cNvSpPr txBox="1">
            <a:spLocks/>
          </p:cNvSpPr>
          <p:nvPr/>
        </p:nvSpPr>
        <p:spPr>
          <a:xfrm>
            <a:off x="120240" y="156323"/>
            <a:ext cx="2813049" cy="502615"/>
          </a:xfrm>
          <a:prstGeom prst="rect">
            <a:avLst/>
          </a:prstGeom>
          <a:noFill/>
        </p:spPr>
        <p:txBody>
          <a:bodyPr anchor="ctr">
            <a:noAutofit/>
          </a:bodyPr>
          <a:lstStyle>
            <a:defPPr>
              <a:defRPr lang="de-DE"/>
            </a:defPPr>
            <a:lvl1pPr marL="228600" indent="-228600">
              <a:lnSpc>
                <a:spcPct val="90000"/>
              </a:lnSpc>
              <a:spcBef>
                <a:spcPts val="1000"/>
              </a:spcBef>
              <a:buFont typeface="Arial"/>
              <a:buChar char="•"/>
              <a:defRPr sz="3500">
                <a:solidFill>
                  <a:schemeClr val="bg1"/>
                </a:solidFill>
                <a:latin typeface="Futura Condensed Medium" charset="0"/>
                <a:ea typeface="Futura Condensed Medium" charset="0"/>
                <a:cs typeface="Futura Condensed Medium" charset="0"/>
              </a:defRPr>
            </a:lvl1pPr>
            <a:lvl2pPr marL="685800" indent="-228600">
              <a:lnSpc>
                <a:spcPct val="90000"/>
              </a:lnSpc>
              <a:spcBef>
                <a:spcPts val="500"/>
              </a:spcBef>
              <a:buFont typeface="Arial"/>
              <a:buChar char="•"/>
              <a:defRPr sz="2400"/>
            </a:lvl2pPr>
            <a:lvl3pPr marL="1143000" indent="-228600">
              <a:lnSpc>
                <a:spcPct val="90000"/>
              </a:lnSpc>
              <a:spcBef>
                <a:spcPts val="500"/>
              </a:spcBef>
              <a:buFont typeface="Arial"/>
              <a:buChar char="•"/>
              <a:defRPr sz="2000"/>
            </a:lvl3pPr>
            <a:lvl4pPr marL="1600200" indent="-228600">
              <a:lnSpc>
                <a:spcPct val="90000"/>
              </a:lnSpc>
              <a:spcBef>
                <a:spcPts val="500"/>
              </a:spcBef>
              <a:buFont typeface="Arial"/>
              <a:buChar char="•"/>
            </a:lvl4pPr>
            <a:lvl5pPr marL="2057400" indent="-228600">
              <a:lnSpc>
                <a:spcPct val="90000"/>
              </a:lnSpc>
              <a:spcBef>
                <a:spcPts val="500"/>
              </a:spcBef>
              <a:buFont typeface="Arial"/>
              <a:buChar cha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pPr marL="0" indent="0">
              <a:buNone/>
            </a:pPr>
            <a:r>
              <a:rPr lang="en-GB" sz="2000" dirty="0" smtClean="0">
                <a:solidFill>
                  <a:srgbClr val="3C4070"/>
                </a:solidFill>
              </a:rPr>
              <a:t>Development &amp; Objectives</a:t>
            </a:r>
            <a:endParaRPr lang="en-GB" sz="2000" dirty="0">
              <a:solidFill>
                <a:srgbClr val="3C4070"/>
              </a:solidFill>
            </a:endParaRPr>
          </a:p>
        </p:txBody>
      </p:sp>
      <p:sp>
        <p:nvSpPr>
          <p:cNvPr id="4" name="Rechteck 3"/>
          <p:cNvSpPr/>
          <p:nvPr/>
        </p:nvSpPr>
        <p:spPr>
          <a:xfrm>
            <a:off x="227549" y="669166"/>
            <a:ext cx="4232565" cy="4363367"/>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Arial"/>
              <a:buChar char="•"/>
              <a:defRPr/>
            </a:pPr>
            <a:r>
              <a:rPr lang="en-GB" sz="2800" dirty="0" smtClean="0">
                <a:solidFill>
                  <a:srgbClr val="1B294F"/>
                </a:solidFill>
                <a:latin typeface="Futura Condensed Medium"/>
              </a:rPr>
              <a:t>7 national </a:t>
            </a:r>
            <a:r>
              <a:rPr lang="en-GB" sz="2800" dirty="0" smtClean="0">
                <a:solidFill>
                  <a:srgbClr val="1B294F"/>
                </a:solidFill>
                <a:latin typeface="Futura Condensed Medium"/>
              </a:rPr>
              <a:t>Peer Review </a:t>
            </a:r>
            <a:r>
              <a:rPr lang="en-GB" sz="2800" dirty="0" smtClean="0">
                <a:solidFill>
                  <a:srgbClr val="1B294F"/>
                </a:solidFill>
                <a:latin typeface="Futura Condensed Medium"/>
              </a:rPr>
              <a:t>Reports</a:t>
            </a:r>
          </a:p>
          <a:p>
            <a:pPr marL="457200" indent="-457200">
              <a:buFont typeface="Arial"/>
              <a:buChar char="•"/>
              <a:defRPr/>
            </a:pPr>
            <a:r>
              <a:rPr lang="en-GB" sz="2800" dirty="0" smtClean="0">
                <a:solidFill>
                  <a:srgbClr val="1B294F"/>
                </a:solidFill>
                <a:latin typeface="Futura Condensed Medium"/>
              </a:rPr>
              <a:t>Overall -“Cross-cutting Report”</a:t>
            </a:r>
          </a:p>
          <a:p>
            <a:pPr marL="457200" indent="-457200">
              <a:buFont typeface="Arial"/>
              <a:buChar char="•"/>
              <a:defRPr/>
            </a:pPr>
            <a:r>
              <a:rPr lang="en-GB" sz="2800" dirty="0" smtClean="0">
                <a:solidFill>
                  <a:srgbClr val="1B294F"/>
                </a:solidFill>
                <a:latin typeface="Futura Condensed Medium"/>
              </a:rPr>
              <a:t>“Lessons-learnt Report” </a:t>
            </a:r>
          </a:p>
          <a:p>
            <a:pPr marL="457200" indent="-457200">
              <a:buFont typeface="Arial"/>
              <a:buChar char="•"/>
              <a:defRPr/>
            </a:pPr>
            <a:r>
              <a:rPr lang="en-GB" sz="2800" dirty="0" smtClean="0">
                <a:solidFill>
                  <a:srgbClr val="1B294F"/>
                </a:solidFill>
                <a:latin typeface="Futura Condensed Medium"/>
              </a:rPr>
              <a:t>Evaluation Report (SK, NO)</a:t>
            </a:r>
          </a:p>
          <a:p>
            <a:pPr marL="457200" indent="-457200">
              <a:buFont typeface="Arial"/>
              <a:buChar char="•"/>
              <a:defRPr/>
            </a:pPr>
            <a:r>
              <a:rPr lang="en-GB" sz="2800" dirty="0" smtClean="0">
                <a:solidFill>
                  <a:srgbClr val="1B294F"/>
                </a:solidFill>
                <a:latin typeface="Futura Condensed Medium"/>
              </a:rPr>
              <a:t>“Action Plan” </a:t>
            </a:r>
            <a:r>
              <a:rPr lang="en-GB" sz="2800" dirty="0">
                <a:solidFill>
                  <a:srgbClr val="1B294F"/>
                </a:solidFill>
                <a:latin typeface="Futura Condensed Medium"/>
              </a:rPr>
              <a:t>Report </a:t>
            </a:r>
          </a:p>
          <a:p>
            <a:pPr>
              <a:defRPr/>
            </a:pPr>
            <a:r>
              <a:rPr lang="en-GB" sz="2800" dirty="0" smtClean="0">
                <a:solidFill>
                  <a:srgbClr val="1B294F"/>
                </a:solidFill>
                <a:latin typeface="Futura Condensed Medium"/>
              </a:rPr>
              <a:t>	</a:t>
            </a:r>
            <a:r>
              <a:rPr lang="en-GB" sz="2000" dirty="0" smtClean="0">
                <a:solidFill>
                  <a:srgbClr val="1B294F"/>
                </a:solidFill>
                <a:latin typeface="Futura Condensed Medium"/>
              </a:rPr>
              <a:t>list </a:t>
            </a:r>
            <a:r>
              <a:rPr lang="en-GB" sz="2000" dirty="0">
                <a:solidFill>
                  <a:srgbClr val="1B294F"/>
                </a:solidFill>
                <a:latin typeface="Futura Condensed Medium"/>
              </a:rPr>
              <a:t>of actions and recommendations to </a:t>
            </a:r>
            <a:r>
              <a:rPr lang="en-GB" sz="2000" dirty="0" smtClean="0">
                <a:solidFill>
                  <a:srgbClr val="1B294F"/>
                </a:solidFill>
                <a:latin typeface="Futura Condensed Medium"/>
              </a:rPr>
              <a:t>	define </a:t>
            </a:r>
            <a:r>
              <a:rPr lang="en-GB" sz="2000" dirty="0">
                <a:solidFill>
                  <a:srgbClr val="1B294F"/>
                </a:solidFill>
                <a:latin typeface="Futura Condensed Medium"/>
              </a:rPr>
              <a:t>possible responsibilities to strengthen </a:t>
            </a:r>
            <a:r>
              <a:rPr lang="en-GB" sz="2000" dirty="0" smtClean="0">
                <a:solidFill>
                  <a:srgbClr val="1B294F"/>
                </a:solidFill>
                <a:latin typeface="Futura Condensed Medium"/>
              </a:rPr>
              <a:t>	SAI </a:t>
            </a:r>
            <a:r>
              <a:rPr lang="en-GB" sz="2000" dirty="0">
                <a:solidFill>
                  <a:srgbClr val="1B294F"/>
                </a:solidFill>
                <a:latin typeface="Futura Condensed Medium"/>
              </a:rPr>
              <a:t>independence. </a:t>
            </a:r>
            <a:endParaRPr lang="en-GB" sz="2000" dirty="0" smtClean="0">
              <a:solidFill>
                <a:srgbClr val="1B294F"/>
              </a:solidFill>
              <a:latin typeface="Futura Condensed Medium"/>
            </a:endParaRPr>
          </a:p>
          <a:p>
            <a:pPr>
              <a:defRPr/>
            </a:pPr>
            <a:r>
              <a:rPr lang="en-GB" sz="2000" dirty="0">
                <a:solidFill>
                  <a:srgbClr val="1B294F"/>
                </a:solidFill>
                <a:latin typeface="Futura Condensed Medium"/>
              </a:rPr>
              <a:t>	</a:t>
            </a:r>
            <a:r>
              <a:rPr lang="en-GB" sz="2000" dirty="0" smtClean="0">
                <a:solidFill>
                  <a:srgbClr val="1B294F"/>
                </a:solidFill>
                <a:latin typeface="Futura Condensed Medium"/>
              </a:rPr>
              <a:t>Addressees : </a:t>
            </a:r>
            <a:r>
              <a:rPr lang="en-GB" sz="2000" dirty="0">
                <a:solidFill>
                  <a:srgbClr val="1B294F"/>
                </a:solidFill>
                <a:latin typeface="Futura Condensed Medium"/>
              </a:rPr>
              <a:t>individual </a:t>
            </a:r>
            <a:r>
              <a:rPr lang="en-GB" sz="2000" dirty="0" smtClean="0">
                <a:solidFill>
                  <a:srgbClr val="1B294F"/>
                </a:solidFill>
                <a:latin typeface="Futura Condensed Medium"/>
              </a:rPr>
              <a:t>SAIs</a:t>
            </a:r>
            <a:r>
              <a:rPr lang="en-GB" sz="2000" dirty="0">
                <a:solidFill>
                  <a:srgbClr val="1B294F"/>
                </a:solidFill>
                <a:latin typeface="Futura Condensed Medium"/>
              </a:rPr>
              <a:t>, institutions on </a:t>
            </a:r>
            <a:r>
              <a:rPr lang="en-GB" sz="2000" dirty="0" smtClean="0">
                <a:solidFill>
                  <a:srgbClr val="1B294F"/>
                </a:solidFill>
                <a:latin typeface="Futura Condensed Medium"/>
              </a:rPr>
              <a:t>	INTOSAI </a:t>
            </a:r>
            <a:r>
              <a:rPr lang="en-GB" sz="2000" dirty="0">
                <a:solidFill>
                  <a:srgbClr val="1B294F"/>
                </a:solidFill>
                <a:latin typeface="Futura Condensed Medium"/>
              </a:rPr>
              <a:t>and regional level such as IDI, the </a:t>
            </a:r>
            <a:r>
              <a:rPr lang="en-GB" sz="2000" dirty="0" smtClean="0">
                <a:solidFill>
                  <a:srgbClr val="1B294F"/>
                </a:solidFill>
                <a:latin typeface="Futura Condensed Medium"/>
              </a:rPr>
              <a:t>	INTOSAI </a:t>
            </a:r>
            <a:r>
              <a:rPr lang="en-GB" sz="2000" dirty="0">
                <a:solidFill>
                  <a:srgbClr val="1B294F"/>
                </a:solidFill>
                <a:latin typeface="Futura Condensed Medium"/>
              </a:rPr>
              <a:t>Regional Organizations or the </a:t>
            </a:r>
            <a:r>
              <a:rPr lang="en-GB" sz="2000" dirty="0" smtClean="0">
                <a:solidFill>
                  <a:srgbClr val="1B294F"/>
                </a:solidFill>
                <a:latin typeface="Futura Condensed Medium"/>
              </a:rPr>
              <a:t>	Donor </a:t>
            </a:r>
            <a:r>
              <a:rPr lang="en-GB" sz="2000" dirty="0">
                <a:solidFill>
                  <a:srgbClr val="1B294F"/>
                </a:solidFill>
                <a:latin typeface="Futura Condensed Medium"/>
              </a:rPr>
              <a:t>Community</a:t>
            </a:r>
            <a:endParaRPr lang="en-GB" sz="2000" dirty="0" smtClean="0">
              <a:solidFill>
                <a:srgbClr val="1B294F"/>
              </a:solidFill>
              <a:latin typeface="Futura Condensed Medium"/>
            </a:endParaRPr>
          </a:p>
        </p:txBody>
      </p:sp>
      <p:sp>
        <p:nvSpPr>
          <p:cNvPr id="7" name="Rechteck 6"/>
          <p:cNvSpPr/>
          <p:nvPr/>
        </p:nvSpPr>
        <p:spPr>
          <a:xfrm>
            <a:off x="4692195" y="669166"/>
            <a:ext cx="4280897" cy="4363367"/>
          </a:xfrm>
          <a:prstGeom prst="rect">
            <a:avLst/>
          </a:prstGeom>
          <a:solidFill>
            <a:srgbClr val="1B29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rgbClr val="CECFCF"/>
                </a:solidFill>
                <a:latin typeface="Futura Condensed"/>
                <a:cs typeface="Futura Condensed"/>
              </a:rPr>
              <a:t>8 core principles on SAI independence: </a:t>
            </a:r>
          </a:p>
          <a:p>
            <a:r>
              <a:rPr lang="en-US" sz="2000" dirty="0" smtClean="0">
                <a:solidFill>
                  <a:srgbClr val="CECFCF"/>
                </a:solidFill>
                <a:latin typeface="Futura Condensed"/>
                <a:cs typeface="Futura Condensed"/>
              </a:rPr>
              <a:t>-	existence of an effective legal framework </a:t>
            </a:r>
          </a:p>
          <a:p>
            <a:r>
              <a:rPr lang="en-US" sz="2000" dirty="0" smtClean="0">
                <a:solidFill>
                  <a:srgbClr val="CECFCF"/>
                </a:solidFill>
                <a:latin typeface="Futura Condensed"/>
                <a:cs typeface="Futura Condensed"/>
              </a:rPr>
              <a:t>-	independence of SAI heads and members</a:t>
            </a:r>
          </a:p>
          <a:p>
            <a:r>
              <a:rPr lang="en-US" sz="2000" dirty="0" smtClean="0">
                <a:solidFill>
                  <a:srgbClr val="CECFCF"/>
                </a:solidFill>
                <a:latin typeface="Futura Condensed"/>
                <a:cs typeface="Futura Condensed"/>
              </a:rPr>
              <a:t>-	broad legislative mandate and full discretion 	in the discharge of SAI functions </a:t>
            </a:r>
          </a:p>
          <a:p>
            <a:r>
              <a:rPr lang="en-US" sz="2000" dirty="0" smtClean="0">
                <a:solidFill>
                  <a:srgbClr val="CECFCF"/>
                </a:solidFill>
                <a:latin typeface="Futura Condensed"/>
                <a:cs typeface="Futura Condensed"/>
              </a:rPr>
              <a:t>-	unrestricted access to information </a:t>
            </a:r>
          </a:p>
          <a:p>
            <a:r>
              <a:rPr lang="en-US" sz="2000" dirty="0" smtClean="0">
                <a:solidFill>
                  <a:srgbClr val="CECFCF"/>
                </a:solidFill>
                <a:latin typeface="Futura Condensed"/>
                <a:cs typeface="Futura Condensed"/>
              </a:rPr>
              <a:t>-	right and obligation to report on audit results </a:t>
            </a:r>
          </a:p>
          <a:p>
            <a:r>
              <a:rPr lang="en-US" sz="2000" dirty="0" smtClean="0">
                <a:solidFill>
                  <a:srgbClr val="CECFCF"/>
                </a:solidFill>
                <a:latin typeface="Futura Condensed"/>
                <a:cs typeface="Futura Condensed"/>
              </a:rPr>
              <a:t>-	freedom to decide the content and timing of 	audit reports </a:t>
            </a:r>
          </a:p>
          <a:p>
            <a:r>
              <a:rPr lang="en-US" sz="2000" dirty="0" smtClean="0">
                <a:solidFill>
                  <a:srgbClr val="CECFCF"/>
                </a:solidFill>
                <a:latin typeface="Futura Condensed"/>
                <a:cs typeface="Futura Condensed"/>
              </a:rPr>
              <a:t>-	existence of a follow-up mechanism </a:t>
            </a:r>
          </a:p>
          <a:p>
            <a:r>
              <a:rPr lang="en-US" sz="2000" dirty="0" smtClean="0">
                <a:solidFill>
                  <a:srgbClr val="CECFCF"/>
                </a:solidFill>
                <a:latin typeface="Futura Condensed"/>
                <a:cs typeface="Futura Condensed"/>
              </a:rPr>
              <a:t>-	financial/ managerial/ administrative 	autonomy and appropriate resources</a:t>
            </a:r>
          </a:p>
        </p:txBody>
      </p:sp>
    </p:spTree>
    <p:extLst>
      <p:ext uri="{BB962C8B-B14F-4D97-AF65-F5344CB8AC3E}">
        <p14:creationId xmlns:p14="http://schemas.microsoft.com/office/powerpoint/2010/main" val="1664939015"/>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Bild 10" descr="IMG_0280.JPG"/>
          <p:cNvPicPr>
            <a:picLocks noChangeAspect="1"/>
          </p:cNvPicPr>
          <p:nvPr/>
        </p:nvPicPr>
        <p:blipFill>
          <a:blip r:embed="rId3">
            <a:grayscl/>
            <a:alphaModFix amt="20000"/>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Rechteck 1"/>
          <p:cNvSpPr/>
          <p:nvPr/>
        </p:nvSpPr>
        <p:spPr>
          <a:xfrm>
            <a:off x="6948683" y="663618"/>
            <a:ext cx="2024410" cy="2083352"/>
          </a:xfrm>
          <a:prstGeom prst="rect">
            <a:avLst/>
          </a:prstGeom>
          <a:solidFill>
            <a:srgbClr val="1B29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2800" dirty="0" smtClean="0">
                <a:solidFill>
                  <a:srgbClr val="CECFCF"/>
                </a:solidFill>
                <a:latin typeface="Futura Condensed"/>
                <a:cs typeface="Futura Condensed"/>
              </a:rPr>
              <a:t>unrestricted </a:t>
            </a:r>
            <a:r>
              <a:rPr lang="en-GB" sz="2800" dirty="0">
                <a:solidFill>
                  <a:srgbClr val="CECFCF"/>
                </a:solidFill>
                <a:latin typeface="Futura Condensed"/>
                <a:cs typeface="Futura Condensed"/>
              </a:rPr>
              <a:t>access to </a:t>
            </a:r>
            <a:r>
              <a:rPr lang="en-GB" sz="2800" dirty="0" smtClean="0">
                <a:solidFill>
                  <a:srgbClr val="CECFCF"/>
                </a:solidFill>
                <a:latin typeface="Futura Condensed"/>
                <a:cs typeface="Futura Condensed"/>
              </a:rPr>
              <a:t>information</a:t>
            </a:r>
            <a:endParaRPr lang="en-GB" sz="2800" b="0" i="0" dirty="0" smtClean="0">
              <a:solidFill>
                <a:srgbClr val="CECFCF"/>
              </a:solidFill>
              <a:latin typeface="Futura Condensed"/>
              <a:cs typeface="Futura Condensed"/>
            </a:endParaRPr>
          </a:p>
        </p:txBody>
      </p:sp>
      <p:sp>
        <p:nvSpPr>
          <p:cNvPr id="3" name="Rechteck 2"/>
          <p:cNvSpPr/>
          <p:nvPr/>
        </p:nvSpPr>
        <p:spPr>
          <a:xfrm>
            <a:off x="4711564" y="679116"/>
            <a:ext cx="2005042" cy="2071848"/>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2800" dirty="0" smtClean="0">
                <a:solidFill>
                  <a:srgbClr val="1B294F"/>
                </a:solidFill>
                <a:latin typeface="Futura Condensed Medium"/>
              </a:rPr>
              <a:t>sufficiently </a:t>
            </a:r>
            <a:r>
              <a:rPr lang="en-GB" sz="2800" dirty="0">
                <a:solidFill>
                  <a:srgbClr val="1B294F"/>
                </a:solidFill>
                <a:latin typeface="Futura Condensed Medium"/>
              </a:rPr>
              <a:t>broad mandate and full </a:t>
            </a:r>
            <a:r>
              <a:rPr lang="en-GB" sz="2800" dirty="0" smtClean="0">
                <a:solidFill>
                  <a:srgbClr val="1B294F"/>
                </a:solidFill>
                <a:latin typeface="Futura Condensed Medium"/>
              </a:rPr>
              <a:t>discretion</a:t>
            </a:r>
          </a:p>
        </p:txBody>
      </p:sp>
      <p:sp>
        <p:nvSpPr>
          <p:cNvPr id="4" name="Rechteck 3"/>
          <p:cNvSpPr/>
          <p:nvPr/>
        </p:nvSpPr>
        <p:spPr>
          <a:xfrm>
            <a:off x="2455077" y="679116"/>
            <a:ext cx="2024410" cy="2083352"/>
          </a:xfrm>
          <a:prstGeom prst="rect">
            <a:avLst/>
          </a:prstGeom>
          <a:solidFill>
            <a:srgbClr val="1B29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2800" dirty="0" smtClean="0">
                <a:solidFill>
                  <a:srgbClr val="CECFCF"/>
                </a:solidFill>
                <a:latin typeface="Futura Condensed"/>
                <a:cs typeface="Futura Condensed"/>
              </a:rPr>
              <a:t>independence </a:t>
            </a:r>
            <a:r>
              <a:rPr lang="en-GB" sz="2800" dirty="0">
                <a:solidFill>
                  <a:srgbClr val="CECFCF"/>
                </a:solidFill>
                <a:latin typeface="Futura Condensed"/>
                <a:cs typeface="Futura Condensed"/>
              </a:rPr>
              <a:t>of SAI heads</a:t>
            </a:r>
          </a:p>
        </p:txBody>
      </p:sp>
      <p:sp>
        <p:nvSpPr>
          <p:cNvPr id="5" name="Rechteck 4"/>
          <p:cNvSpPr/>
          <p:nvPr/>
        </p:nvSpPr>
        <p:spPr>
          <a:xfrm>
            <a:off x="198187" y="2973689"/>
            <a:ext cx="2024410" cy="2083352"/>
          </a:xfrm>
          <a:prstGeom prst="rect">
            <a:avLst/>
          </a:prstGeom>
          <a:solidFill>
            <a:srgbClr val="1B29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2800" dirty="0">
                <a:solidFill>
                  <a:srgbClr val="CECFCF"/>
                </a:solidFill>
                <a:latin typeface="Futura Condensed"/>
                <a:cs typeface="Futura Condensed"/>
              </a:rPr>
              <a:t>right and </a:t>
            </a:r>
            <a:r>
              <a:rPr lang="en-GB" sz="2800" dirty="0" smtClean="0">
                <a:solidFill>
                  <a:srgbClr val="CECFCF"/>
                </a:solidFill>
                <a:latin typeface="Futura Condensed"/>
                <a:cs typeface="Futura Condensed"/>
              </a:rPr>
              <a:t>obligation </a:t>
            </a:r>
            <a:r>
              <a:rPr lang="en-GB" sz="2800" dirty="0">
                <a:solidFill>
                  <a:srgbClr val="CECFCF"/>
                </a:solidFill>
                <a:latin typeface="Futura Condensed"/>
                <a:cs typeface="Futura Condensed"/>
              </a:rPr>
              <a:t>to </a:t>
            </a:r>
            <a:r>
              <a:rPr lang="en-GB" sz="2800" dirty="0" smtClean="0">
                <a:solidFill>
                  <a:srgbClr val="CECFCF"/>
                </a:solidFill>
                <a:latin typeface="Futura Condensed"/>
                <a:cs typeface="Futura Condensed"/>
              </a:rPr>
              <a:t>report</a:t>
            </a:r>
            <a:endParaRPr lang="en-GB" sz="2800" b="0" i="0" dirty="0" smtClean="0">
              <a:solidFill>
                <a:srgbClr val="CECFCF"/>
              </a:solidFill>
              <a:latin typeface="Futura Condensed"/>
              <a:cs typeface="Futura Condensed"/>
            </a:endParaRPr>
          </a:p>
        </p:txBody>
      </p:sp>
      <p:sp>
        <p:nvSpPr>
          <p:cNvPr id="6" name="Rechteck 5"/>
          <p:cNvSpPr/>
          <p:nvPr/>
        </p:nvSpPr>
        <p:spPr>
          <a:xfrm>
            <a:off x="6948683" y="2971415"/>
            <a:ext cx="2005042" cy="2071848"/>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2800" dirty="0" smtClean="0">
                <a:solidFill>
                  <a:srgbClr val="1B294F"/>
                </a:solidFill>
                <a:latin typeface="Futura Condensed Medium"/>
              </a:rPr>
              <a:t>financial</a:t>
            </a:r>
            <a:r>
              <a:rPr lang="en-GB" sz="2800" dirty="0">
                <a:solidFill>
                  <a:srgbClr val="1B294F"/>
                </a:solidFill>
                <a:latin typeface="Futura Condensed Medium"/>
              </a:rPr>
              <a:t>/</a:t>
            </a:r>
            <a:r>
              <a:rPr lang="en-GB" sz="2800" dirty="0" smtClean="0">
                <a:solidFill>
                  <a:srgbClr val="1B294F"/>
                </a:solidFill>
                <a:latin typeface="Futura Condensed Medium"/>
              </a:rPr>
              <a:t> managerial/admin.  autonomy </a:t>
            </a:r>
          </a:p>
        </p:txBody>
      </p:sp>
      <p:sp>
        <p:nvSpPr>
          <p:cNvPr id="7" name="Rechteck 6"/>
          <p:cNvSpPr/>
          <p:nvPr/>
        </p:nvSpPr>
        <p:spPr>
          <a:xfrm>
            <a:off x="2455077" y="2973689"/>
            <a:ext cx="2005042" cy="2071848"/>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smtClean="0">
                <a:solidFill>
                  <a:srgbClr val="1B294F"/>
                </a:solidFill>
                <a:latin typeface="Futura Condensed Medium"/>
              </a:rPr>
              <a:t>decide content and timing </a:t>
            </a:r>
            <a:r>
              <a:rPr lang="en-GB" sz="2800" dirty="0">
                <a:solidFill>
                  <a:srgbClr val="1B294F"/>
                </a:solidFill>
                <a:latin typeface="Futura Condensed Medium"/>
              </a:rPr>
              <a:t>of audit </a:t>
            </a:r>
            <a:r>
              <a:rPr lang="en-GB" sz="2800" dirty="0" smtClean="0">
                <a:solidFill>
                  <a:srgbClr val="1B294F"/>
                </a:solidFill>
                <a:latin typeface="Futura Condensed Medium"/>
              </a:rPr>
              <a:t>reports, publication and dissemination</a:t>
            </a:r>
            <a:endParaRPr lang="en-GB" sz="2800" dirty="0">
              <a:solidFill>
                <a:srgbClr val="1B294F"/>
              </a:solidFill>
              <a:latin typeface="Futura Condensed Medium"/>
            </a:endParaRPr>
          </a:p>
        </p:txBody>
      </p:sp>
      <p:sp>
        <p:nvSpPr>
          <p:cNvPr id="8" name="Rechteck 7"/>
          <p:cNvSpPr/>
          <p:nvPr/>
        </p:nvSpPr>
        <p:spPr>
          <a:xfrm>
            <a:off x="227550" y="669167"/>
            <a:ext cx="2005042" cy="2071848"/>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2800" dirty="0">
                <a:solidFill>
                  <a:srgbClr val="1B294F"/>
                </a:solidFill>
                <a:latin typeface="Futura Condensed Medium"/>
              </a:rPr>
              <a:t>appropriate and </a:t>
            </a:r>
            <a:r>
              <a:rPr lang="en-GB" sz="2800" dirty="0" smtClean="0">
                <a:solidFill>
                  <a:srgbClr val="1B294F"/>
                </a:solidFill>
                <a:latin typeface="Futura Condensed Medium"/>
              </a:rPr>
              <a:t>effective constitutional /</a:t>
            </a:r>
            <a:r>
              <a:rPr lang="en-GB" sz="2800" dirty="0">
                <a:solidFill>
                  <a:srgbClr val="1B294F"/>
                </a:solidFill>
                <a:latin typeface="Futura Condensed Medium"/>
              </a:rPr>
              <a:t>statutory/legal </a:t>
            </a:r>
            <a:r>
              <a:rPr lang="en-GB" sz="2800" dirty="0" smtClean="0">
                <a:solidFill>
                  <a:srgbClr val="1B294F"/>
                </a:solidFill>
                <a:latin typeface="Futura Condensed Medium"/>
              </a:rPr>
              <a:t>framework</a:t>
            </a:r>
            <a:endParaRPr lang="en-GB" sz="2800" dirty="0">
              <a:solidFill>
                <a:srgbClr val="1B294F"/>
              </a:solidFill>
              <a:latin typeface="Futura Condensed Medium"/>
            </a:endParaRPr>
          </a:p>
        </p:txBody>
      </p:sp>
      <p:sp>
        <p:nvSpPr>
          <p:cNvPr id="9" name="Rechteck 8"/>
          <p:cNvSpPr/>
          <p:nvPr/>
        </p:nvSpPr>
        <p:spPr>
          <a:xfrm>
            <a:off x="4711564" y="2973689"/>
            <a:ext cx="2024410" cy="2083352"/>
          </a:xfrm>
          <a:prstGeom prst="rect">
            <a:avLst/>
          </a:prstGeom>
          <a:solidFill>
            <a:srgbClr val="1B29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2800" dirty="0">
                <a:solidFill>
                  <a:srgbClr val="CECFCF"/>
                </a:solidFill>
                <a:latin typeface="Futura Condensed"/>
                <a:cs typeface="Futura Condensed"/>
              </a:rPr>
              <a:t>existence of </a:t>
            </a:r>
            <a:r>
              <a:rPr lang="en-GB" sz="2800" dirty="0" smtClean="0">
                <a:solidFill>
                  <a:srgbClr val="CECFCF"/>
                </a:solidFill>
                <a:latin typeface="Futura Condensed"/>
                <a:cs typeface="Futura Condensed"/>
              </a:rPr>
              <a:t>effective </a:t>
            </a:r>
            <a:r>
              <a:rPr lang="en-GB" sz="2800" dirty="0">
                <a:solidFill>
                  <a:srgbClr val="CECFCF"/>
                </a:solidFill>
                <a:latin typeface="Futura Condensed"/>
                <a:cs typeface="Futura Condensed"/>
              </a:rPr>
              <a:t>follow-up mechanisms</a:t>
            </a:r>
            <a:endParaRPr lang="en-GB" sz="2800" b="0" i="0" dirty="0" smtClean="0">
              <a:solidFill>
                <a:srgbClr val="CECFCF"/>
              </a:solidFill>
              <a:latin typeface="Futura Condensed"/>
              <a:cs typeface="Futura Condensed"/>
            </a:endParaRPr>
          </a:p>
        </p:txBody>
      </p:sp>
      <p:sp>
        <p:nvSpPr>
          <p:cNvPr id="14" name="Titel 1"/>
          <p:cNvSpPr txBox="1">
            <a:spLocks/>
          </p:cNvSpPr>
          <p:nvPr/>
        </p:nvSpPr>
        <p:spPr>
          <a:xfrm>
            <a:off x="120240" y="308723"/>
            <a:ext cx="6102760" cy="502615"/>
          </a:xfrm>
          <a:prstGeom prst="rect">
            <a:avLst/>
          </a:prstGeom>
          <a:noFill/>
        </p:spPr>
        <p:txBody>
          <a:bodyPr anchor="ctr">
            <a:noAutofit/>
          </a:bodyPr>
          <a:lstStyle>
            <a:defPPr>
              <a:defRPr lang="de-DE"/>
            </a:defPPr>
            <a:lvl1pPr marL="228600" indent="-228600">
              <a:lnSpc>
                <a:spcPct val="90000"/>
              </a:lnSpc>
              <a:spcBef>
                <a:spcPts val="1000"/>
              </a:spcBef>
              <a:buFont typeface="Arial"/>
              <a:buChar char="•"/>
              <a:defRPr sz="3500">
                <a:solidFill>
                  <a:schemeClr val="bg1"/>
                </a:solidFill>
                <a:latin typeface="Futura Condensed Medium" charset="0"/>
                <a:ea typeface="Futura Condensed Medium" charset="0"/>
                <a:cs typeface="Futura Condensed Medium" charset="0"/>
              </a:defRPr>
            </a:lvl1pPr>
            <a:lvl2pPr marL="685800" indent="-228600">
              <a:lnSpc>
                <a:spcPct val="90000"/>
              </a:lnSpc>
              <a:spcBef>
                <a:spcPts val="500"/>
              </a:spcBef>
              <a:buFont typeface="Arial"/>
              <a:buChar char="•"/>
              <a:defRPr sz="2400"/>
            </a:lvl2pPr>
            <a:lvl3pPr marL="1143000" indent="-228600">
              <a:lnSpc>
                <a:spcPct val="90000"/>
              </a:lnSpc>
              <a:spcBef>
                <a:spcPts val="500"/>
              </a:spcBef>
              <a:buFont typeface="Arial"/>
              <a:buChar char="•"/>
              <a:defRPr sz="2000"/>
            </a:lvl3pPr>
            <a:lvl4pPr marL="1600200" indent="-228600">
              <a:lnSpc>
                <a:spcPct val="90000"/>
              </a:lnSpc>
              <a:spcBef>
                <a:spcPts val="500"/>
              </a:spcBef>
              <a:buFont typeface="Arial"/>
              <a:buChar char="•"/>
            </a:lvl4pPr>
            <a:lvl5pPr marL="2057400" indent="-228600">
              <a:lnSpc>
                <a:spcPct val="90000"/>
              </a:lnSpc>
              <a:spcBef>
                <a:spcPts val="500"/>
              </a:spcBef>
              <a:buFont typeface="Arial"/>
              <a:buChar cha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pPr marL="0" indent="0">
              <a:buNone/>
            </a:pPr>
            <a:r>
              <a:rPr lang="en-GB" sz="2000" dirty="0">
                <a:solidFill>
                  <a:srgbClr val="3C4070"/>
                </a:solidFill>
              </a:rPr>
              <a:t>Basis &amp; Results: </a:t>
            </a:r>
            <a:r>
              <a:rPr lang="en-GB" sz="2000" dirty="0">
                <a:solidFill>
                  <a:srgbClr val="3C4070"/>
                </a:solidFill>
              </a:rPr>
              <a:t>Peer Reviews on Independence </a:t>
            </a:r>
            <a:endParaRPr lang="en-GB" sz="2000" dirty="0">
              <a:solidFill>
                <a:srgbClr val="3C4070"/>
              </a:solidFill>
            </a:endParaRPr>
          </a:p>
          <a:p>
            <a:pPr marL="0" indent="0">
              <a:buNone/>
            </a:pPr>
            <a:endParaRPr lang="en-GB" sz="2000" dirty="0">
              <a:solidFill>
                <a:srgbClr val="3C4070"/>
              </a:solidFill>
            </a:endParaRPr>
          </a:p>
        </p:txBody>
      </p:sp>
    </p:spTree>
    <p:extLst>
      <p:ext uri="{BB962C8B-B14F-4D97-AF65-F5344CB8AC3E}">
        <p14:creationId xmlns:p14="http://schemas.microsoft.com/office/powerpoint/2010/main" val="441066345"/>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descr="IMG_0280.JPG"/>
          <p:cNvPicPr>
            <a:picLocks noChangeAspect="1"/>
          </p:cNvPicPr>
          <p:nvPr/>
        </p:nvPicPr>
        <p:blipFill>
          <a:blip r:embed="rId3">
            <a:grayscl/>
            <a:alphaModFix amt="20000"/>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4" name="Rechteck 3"/>
          <p:cNvSpPr/>
          <p:nvPr/>
        </p:nvSpPr>
        <p:spPr>
          <a:xfrm>
            <a:off x="227549" y="669167"/>
            <a:ext cx="2147351" cy="1172333"/>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2200" dirty="0">
                <a:solidFill>
                  <a:srgbClr val="1B294F"/>
                </a:solidFill>
                <a:latin typeface="Futura Condensed Medium"/>
              </a:rPr>
              <a:t>2017 Evaluation Report on the Peer </a:t>
            </a:r>
            <a:r>
              <a:rPr lang="en-GB" sz="2200" dirty="0" smtClean="0">
                <a:solidFill>
                  <a:srgbClr val="1B294F"/>
                </a:solidFill>
                <a:latin typeface="Futura Condensed Medium"/>
              </a:rPr>
              <a:t>Review</a:t>
            </a:r>
            <a:endParaRPr lang="en-GB" sz="2200" dirty="0">
              <a:solidFill>
                <a:srgbClr val="1B294F"/>
              </a:solidFill>
              <a:latin typeface="Futura Condensed Medium"/>
            </a:endParaRPr>
          </a:p>
        </p:txBody>
      </p:sp>
      <p:sp>
        <p:nvSpPr>
          <p:cNvPr id="7" name="Rechteck 6"/>
          <p:cNvSpPr/>
          <p:nvPr/>
        </p:nvSpPr>
        <p:spPr>
          <a:xfrm>
            <a:off x="2590800" y="669167"/>
            <a:ext cx="6369491" cy="4474333"/>
          </a:xfrm>
          <a:prstGeom prst="rect">
            <a:avLst/>
          </a:prstGeom>
          <a:solidFill>
            <a:srgbClr val="1B29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nSpc>
                <a:spcPct val="150000"/>
              </a:lnSpc>
              <a:buFontTx/>
              <a:buChar char="-"/>
            </a:pPr>
            <a:r>
              <a:rPr lang="en-GB" sz="2200" dirty="0" smtClean="0">
                <a:solidFill>
                  <a:srgbClr val="CECFCF"/>
                </a:solidFill>
                <a:latin typeface="Futura Condensed"/>
                <a:cs typeface="Futura Condensed"/>
              </a:rPr>
              <a:t>necessity </a:t>
            </a:r>
            <a:r>
              <a:rPr lang="en-GB" sz="2200" dirty="0">
                <a:solidFill>
                  <a:srgbClr val="CECFCF"/>
                </a:solidFill>
                <a:latin typeface="Futura Condensed"/>
                <a:cs typeface="Futura Condensed"/>
              </a:rPr>
              <a:t>for concrete measures building on existing initiatives, demand-driven and needs-based approach </a:t>
            </a:r>
            <a:endParaRPr lang="en-GB" sz="2200" dirty="0" smtClean="0">
              <a:solidFill>
                <a:srgbClr val="CECFCF"/>
              </a:solidFill>
              <a:latin typeface="Futura Condensed"/>
              <a:cs typeface="Futura Condensed"/>
            </a:endParaRPr>
          </a:p>
          <a:p>
            <a:pPr marL="342900" indent="-342900">
              <a:lnSpc>
                <a:spcPct val="150000"/>
              </a:lnSpc>
              <a:buFontTx/>
              <a:buChar char="-"/>
            </a:pPr>
            <a:r>
              <a:rPr lang="en-GB" sz="2200" dirty="0" smtClean="0">
                <a:solidFill>
                  <a:srgbClr val="CECFCF"/>
                </a:solidFill>
                <a:latin typeface="Futura Condensed"/>
                <a:cs typeface="Futura Condensed"/>
              </a:rPr>
              <a:t>need </a:t>
            </a:r>
            <a:r>
              <a:rPr lang="en-GB" sz="2200" dirty="0">
                <a:solidFill>
                  <a:srgbClr val="CECFCF"/>
                </a:solidFill>
                <a:latin typeface="Futura Condensed"/>
                <a:cs typeface="Futura Condensed"/>
              </a:rPr>
              <a:t>for political ownership and  for SAI interaction with legislative bodies, for engagement with civil society organisations and for the publication of success </a:t>
            </a:r>
            <a:r>
              <a:rPr lang="en-GB" sz="2200" dirty="0" smtClean="0">
                <a:solidFill>
                  <a:srgbClr val="CECFCF"/>
                </a:solidFill>
                <a:latin typeface="Futura Condensed"/>
                <a:cs typeface="Futura Condensed"/>
              </a:rPr>
              <a:t>stories</a:t>
            </a:r>
          </a:p>
          <a:p>
            <a:pPr marL="342900" indent="-342900">
              <a:lnSpc>
                <a:spcPct val="150000"/>
              </a:lnSpc>
              <a:buFontTx/>
              <a:buChar char="-"/>
            </a:pPr>
            <a:r>
              <a:rPr lang="en-GB" sz="2200" dirty="0" smtClean="0">
                <a:solidFill>
                  <a:srgbClr val="CECFCF"/>
                </a:solidFill>
                <a:latin typeface="Futura Condensed"/>
                <a:cs typeface="Futura Condensed"/>
              </a:rPr>
              <a:t>regularly </a:t>
            </a:r>
            <a:r>
              <a:rPr lang="en-GB" sz="2200" dirty="0">
                <a:solidFill>
                  <a:srgbClr val="CECFCF"/>
                </a:solidFill>
                <a:latin typeface="Futura Condensed"/>
                <a:cs typeface="Futura Condensed"/>
              </a:rPr>
              <a:t>monitor </a:t>
            </a:r>
            <a:r>
              <a:rPr lang="en-GB" sz="2200" dirty="0">
                <a:solidFill>
                  <a:srgbClr val="CECFCF"/>
                </a:solidFill>
                <a:latin typeface="Futura Condensed"/>
                <a:cs typeface="Futura Condensed"/>
              </a:rPr>
              <a:t>and evaluate the status of </a:t>
            </a:r>
            <a:r>
              <a:rPr lang="en-GB" sz="2200" dirty="0" smtClean="0">
                <a:solidFill>
                  <a:srgbClr val="CECFCF"/>
                </a:solidFill>
                <a:latin typeface="Futura Condensed"/>
                <a:cs typeface="Futura Condensed"/>
              </a:rPr>
              <a:t>independence</a:t>
            </a:r>
            <a:endParaRPr lang="en-GB" sz="2200" dirty="0">
              <a:solidFill>
                <a:srgbClr val="CECFCF"/>
              </a:solidFill>
              <a:latin typeface="Futura Condensed"/>
              <a:cs typeface="Futura Condensed"/>
            </a:endParaRPr>
          </a:p>
          <a:p>
            <a:pPr marL="342900" indent="-342900">
              <a:lnSpc>
                <a:spcPct val="150000"/>
              </a:lnSpc>
              <a:buFontTx/>
              <a:buChar char="-"/>
            </a:pPr>
            <a:r>
              <a:rPr lang="en-GB" sz="2200" dirty="0" smtClean="0">
                <a:solidFill>
                  <a:srgbClr val="CECFCF"/>
                </a:solidFill>
                <a:latin typeface="Futura Condensed"/>
                <a:cs typeface="Futura Condensed"/>
              </a:rPr>
              <a:t>work </a:t>
            </a:r>
            <a:r>
              <a:rPr lang="en-GB" sz="2200" dirty="0">
                <a:solidFill>
                  <a:srgbClr val="CECFCF"/>
                </a:solidFill>
                <a:latin typeface="Futura Condensed"/>
                <a:cs typeface="Futura Condensed"/>
              </a:rPr>
              <a:t>on a system for an appropriate level of proportion of state budget to be allocated to finance SAIs, </a:t>
            </a:r>
            <a:r>
              <a:rPr lang="en-GB" sz="2200" dirty="0" smtClean="0">
                <a:solidFill>
                  <a:srgbClr val="CECFCF"/>
                </a:solidFill>
                <a:latin typeface="Futura Condensed"/>
                <a:cs typeface="Futura Condensed"/>
              </a:rPr>
              <a:t>clarify </a:t>
            </a:r>
            <a:r>
              <a:rPr lang="en-GB" sz="2200" dirty="0">
                <a:solidFill>
                  <a:srgbClr val="CECFCF"/>
                </a:solidFill>
                <a:latin typeface="Futura Condensed"/>
                <a:cs typeface="Futura Condensed"/>
              </a:rPr>
              <a:t>minimum standards</a:t>
            </a:r>
          </a:p>
        </p:txBody>
      </p:sp>
      <p:sp>
        <p:nvSpPr>
          <p:cNvPr id="6" name="Titel 1"/>
          <p:cNvSpPr txBox="1">
            <a:spLocks/>
          </p:cNvSpPr>
          <p:nvPr/>
        </p:nvSpPr>
        <p:spPr>
          <a:xfrm>
            <a:off x="120240" y="308723"/>
            <a:ext cx="6102760" cy="502615"/>
          </a:xfrm>
          <a:prstGeom prst="rect">
            <a:avLst/>
          </a:prstGeom>
          <a:noFill/>
        </p:spPr>
        <p:txBody>
          <a:bodyPr anchor="ctr">
            <a:noAutofit/>
          </a:bodyPr>
          <a:lstStyle>
            <a:defPPr>
              <a:defRPr lang="de-DE"/>
            </a:defPPr>
            <a:lvl1pPr marL="228600" indent="-228600">
              <a:lnSpc>
                <a:spcPct val="90000"/>
              </a:lnSpc>
              <a:spcBef>
                <a:spcPts val="1000"/>
              </a:spcBef>
              <a:buFont typeface="Arial"/>
              <a:buChar char="•"/>
              <a:defRPr sz="3500">
                <a:solidFill>
                  <a:schemeClr val="bg1"/>
                </a:solidFill>
                <a:latin typeface="Futura Condensed Medium" charset="0"/>
                <a:ea typeface="Futura Condensed Medium" charset="0"/>
                <a:cs typeface="Futura Condensed Medium" charset="0"/>
              </a:defRPr>
            </a:lvl1pPr>
            <a:lvl2pPr marL="685800" indent="-228600">
              <a:lnSpc>
                <a:spcPct val="90000"/>
              </a:lnSpc>
              <a:spcBef>
                <a:spcPts val="500"/>
              </a:spcBef>
              <a:buFont typeface="Arial"/>
              <a:buChar char="•"/>
              <a:defRPr sz="2400"/>
            </a:lvl2pPr>
            <a:lvl3pPr marL="1143000" indent="-228600">
              <a:lnSpc>
                <a:spcPct val="90000"/>
              </a:lnSpc>
              <a:spcBef>
                <a:spcPts val="500"/>
              </a:spcBef>
              <a:buFont typeface="Arial"/>
              <a:buChar char="•"/>
              <a:defRPr sz="2000"/>
            </a:lvl3pPr>
            <a:lvl4pPr marL="1600200" indent="-228600">
              <a:lnSpc>
                <a:spcPct val="90000"/>
              </a:lnSpc>
              <a:spcBef>
                <a:spcPts val="500"/>
              </a:spcBef>
              <a:buFont typeface="Arial"/>
              <a:buChar char="•"/>
            </a:lvl4pPr>
            <a:lvl5pPr marL="2057400" indent="-228600">
              <a:lnSpc>
                <a:spcPct val="90000"/>
              </a:lnSpc>
              <a:spcBef>
                <a:spcPts val="500"/>
              </a:spcBef>
              <a:buFont typeface="Arial"/>
              <a:buChar cha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pPr marL="0" indent="0">
              <a:buNone/>
            </a:pPr>
            <a:r>
              <a:rPr lang="en-GB" sz="2000" dirty="0">
                <a:solidFill>
                  <a:srgbClr val="3C4070"/>
                </a:solidFill>
              </a:rPr>
              <a:t>Basis &amp; Results: Peer Reviews on </a:t>
            </a:r>
            <a:r>
              <a:rPr lang="en-GB" sz="2000" dirty="0" smtClean="0">
                <a:solidFill>
                  <a:srgbClr val="3C4070"/>
                </a:solidFill>
              </a:rPr>
              <a:t>Independence - Evaluation </a:t>
            </a:r>
            <a:endParaRPr lang="en-GB" sz="2000" dirty="0">
              <a:solidFill>
                <a:srgbClr val="3C4070"/>
              </a:solidFill>
            </a:endParaRPr>
          </a:p>
          <a:p>
            <a:pPr marL="0" indent="0">
              <a:buNone/>
            </a:pPr>
            <a:endParaRPr lang="en-GB" sz="2000" dirty="0">
              <a:solidFill>
                <a:srgbClr val="3C4070"/>
              </a:solidFill>
            </a:endParaRPr>
          </a:p>
        </p:txBody>
      </p:sp>
    </p:spTree>
    <p:extLst>
      <p:ext uri="{BB962C8B-B14F-4D97-AF65-F5344CB8AC3E}">
        <p14:creationId xmlns:p14="http://schemas.microsoft.com/office/powerpoint/2010/main" val="2218211156"/>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descr="IMG_0280.JPG"/>
          <p:cNvPicPr>
            <a:picLocks noChangeAspect="1"/>
          </p:cNvPicPr>
          <p:nvPr/>
        </p:nvPicPr>
        <p:blipFill>
          <a:blip r:embed="rId3">
            <a:grayscl/>
            <a:alphaModFix amt="20000"/>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Titel 1"/>
          <p:cNvSpPr txBox="1">
            <a:spLocks/>
          </p:cNvSpPr>
          <p:nvPr/>
        </p:nvSpPr>
        <p:spPr>
          <a:xfrm>
            <a:off x="120240" y="156323"/>
            <a:ext cx="2813049" cy="502615"/>
          </a:xfrm>
          <a:prstGeom prst="rect">
            <a:avLst/>
          </a:prstGeom>
          <a:noFill/>
        </p:spPr>
        <p:txBody>
          <a:bodyPr anchor="ctr">
            <a:noAutofit/>
          </a:bodyPr>
          <a:lstStyle>
            <a:defPPr>
              <a:defRPr lang="de-DE"/>
            </a:defPPr>
            <a:lvl1pPr marL="228600" indent="-228600">
              <a:lnSpc>
                <a:spcPct val="90000"/>
              </a:lnSpc>
              <a:spcBef>
                <a:spcPts val="1000"/>
              </a:spcBef>
              <a:buFont typeface="Arial"/>
              <a:buChar char="•"/>
              <a:defRPr sz="3500">
                <a:solidFill>
                  <a:schemeClr val="bg1"/>
                </a:solidFill>
                <a:latin typeface="Futura Condensed Medium" charset="0"/>
                <a:ea typeface="Futura Condensed Medium" charset="0"/>
                <a:cs typeface="Futura Condensed Medium" charset="0"/>
              </a:defRPr>
            </a:lvl1pPr>
            <a:lvl2pPr marL="685800" indent="-228600">
              <a:lnSpc>
                <a:spcPct val="90000"/>
              </a:lnSpc>
              <a:spcBef>
                <a:spcPts val="500"/>
              </a:spcBef>
              <a:buFont typeface="Arial"/>
              <a:buChar char="•"/>
              <a:defRPr sz="2400"/>
            </a:lvl2pPr>
            <a:lvl3pPr marL="1143000" indent="-228600">
              <a:lnSpc>
                <a:spcPct val="90000"/>
              </a:lnSpc>
              <a:spcBef>
                <a:spcPts val="500"/>
              </a:spcBef>
              <a:buFont typeface="Arial"/>
              <a:buChar char="•"/>
              <a:defRPr sz="2000"/>
            </a:lvl3pPr>
            <a:lvl4pPr marL="1600200" indent="-228600">
              <a:lnSpc>
                <a:spcPct val="90000"/>
              </a:lnSpc>
              <a:spcBef>
                <a:spcPts val="500"/>
              </a:spcBef>
              <a:buFont typeface="Arial"/>
              <a:buChar char="•"/>
            </a:lvl4pPr>
            <a:lvl5pPr marL="2057400" indent="-228600">
              <a:lnSpc>
                <a:spcPct val="90000"/>
              </a:lnSpc>
              <a:spcBef>
                <a:spcPts val="500"/>
              </a:spcBef>
              <a:buFont typeface="Arial"/>
              <a:buChar cha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pPr marL="0" indent="0">
              <a:buNone/>
            </a:pPr>
            <a:endParaRPr lang="es-ES_tradnl" sz="2000" dirty="0">
              <a:solidFill>
                <a:srgbClr val="3C4070"/>
              </a:solidFill>
            </a:endParaRPr>
          </a:p>
        </p:txBody>
      </p:sp>
      <p:sp>
        <p:nvSpPr>
          <p:cNvPr id="8" name="Rechteck 7"/>
          <p:cNvSpPr/>
          <p:nvPr/>
        </p:nvSpPr>
        <p:spPr>
          <a:xfrm>
            <a:off x="120240" y="2336800"/>
            <a:ext cx="4280897" cy="2271838"/>
          </a:xfrm>
          <a:prstGeom prst="rect">
            <a:avLst/>
          </a:prstGeom>
          <a:solidFill>
            <a:srgbClr val="1B29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200" i="1" dirty="0" smtClean="0">
                <a:solidFill>
                  <a:srgbClr val="CECFCF"/>
                </a:solidFill>
                <a:latin typeface="Futura Condensed"/>
                <a:cs typeface="Futura Condensed"/>
              </a:rPr>
              <a:t>..develop </a:t>
            </a:r>
            <a:r>
              <a:rPr lang="en-GB" sz="2200" i="1" dirty="0">
                <a:solidFill>
                  <a:srgbClr val="CECFCF"/>
                </a:solidFill>
                <a:latin typeface="Futura Condensed"/>
                <a:cs typeface="Futura Condensed"/>
              </a:rPr>
              <a:t>and engage in joint conferences on </a:t>
            </a:r>
            <a:r>
              <a:rPr lang="en-GB" sz="2200" i="1" u="sng" dirty="0">
                <a:solidFill>
                  <a:srgbClr val="CECFCF"/>
                </a:solidFill>
                <a:latin typeface="Futura Condensed"/>
                <a:cs typeface="Futura Condensed"/>
              </a:rPr>
              <a:t>dialogues between Civil Society </a:t>
            </a:r>
            <a:r>
              <a:rPr lang="en-GB" sz="2200" i="1" u="sng" dirty="0" smtClean="0">
                <a:solidFill>
                  <a:srgbClr val="CECFCF"/>
                </a:solidFill>
                <a:latin typeface="Futura Condensed"/>
                <a:cs typeface="Futura Condensed"/>
              </a:rPr>
              <a:t>and </a:t>
            </a:r>
            <a:r>
              <a:rPr lang="en-GB" sz="2200" i="1" u="sng" dirty="0">
                <a:solidFill>
                  <a:srgbClr val="CECFCF"/>
                </a:solidFill>
                <a:latin typeface="Futura Condensed"/>
                <a:cs typeface="Futura Condensed"/>
              </a:rPr>
              <a:t>Public Accountability</a:t>
            </a:r>
            <a:r>
              <a:rPr lang="en-GB" sz="2200" i="1" dirty="0">
                <a:solidFill>
                  <a:srgbClr val="CECFCF"/>
                </a:solidFill>
                <a:latin typeface="Futura Condensed"/>
                <a:cs typeface="Futura Condensed"/>
              </a:rPr>
              <a:t> bringing together representatives from Parliaments and relevant </a:t>
            </a:r>
            <a:r>
              <a:rPr lang="en-GB" sz="2200" i="1" dirty="0" smtClean="0">
                <a:solidFill>
                  <a:srgbClr val="CECFCF"/>
                </a:solidFill>
                <a:latin typeface="Futura Condensed"/>
                <a:cs typeface="Futura Condensed"/>
              </a:rPr>
              <a:t>parliamentary </a:t>
            </a:r>
            <a:r>
              <a:rPr lang="en-GB" sz="2200" i="1" dirty="0">
                <a:solidFill>
                  <a:srgbClr val="CECFCF"/>
                </a:solidFill>
                <a:latin typeface="Futura Condensed"/>
                <a:cs typeface="Futura Condensed"/>
              </a:rPr>
              <a:t>committees, non governmental and civil society organisations (NGOs, CSOs</a:t>
            </a:r>
            <a:r>
              <a:rPr lang="en-GB" sz="2200" i="1" dirty="0" smtClean="0">
                <a:solidFill>
                  <a:srgbClr val="CECFCF"/>
                </a:solidFill>
                <a:latin typeface="Futura Condensed"/>
                <a:cs typeface="Futura Condensed"/>
              </a:rPr>
              <a:t>)..</a:t>
            </a:r>
            <a:endParaRPr lang="en-GB" sz="2200" b="0" i="1" dirty="0">
              <a:solidFill>
                <a:srgbClr val="CECFCF"/>
              </a:solidFill>
              <a:latin typeface="Futura Condensed"/>
              <a:cs typeface="Futura Condensed"/>
            </a:endParaRPr>
          </a:p>
        </p:txBody>
      </p:sp>
      <p:sp>
        <p:nvSpPr>
          <p:cNvPr id="7" name="Rechteck 6"/>
          <p:cNvSpPr/>
          <p:nvPr/>
        </p:nvSpPr>
        <p:spPr>
          <a:xfrm>
            <a:off x="297995" y="709738"/>
            <a:ext cx="4280897" cy="1411162"/>
          </a:xfrm>
          <a:prstGeom prst="rect">
            <a:avLst/>
          </a:prstGeom>
          <a:solidFill>
            <a:srgbClr val="1B29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200" i="1" dirty="0" smtClean="0">
                <a:solidFill>
                  <a:srgbClr val="CECFCF"/>
                </a:solidFill>
                <a:latin typeface="Futura Condensed"/>
                <a:cs typeface="Futura Condensed"/>
              </a:rPr>
              <a:t>..</a:t>
            </a:r>
            <a:r>
              <a:rPr lang="en-GB" sz="2200" i="1" u="sng" dirty="0" smtClean="0">
                <a:solidFill>
                  <a:srgbClr val="CECFCF"/>
                </a:solidFill>
                <a:latin typeface="Futura Condensed"/>
                <a:cs typeface="Futura Condensed"/>
              </a:rPr>
              <a:t>follow INTOSAI </a:t>
            </a:r>
            <a:r>
              <a:rPr lang="en-GB" sz="2200" i="1" u="sng" dirty="0">
                <a:solidFill>
                  <a:srgbClr val="CECFCF"/>
                </a:solidFill>
                <a:latin typeface="Futura Condensed"/>
                <a:cs typeface="Futura Condensed"/>
              </a:rPr>
              <a:t>Strategic Plan</a:t>
            </a:r>
            <a:r>
              <a:rPr lang="en-GB" sz="2200" i="1" dirty="0">
                <a:solidFill>
                  <a:srgbClr val="CECFCF"/>
                </a:solidFill>
                <a:latin typeface="Futura Condensed"/>
                <a:cs typeface="Futura Condensed"/>
              </a:rPr>
              <a:t> 2017-2022: </a:t>
            </a:r>
            <a:r>
              <a:rPr lang="en-GB" sz="2200" i="1" u="sng" dirty="0" smtClean="0">
                <a:solidFill>
                  <a:srgbClr val="CECFCF"/>
                </a:solidFill>
                <a:latin typeface="Futura Condensed"/>
                <a:cs typeface="Futura Condensed"/>
              </a:rPr>
              <a:t>continue advocating </a:t>
            </a:r>
            <a:r>
              <a:rPr lang="en-GB" sz="2200" i="1" dirty="0">
                <a:solidFill>
                  <a:srgbClr val="CECFCF"/>
                </a:solidFill>
                <a:latin typeface="Futura Condensed"/>
                <a:cs typeface="Futura Condensed"/>
              </a:rPr>
              <a:t>for and supporting </a:t>
            </a:r>
            <a:r>
              <a:rPr lang="en-GB" sz="2200" i="1" dirty="0" smtClean="0">
                <a:solidFill>
                  <a:srgbClr val="CECFCF"/>
                </a:solidFill>
                <a:latin typeface="Futura Condensed"/>
                <a:cs typeface="Futura Condensed"/>
              </a:rPr>
              <a:t>independence </a:t>
            </a:r>
            <a:r>
              <a:rPr lang="en-GB" sz="2200" i="1" dirty="0">
                <a:solidFill>
                  <a:srgbClr val="CECFCF"/>
                </a:solidFill>
                <a:latin typeface="Futura Condensed"/>
                <a:cs typeface="Futura Condensed"/>
              </a:rPr>
              <a:t>of SAI and contributing to the follow-up and review of the SDG’s </a:t>
            </a:r>
            <a:r>
              <a:rPr lang="en-GB" sz="2200" i="1" dirty="0" smtClean="0">
                <a:solidFill>
                  <a:srgbClr val="CECFCF"/>
                </a:solidFill>
                <a:latin typeface="Futura Condensed"/>
                <a:cs typeface="Futura Condensed"/>
              </a:rPr>
              <a:t>..</a:t>
            </a:r>
            <a:endParaRPr lang="en-GB" sz="2200" b="0" i="1" dirty="0">
              <a:solidFill>
                <a:srgbClr val="CECFCF"/>
              </a:solidFill>
              <a:latin typeface="Futura Condensed"/>
              <a:cs typeface="Futura Condensed"/>
            </a:endParaRPr>
          </a:p>
        </p:txBody>
      </p:sp>
      <p:sp>
        <p:nvSpPr>
          <p:cNvPr id="9" name="Rechteck 8"/>
          <p:cNvSpPr/>
          <p:nvPr/>
        </p:nvSpPr>
        <p:spPr>
          <a:xfrm>
            <a:off x="4832892" y="4178300"/>
            <a:ext cx="4280897" cy="825614"/>
          </a:xfrm>
          <a:prstGeom prst="rect">
            <a:avLst/>
          </a:prstGeom>
          <a:solidFill>
            <a:srgbClr val="1B29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200" i="1" dirty="0" smtClean="0">
                <a:solidFill>
                  <a:srgbClr val="CECFCF"/>
                </a:solidFill>
                <a:latin typeface="Futura Condensed"/>
                <a:cs typeface="Futura Condensed"/>
              </a:rPr>
              <a:t>..consider </a:t>
            </a:r>
            <a:r>
              <a:rPr lang="en-GB" sz="2200" i="1" dirty="0">
                <a:solidFill>
                  <a:srgbClr val="CECFCF"/>
                </a:solidFill>
                <a:latin typeface="Futura Condensed"/>
                <a:cs typeface="Futura Condensed"/>
              </a:rPr>
              <a:t>SAI independence as a standing issue in all top level INTOSAI </a:t>
            </a:r>
            <a:r>
              <a:rPr lang="en-GB" sz="2200" i="1" dirty="0" smtClean="0">
                <a:solidFill>
                  <a:srgbClr val="CECFCF"/>
                </a:solidFill>
                <a:latin typeface="Futura Condensed"/>
                <a:cs typeface="Futura Condensed"/>
              </a:rPr>
              <a:t>meetings</a:t>
            </a:r>
            <a:r>
              <a:rPr lang="mr-IN" sz="2200" i="1" dirty="0" smtClean="0">
                <a:solidFill>
                  <a:srgbClr val="CECFCF"/>
                </a:solidFill>
                <a:latin typeface="Futura Condensed"/>
                <a:cs typeface="Futura Condensed"/>
              </a:rPr>
              <a:t>…</a:t>
            </a:r>
            <a:endParaRPr lang="en-GB" sz="2200" b="0" i="1" dirty="0">
              <a:solidFill>
                <a:srgbClr val="CECFCF"/>
              </a:solidFill>
              <a:latin typeface="Futura Condensed"/>
              <a:cs typeface="Futura Condensed"/>
            </a:endParaRPr>
          </a:p>
        </p:txBody>
      </p:sp>
      <p:sp>
        <p:nvSpPr>
          <p:cNvPr id="11" name="Titel 1"/>
          <p:cNvSpPr txBox="1">
            <a:spLocks/>
          </p:cNvSpPr>
          <p:nvPr/>
        </p:nvSpPr>
        <p:spPr>
          <a:xfrm>
            <a:off x="120240" y="308723"/>
            <a:ext cx="6102760" cy="502615"/>
          </a:xfrm>
          <a:prstGeom prst="rect">
            <a:avLst/>
          </a:prstGeom>
          <a:noFill/>
        </p:spPr>
        <p:txBody>
          <a:bodyPr anchor="ctr">
            <a:noAutofit/>
          </a:bodyPr>
          <a:lstStyle>
            <a:defPPr>
              <a:defRPr lang="de-DE"/>
            </a:defPPr>
            <a:lvl1pPr marL="228600" indent="-228600">
              <a:lnSpc>
                <a:spcPct val="90000"/>
              </a:lnSpc>
              <a:spcBef>
                <a:spcPts val="1000"/>
              </a:spcBef>
              <a:buFont typeface="Arial"/>
              <a:buChar char="•"/>
              <a:defRPr sz="3500">
                <a:solidFill>
                  <a:schemeClr val="bg1"/>
                </a:solidFill>
                <a:latin typeface="Futura Condensed Medium" charset="0"/>
                <a:ea typeface="Futura Condensed Medium" charset="0"/>
                <a:cs typeface="Futura Condensed Medium" charset="0"/>
              </a:defRPr>
            </a:lvl1pPr>
            <a:lvl2pPr marL="685800" indent="-228600">
              <a:lnSpc>
                <a:spcPct val="90000"/>
              </a:lnSpc>
              <a:spcBef>
                <a:spcPts val="500"/>
              </a:spcBef>
              <a:buFont typeface="Arial"/>
              <a:buChar char="•"/>
              <a:defRPr sz="2400"/>
            </a:lvl2pPr>
            <a:lvl3pPr marL="1143000" indent="-228600">
              <a:lnSpc>
                <a:spcPct val="90000"/>
              </a:lnSpc>
              <a:spcBef>
                <a:spcPts val="500"/>
              </a:spcBef>
              <a:buFont typeface="Arial"/>
              <a:buChar char="•"/>
              <a:defRPr sz="2000"/>
            </a:lvl3pPr>
            <a:lvl4pPr marL="1600200" indent="-228600">
              <a:lnSpc>
                <a:spcPct val="90000"/>
              </a:lnSpc>
              <a:spcBef>
                <a:spcPts val="500"/>
              </a:spcBef>
              <a:buFont typeface="Arial"/>
              <a:buChar char="•"/>
            </a:lvl4pPr>
            <a:lvl5pPr marL="2057400" indent="-228600">
              <a:lnSpc>
                <a:spcPct val="90000"/>
              </a:lnSpc>
              <a:spcBef>
                <a:spcPts val="500"/>
              </a:spcBef>
              <a:buFont typeface="Arial"/>
              <a:buChar cha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pPr marL="0" indent="0">
              <a:buNone/>
            </a:pPr>
            <a:r>
              <a:rPr lang="en-GB" sz="2000" dirty="0" smtClean="0">
                <a:solidFill>
                  <a:srgbClr val="3C4070"/>
                </a:solidFill>
              </a:rPr>
              <a:t>“Action Plan” Report: General Proposals</a:t>
            </a:r>
            <a:endParaRPr lang="en-GB" sz="2000" dirty="0">
              <a:solidFill>
                <a:srgbClr val="3C4070"/>
              </a:solidFill>
            </a:endParaRPr>
          </a:p>
          <a:p>
            <a:pPr marL="0" indent="0">
              <a:buNone/>
            </a:pPr>
            <a:endParaRPr lang="en-GB" sz="2000" dirty="0">
              <a:solidFill>
                <a:srgbClr val="3C4070"/>
              </a:solidFill>
            </a:endParaRPr>
          </a:p>
        </p:txBody>
      </p:sp>
      <p:sp>
        <p:nvSpPr>
          <p:cNvPr id="12" name="Rechteck 11"/>
          <p:cNvSpPr/>
          <p:nvPr/>
        </p:nvSpPr>
        <p:spPr>
          <a:xfrm>
            <a:off x="4685303" y="143623"/>
            <a:ext cx="4280897" cy="3831477"/>
          </a:xfrm>
          <a:prstGeom prst="rect">
            <a:avLst/>
          </a:prstGeom>
          <a:solidFill>
            <a:srgbClr val="1B29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200" i="1" dirty="0">
                <a:solidFill>
                  <a:srgbClr val="CECFCF"/>
                </a:solidFill>
                <a:latin typeface="Futura Condensed"/>
                <a:cs typeface="Futura Condensed"/>
              </a:rPr>
              <a:t>.. </a:t>
            </a:r>
            <a:r>
              <a:rPr lang="en-GB" sz="2200" i="1" u="sng" dirty="0">
                <a:solidFill>
                  <a:srgbClr val="CECFCF"/>
                </a:solidFill>
                <a:latin typeface="Futura Condensed"/>
                <a:cs typeface="Futura Condensed"/>
              </a:rPr>
              <a:t>work with UN </a:t>
            </a:r>
            <a:r>
              <a:rPr lang="en-GB" sz="2200" i="1" dirty="0">
                <a:solidFill>
                  <a:srgbClr val="CECFCF"/>
                </a:solidFill>
                <a:latin typeface="Futura Condensed"/>
                <a:cs typeface="Futura Condensed"/>
              </a:rPr>
              <a:t>member states’ Legislature towards the </a:t>
            </a:r>
            <a:r>
              <a:rPr lang="en-GB" sz="2200" i="1" u="sng" dirty="0">
                <a:solidFill>
                  <a:srgbClr val="CECFCF"/>
                </a:solidFill>
                <a:latin typeface="Futura Condensed"/>
                <a:cs typeface="Futura Condensed"/>
              </a:rPr>
              <a:t>adaption of SAI Acts and </a:t>
            </a:r>
            <a:r>
              <a:rPr lang="en-GB" sz="2200" i="1" u="sng" dirty="0" smtClean="0">
                <a:solidFill>
                  <a:srgbClr val="CECFCF"/>
                </a:solidFill>
                <a:latin typeface="Futura Condensed"/>
                <a:cs typeface="Futura Condensed"/>
              </a:rPr>
              <a:t>organizationa</a:t>
            </a:r>
            <a:r>
              <a:rPr lang="en-GB" sz="2200" i="1" dirty="0" smtClean="0">
                <a:solidFill>
                  <a:srgbClr val="CECFCF"/>
                </a:solidFill>
                <a:latin typeface="Futura Condensed"/>
                <a:cs typeface="Futura Condensed"/>
              </a:rPr>
              <a:t>l </a:t>
            </a:r>
            <a:r>
              <a:rPr lang="en-GB" sz="2200" i="1" u="sng" dirty="0" smtClean="0">
                <a:solidFill>
                  <a:srgbClr val="CECFCF"/>
                </a:solidFill>
                <a:latin typeface="Futura Condensed"/>
                <a:cs typeface="Futura Condensed"/>
              </a:rPr>
              <a:t>laws</a:t>
            </a:r>
            <a:r>
              <a:rPr lang="en-GB" sz="2200" i="1" dirty="0" smtClean="0">
                <a:solidFill>
                  <a:srgbClr val="CECFCF"/>
                </a:solidFill>
                <a:latin typeface="Futura Condensed"/>
                <a:cs typeface="Futura Condensed"/>
              </a:rPr>
              <a:t>, </a:t>
            </a:r>
            <a:r>
              <a:rPr lang="en-GB" sz="2200" i="1" dirty="0">
                <a:solidFill>
                  <a:srgbClr val="CECFCF"/>
                </a:solidFill>
                <a:latin typeface="Futura Condensed"/>
                <a:cs typeface="Futura Condensed"/>
              </a:rPr>
              <a:t>focus on </a:t>
            </a:r>
            <a:r>
              <a:rPr lang="en-GB" sz="2200" i="1" dirty="0" smtClean="0">
                <a:solidFill>
                  <a:srgbClr val="CECFCF"/>
                </a:solidFill>
                <a:latin typeface="Futura Condensed"/>
                <a:cs typeface="Futura Condensed"/>
              </a:rPr>
              <a:t>efforts following </a:t>
            </a:r>
            <a:r>
              <a:rPr lang="en-GB" sz="2200" i="1" dirty="0">
                <a:solidFill>
                  <a:srgbClr val="CECFCF"/>
                </a:solidFill>
                <a:latin typeface="Futura Condensed"/>
                <a:cs typeface="Futura Condensed"/>
              </a:rPr>
              <a:t>UN SDG 16. (“Promote peaceful and inclusive societies for sustainable development, provide access to justice for all and </a:t>
            </a:r>
            <a:r>
              <a:rPr lang="en-GB" sz="2200" i="1" u="sng" dirty="0">
                <a:solidFill>
                  <a:srgbClr val="CECFCF"/>
                </a:solidFill>
                <a:latin typeface="Futura Condensed"/>
                <a:cs typeface="Futura Condensed"/>
              </a:rPr>
              <a:t>build effective, accountable and inclusive institutions at all levels</a:t>
            </a:r>
            <a:r>
              <a:rPr lang="en-GB" sz="2200" i="1" dirty="0">
                <a:solidFill>
                  <a:srgbClr val="CECFCF"/>
                </a:solidFill>
                <a:latin typeface="Futura Condensed"/>
                <a:cs typeface="Futura Condensed"/>
              </a:rPr>
              <a:t>”), using the UN Convention against Corruption enhancing corruption-preventive activities of SAIs and cooperating institutions... )</a:t>
            </a:r>
            <a:r>
              <a:rPr lang="en-GB" sz="2200" i="1" dirty="0" smtClean="0">
                <a:solidFill>
                  <a:srgbClr val="CECFCF"/>
                </a:solidFill>
                <a:latin typeface="Futura Condensed"/>
                <a:cs typeface="Futura Condensed"/>
              </a:rPr>
              <a:t>..</a:t>
            </a:r>
            <a:endParaRPr lang="en-GB" sz="2200" b="0" i="1" dirty="0">
              <a:solidFill>
                <a:srgbClr val="CECFCF"/>
              </a:solidFill>
              <a:latin typeface="Futura Condensed"/>
              <a:cs typeface="Futura Condensed"/>
            </a:endParaRPr>
          </a:p>
        </p:txBody>
      </p:sp>
    </p:spTree>
    <p:extLst>
      <p:ext uri="{BB962C8B-B14F-4D97-AF65-F5344CB8AC3E}">
        <p14:creationId xmlns:p14="http://schemas.microsoft.com/office/powerpoint/2010/main" val="847644408"/>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Bild 10" descr="IMG_0280.JPG"/>
          <p:cNvPicPr>
            <a:picLocks noChangeAspect="1"/>
          </p:cNvPicPr>
          <p:nvPr/>
        </p:nvPicPr>
        <p:blipFill>
          <a:blip r:embed="rId3">
            <a:grayscl/>
            <a:alphaModFix amt="20000"/>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Rechteck 2"/>
          <p:cNvSpPr/>
          <p:nvPr/>
        </p:nvSpPr>
        <p:spPr>
          <a:xfrm>
            <a:off x="2629543" y="640846"/>
            <a:ext cx="2005042" cy="27432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2200" dirty="0" smtClean="0">
                <a:solidFill>
                  <a:srgbClr val="1B294F"/>
                </a:solidFill>
                <a:latin typeface="Futura Condensed Medium"/>
              </a:rPr>
              <a:t>inform Legislature </a:t>
            </a:r>
            <a:r>
              <a:rPr lang="en-GB" sz="2200" dirty="0">
                <a:solidFill>
                  <a:srgbClr val="1B294F"/>
                </a:solidFill>
                <a:latin typeface="Futura Condensed Medium"/>
              </a:rPr>
              <a:t>about </a:t>
            </a:r>
            <a:r>
              <a:rPr lang="en-GB" sz="2200" dirty="0" smtClean="0">
                <a:solidFill>
                  <a:srgbClr val="1B294F"/>
                </a:solidFill>
                <a:latin typeface="Futura Condensed Medium"/>
              </a:rPr>
              <a:t>prerequisites </a:t>
            </a:r>
            <a:r>
              <a:rPr lang="en-GB" sz="2200" dirty="0">
                <a:solidFill>
                  <a:srgbClr val="1B294F"/>
                </a:solidFill>
                <a:latin typeface="Futura Condensed Medium"/>
              </a:rPr>
              <a:t>considered indispensable </a:t>
            </a:r>
            <a:r>
              <a:rPr lang="en-GB" sz="2200" dirty="0" smtClean="0">
                <a:solidFill>
                  <a:srgbClr val="1B294F"/>
                </a:solidFill>
                <a:latin typeface="Futura Condensed Medium"/>
              </a:rPr>
              <a:t>and </a:t>
            </a:r>
            <a:r>
              <a:rPr lang="en-GB" sz="2200" dirty="0">
                <a:solidFill>
                  <a:srgbClr val="1B294F"/>
                </a:solidFill>
                <a:latin typeface="Futura Condensed Medium"/>
              </a:rPr>
              <a:t>raise awareness for missing provisions </a:t>
            </a:r>
            <a:r>
              <a:rPr lang="en-GB" sz="2200" dirty="0" smtClean="0">
                <a:solidFill>
                  <a:srgbClr val="1B294F"/>
                </a:solidFill>
                <a:latin typeface="Futura Condensed Medium"/>
              </a:rPr>
              <a:t>in the </a:t>
            </a:r>
            <a:r>
              <a:rPr lang="en-GB" sz="2200" dirty="0">
                <a:solidFill>
                  <a:srgbClr val="1B294F"/>
                </a:solidFill>
                <a:latin typeface="Futura Condensed Medium"/>
              </a:rPr>
              <a:t>legal framework</a:t>
            </a:r>
            <a:endParaRPr lang="en-GB" sz="2200" dirty="0" smtClean="0">
              <a:solidFill>
                <a:srgbClr val="1B294F"/>
              </a:solidFill>
              <a:latin typeface="Futura Condensed Medium"/>
            </a:endParaRPr>
          </a:p>
        </p:txBody>
      </p:sp>
      <p:sp>
        <p:nvSpPr>
          <p:cNvPr id="6" name="Rechteck 5"/>
          <p:cNvSpPr/>
          <p:nvPr/>
        </p:nvSpPr>
        <p:spPr>
          <a:xfrm>
            <a:off x="7138958" y="2527300"/>
            <a:ext cx="2005042" cy="2503263"/>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2200" dirty="0" smtClean="0">
                <a:solidFill>
                  <a:srgbClr val="1B294F"/>
                </a:solidFill>
                <a:latin typeface="Futura Condensed Medium"/>
              </a:rPr>
              <a:t>work </a:t>
            </a:r>
            <a:r>
              <a:rPr lang="en-GB" sz="2200" dirty="0">
                <a:solidFill>
                  <a:srgbClr val="1B294F"/>
                </a:solidFill>
                <a:latin typeface="Futura Condensed Medium"/>
              </a:rPr>
              <a:t>with Legislature or respective parliamentary committees to ensure a timely </a:t>
            </a:r>
            <a:r>
              <a:rPr lang="en-GB" sz="2200" dirty="0" smtClean="0">
                <a:solidFill>
                  <a:srgbClr val="1B294F"/>
                </a:solidFill>
                <a:latin typeface="Futura Condensed Medium"/>
              </a:rPr>
              <a:t>adoption </a:t>
            </a:r>
            <a:r>
              <a:rPr lang="en-GB" sz="2200" dirty="0">
                <a:solidFill>
                  <a:srgbClr val="1B294F"/>
                </a:solidFill>
                <a:latin typeface="Futura Condensed Medium"/>
              </a:rPr>
              <a:t>of </a:t>
            </a:r>
            <a:r>
              <a:rPr lang="en-GB" sz="2200" dirty="0" smtClean="0">
                <a:solidFill>
                  <a:srgbClr val="1B294F"/>
                </a:solidFill>
                <a:latin typeface="Futura Condensed Medium"/>
              </a:rPr>
              <a:t>reports</a:t>
            </a:r>
          </a:p>
        </p:txBody>
      </p:sp>
      <p:sp>
        <p:nvSpPr>
          <p:cNvPr id="7" name="Rechteck 6"/>
          <p:cNvSpPr/>
          <p:nvPr/>
        </p:nvSpPr>
        <p:spPr>
          <a:xfrm>
            <a:off x="2499383" y="3467100"/>
            <a:ext cx="4493607" cy="1563463"/>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200" dirty="0" smtClean="0">
                <a:solidFill>
                  <a:srgbClr val="1B294F"/>
                </a:solidFill>
                <a:latin typeface="Futura Condensed Medium"/>
              </a:rPr>
              <a:t>communicate </a:t>
            </a:r>
            <a:r>
              <a:rPr lang="en-GB" sz="2200" dirty="0">
                <a:solidFill>
                  <a:srgbClr val="1B294F"/>
                </a:solidFill>
                <a:latin typeface="Futura Condensed Medium"/>
              </a:rPr>
              <a:t>how a strong and independent SAI may lead to more credibility for the government domestically and internationally, better service delivery and monetary savings</a:t>
            </a:r>
          </a:p>
        </p:txBody>
      </p:sp>
      <p:sp>
        <p:nvSpPr>
          <p:cNvPr id="8" name="Rechteck 7"/>
          <p:cNvSpPr/>
          <p:nvPr/>
        </p:nvSpPr>
        <p:spPr>
          <a:xfrm>
            <a:off x="303841" y="640846"/>
            <a:ext cx="2005042" cy="1540633"/>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2200" dirty="0" smtClean="0">
                <a:solidFill>
                  <a:srgbClr val="1B294F"/>
                </a:solidFill>
                <a:latin typeface="Futura Condensed Medium"/>
              </a:rPr>
              <a:t>utilize </a:t>
            </a:r>
            <a:r>
              <a:rPr lang="en-GB" sz="2200" dirty="0">
                <a:solidFill>
                  <a:srgbClr val="1B294F"/>
                </a:solidFill>
                <a:latin typeface="Futura Condensed Medium"/>
              </a:rPr>
              <a:t>all possibilities to communicate with the Legislature</a:t>
            </a:r>
          </a:p>
        </p:txBody>
      </p:sp>
      <p:sp>
        <p:nvSpPr>
          <p:cNvPr id="14" name="Titel 1"/>
          <p:cNvSpPr txBox="1">
            <a:spLocks/>
          </p:cNvSpPr>
          <p:nvPr/>
        </p:nvSpPr>
        <p:spPr>
          <a:xfrm>
            <a:off x="120240" y="308723"/>
            <a:ext cx="6102760" cy="502615"/>
          </a:xfrm>
          <a:prstGeom prst="rect">
            <a:avLst/>
          </a:prstGeom>
          <a:noFill/>
        </p:spPr>
        <p:txBody>
          <a:bodyPr anchor="ctr">
            <a:noAutofit/>
          </a:bodyPr>
          <a:lstStyle>
            <a:defPPr>
              <a:defRPr lang="de-DE"/>
            </a:defPPr>
            <a:lvl1pPr marL="228600" indent="-228600">
              <a:lnSpc>
                <a:spcPct val="90000"/>
              </a:lnSpc>
              <a:spcBef>
                <a:spcPts val="1000"/>
              </a:spcBef>
              <a:buFont typeface="Arial"/>
              <a:buChar char="•"/>
              <a:defRPr sz="3500">
                <a:solidFill>
                  <a:schemeClr val="bg1"/>
                </a:solidFill>
                <a:latin typeface="Futura Condensed Medium" charset="0"/>
                <a:ea typeface="Futura Condensed Medium" charset="0"/>
                <a:cs typeface="Futura Condensed Medium" charset="0"/>
              </a:defRPr>
            </a:lvl1pPr>
            <a:lvl2pPr marL="685800" indent="-228600">
              <a:lnSpc>
                <a:spcPct val="90000"/>
              </a:lnSpc>
              <a:spcBef>
                <a:spcPts val="500"/>
              </a:spcBef>
              <a:buFont typeface="Arial"/>
              <a:buChar char="•"/>
              <a:defRPr sz="2400"/>
            </a:lvl2pPr>
            <a:lvl3pPr marL="1143000" indent="-228600">
              <a:lnSpc>
                <a:spcPct val="90000"/>
              </a:lnSpc>
              <a:spcBef>
                <a:spcPts val="500"/>
              </a:spcBef>
              <a:buFont typeface="Arial"/>
              <a:buChar char="•"/>
              <a:defRPr sz="2000"/>
            </a:lvl3pPr>
            <a:lvl4pPr marL="1600200" indent="-228600">
              <a:lnSpc>
                <a:spcPct val="90000"/>
              </a:lnSpc>
              <a:spcBef>
                <a:spcPts val="500"/>
              </a:spcBef>
              <a:buFont typeface="Arial"/>
              <a:buChar char="•"/>
            </a:lvl4pPr>
            <a:lvl5pPr marL="2057400" indent="-228600">
              <a:lnSpc>
                <a:spcPct val="90000"/>
              </a:lnSpc>
              <a:spcBef>
                <a:spcPts val="500"/>
              </a:spcBef>
              <a:buFont typeface="Arial"/>
              <a:buChar cha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pPr marL="0" indent="0">
              <a:buNone/>
            </a:pPr>
            <a:r>
              <a:rPr lang="en-GB" sz="2000" dirty="0">
                <a:solidFill>
                  <a:srgbClr val="3C4070"/>
                </a:solidFill>
              </a:rPr>
              <a:t>“Action Plan” Report: </a:t>
            </a:r>
            <a:r>
              <a:rPr lang="en-GB" sz="2000" dirty="0" smtClean="0">
                <a:solidFill>
                  <a:srgbClr val="3C4070"/>
                </a:solidFill>
              </a:rPr>
              <a:t>Proposals </a:t>
            </a:r>
            <a:r>
              <a:rPr lang="mr-IN" sz="2000" dirty="0" smtClean="0">
                <a:solidFill>
                  <a:srgbClr val="3C4070"/>
                </a:solidFill>
              </a:rPr>
              <a:t>–</a:t>
            </a:r>
            <a:r>
              <a:rPr lang="en-GB" sz="2000" dirty="0" smtClean="0">
                <a:solidFill>
                  <a:srgbClr val="3C4070"/>
                </a:solidFill>
              </a:rPr>
              <a:t> SAIs &amp; INTOSAI</a:t>
            </a:r>
            <a:endParaRPr lang="en-GB" sz="2000" dirty="0">
              <a:solidFill>
                <a:srgbClr val="3C4070"/>
              </a:solidFill>
            </a:endParaRPr>
          </a:p>
          <a:p>
            <a:pPr marL="0" indent="0">
              <a:buNone/>
            </a:pPr>
            <a:endParaRPr lang="en-GB" sz="2000" dirty="0">
              <a:solidFill>
                <a:srgbClr val="3C4070"/>
              </a:solidFill>
            </a:endParaRPr>
          </a:p>
        </p:txBody>
      </p:sp>
      <p:sp>
        <p:nvSpPr>
          <p:cNvPr id="12" name="Rechteck 11"/>
          <p:cNvSpPr/>
          <p:nvPr/>
        </p:nvSpPr>
        <p:spPr>
          <a:xfrm>
            <a:off x="6992990" y="811338"/>
            <a:ext cx="2005042" cy="1518331"/>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2200" dirty="0">
                <a:solidFill>
                  <a:srgbClr val="1B294F"/>
                </a:solidFill>
                <a:latin typeface="Futura Condensed Medium"/>
              </a:rPr>
              <a:t>direct interactions with Legislature in case of financial restriction</a:t>
            </a:r>
          </a:p>
        </p:txBody>
      </p:sp>
      <p:sp>
        <p:nvSpPr>
          <p:cNvPr id="13" name="Rechteck 12"/>
          <p:cNvSpPr/>
          <p:nvPr/>
        </p:nvSpPr>
        <p:spPr>
          <a:xfrm>
            <a:off x="6027487" y="0"/>
            <a:ext cx="3116513" cy="640846"/>
          </a:xfrm>
          <a:prstGeom prst="rect">
            <a:avLst/>
          </a:prstGeom>
          <a:solidFill>
            <a:srgbClr val="1B29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Wingdings" charset="0"/>
              <a:buChar char="è"/>
              <a:defRPr/>
            </a:pPr>
            <a:r>
              <a:rPr lang="en-AU" sz="2200" dirty="0" smtClean="0">
                <a:solidFill>
                  <a:srgbClr val="CECFCF"/>
                </a:solidFill>
                <a:latin typeface="Futura Condensed"/>
                <a:cs typeface="Futura Condensed"/>
              </a:rPr>
              <a:t>cooperation </a:t>
            </a:r>
            <a:r>
              <a:rPr lang="en-AU" sz="2200" dirty="0">
                <a:solidFill>
                  <a:srgbClr val="CECFCF"/>
                </a:solidFill>
                <a:latin typeface="Futura Condensed"/>
                <a:cs typeface="Futura Condensed"/>
              </a:rPr>
              <a:t>with </a:t>
            </a:r>
            <a:r>
              <a:rPr lang="en-AU" sz="2200" dirty="0" smtClean="0">
                <a:solidFill>
                  <a:srgbClr val="CECFCF"/>
                </a:solidFill>
                <a:latin typeface="Futura Condensed"/>
                <a:cs typeface="Futura Condensed"/>
              </a:rPr>
              <a:t>legislature</a:t>
            </a:r>
            <a:endParaRPr lang="en-AU" sz="2200" dirty="0">
              <a:solidFill>
                <a:srgbClr val="CECFCF"/>
              </a:solidFill>
              <a:latin typeface="Futura Condensed"/>
              <a:cs typeface="Futura Condensed"/>
            </a:endParaRPr>
          </a:p>
        </p:txBody>
      </p:sp>
      <p:sp>
        <p:nvSpPr>
          <p:cNvPr id="15" name="Rechteck 14"/>
          <p:cNvSpPr/>
          <p:nvPr/>
        </p:nvSpPr>
        <p:spPr>
          <a:xfrm>
            <a:off x="198187" y="2387601"/>
            <a:ext cx="2005042" cy="24765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2200" dirty="0">
                <a:solidFill>
                  <a:srgbClr val="1B294F"/>
                </a:solidFill>
                <a:latin typeface="Futura Condensed Medium"/>
              </a:rPr>
              <a:t>work with Legislature or respective parliamentary committees to ensure a timely adoption of reports</a:t>
            </a:r>
            <a:endParaRPr lang="en-GB" sz="2200" dirty="0">
              <a:solidFill>
                <a:srgbClr val="1B294F"/>
              </a:solidFill>
              <a:latin typeface="Futura Condensed Medium"/>
            </a:endParaRPr>
          </a:p>
        </p:txBody>
      </p:sp>
      <p:sp>
        <p:nvSpPr>
          <p:cNvPr id="17" name="Rechteck 16"/>
          <p:cNvSpPr/>
          <p:nvPr/>
        </p:nvSpPr>
        <p:spPr>
          <a:xfrm>
            <a:off x="4864100" y="969328"/>
            <a:ext cx="2005042" cy="2319972"/>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200" dirty="0">
                <a:solidFill>
                  <a:srgbClr val="1B294F"/>
                </a:solidFill>
                <a:latin typeface="Futura Condensed Medium"/>
              </a:rPr>
              <a:t>refer to and point out contradicting or obstructive legislation with regards to the Lima and Mexico Declarations </a:t>
            </a:r>
            <a:endParaRPr lang="en-GB" sz="2200" dirty="0">
              <a:solidFill>
                <a:srgbClr val="1B294F"/>
              </a:solidFill>
              <a:latin typeface="Futura Condensed Medium"/>
            </a:endParaRPr>
          </a:p>
        </p:txBody>
      </p:sp>
    </p:spTree>
    <p:extLst>
      <p:ext uri="{BB962C8B-B14F-4D97-AF65-F5344CB8AC3E}">
        <p14:creationId xmlns:p14="http://schemas.microsoft.com/office/powerpoint/2010/main" val="263860297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descr="IMG_0280.JPG"/>
          <p:cNvPicPr>
            <a:picLocks noChangeAspect="1"/>
          </p:cNvPicPr>
          <p:nvPr/>
        </p:nvPicPr>
        <p:blipFill>
          <a:blip r:embed="rId2">
            <a:grayscl/>
            <a:alphaModFix amt="20000"/>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extfeld 1"/>
          <p:cNvSpPr txBox="1"/>
          <p:nvPr/>
        </p:nvSpPr>
        <p:spPr>
          <a:xfrm>
            <a:off x="198187" y="679132"/>
            <a:ext cx="8774905" cy="1200328"/>
          </a:xfrm>
          <a:prstGeom prst="rect">
            <a:avLst/>
          </a:prstGeom>
          <a:noFill/>
        </p:spPr>
        <p:txBody>
          <a:bodyPr wrap="square" rtlCol="0">
            <a:spAutoFit/>
          </a:bodyPr>
          <a:lstStyle/>
          <a:p>
            <a:r>
              <a:rPr lang="en-GB" sz="2400" dirty="0">
                <a:solidFill>
                  <a:srgbClr val="1B294F"/>
                </a:solidFill>
                <a:latin typeface="Futura Condensed Medium"/>
              </a:rPr>
              <a:t>d</a:t>
            </a:r>
            <a:r>
              <a:rPr lang="en-GB" sz="2400" dirty="0" smtClean="0">
                <a:solidFill>
                  <a:srgbClr val="1B294F"/>
                </a:solidFill>
                <a:latin typeface="Futura Condensed Medium"/>
              </a:rPr>
              <a:t>evelopment </a:t>
            </a:r>
            <a:r>
              <a:rPr lang="en-GB" sz="2400" dirty="0">
                <a:solidFill>
                  <a:srgbClr val="1B294F"/>
                </a:solidFill>
                <a:latin typeface="Futura Condensed Medium"/>
              </a:rPr>
              <a:t>of </a:t>
            </a:r>
            <a:r>
              <a:rPr lang="en-GB" sz="2400" u="sng" dirty="0">
                <a:solidFill>
                  <a:srgbClr val="1B294F"/>
                </a:solidFill>
                <a:latin typeface="Futura Condensed Medium"/>
              </a:rPr>
              <a:t>appropriate sample texts </a:t>
            </a:r>
            <a:r>
              <a:rPr lang="en-GB" sz="2400" dirty="0">
                <a:solidFill>
                  <a:srgbClr val="1B294F"/>
                </a:solidFill>
                <a:latin typeface="Futura Condensed Medium"/>
              </a:rPr>
              <a:t>for legal provisions in accordance with the Lima and Mexico Declarations and provide them – when appropriate - to the member SAIs, as a support tool for negotiations or suggestions in the respective national </a:t>
            </a:r>
            <a:r>
              <a:rPr lang="en-GB" sz="2400" dirty="0" smtClean="0">
                <a:solidFill>
                  <a:srgbClr val="1B294F"/>
                </a:solidFill>
                <a:latin typeface="Futura Condensed Medium"/>
              </a:rPr>
              <a:t>circumstances</a:t>
            </a:r>
            <a:endParaRPr lang="en-GB" sz="2400" dirty="0" smtClean="0">
              <a:solidFill>
                <a:srgbClr val="1B294F"/>
              </a:solidFill>
              <a:latin typeface="Futura Condensed Medium"/>
            </a:endParaRPr>
          </a:p>
        </p:txBody>
      </p:sp>
      <p:sp>
        <p:nvSpPr>
          <p:cNvPr id="6" name="Titel 1"/>
          <p:cNvSpPr txBox="1">
            <a:spLocks/>
          </p:cNvSpPr>
          <p:nvPr/>
        </p:nvSpPr>
        <p:spPr>
          <a:xfrm>
            <a:off x="0" y="308723"/>
            <a:ext cx="6102760" cy="502615"/>
          </a:xfrm>
          <a:prstGeom prst="rect">
            <a:avLst/>
          </a:prstGeom>
          <a:noFill/>
        </p:spPr>
        <p:txBody>
          <a:bodyPr anchor="ctr">
            <a:noAutofit/>
          </a:bodyPr>
          <a:lstStyle>
            <a:defPPr>
              <a:defRPr lang="de-DE"/>
            </a:defPPr>
            <a:lvl1pPr marL="228600" indent="-228600">
              <a:lnSpc>
                <a:spcPct val="90000"/>
              </a:lnSpc>
              <a:spcBef>
                <a:spcPts val="1000"/>
              </a:spcBef>
              <a:buFont typeface="Arial"/>
              <a:buChar char="•"/>
              <a:defRPr sz="3500">
                <a:solidFill>
                  <a:schemeClr val="bg1"/>
                </a:solidFill>
                <a:latin typeface="Futura Condensed Medium" charset="0"/>
                <a:ea typeface="Futura Condensed Medium" charset="0"/>
                <a:cs typeface="Futura Condensed Medium" charset="0"/>
              </a:defRPr>
            </a:lvl1pPr>
            <a:lvl2pPr marL="685800" indent="-228600">
              <a:lnSpc>
                <a:spcPct val="90000"/>
              </a:lnSpc>
              <a:spcBef>
                <a:spcPts val="500"/>
              </a:spcBef>
              <a:buFont typeface="Arial"/>
              <a:buChar char="•"/>
              <a:defRPr sz="2400"/>
            </a:lvl2pPr>
            <a:lvl3pPr marL="1143000" indent="-228600">
              <a:lnSpc>
                <a:spcPct val="90000"/>
              </a:lnSpc>
              <a:spcBef>
                <a:spcPts val="500"/>
              </a:spcBef>
              <a:buFont typeface="Arial"/>
              <a:buChar char="•"/>
              <a:defRPr sz="2000"/>
            </a:lvl3pPr>
            <a:lvl4pPr marL="1600200" indent="-228600">
              <a:lnSpc>
                <a:spcPct val="90000"/>
              </a:lnSpc>
              <a:spcBef>
                <a:spcPts val="500"/>
              </a:spcBef>
              <a:buFont typeface="Arial"/>
              <a:buChar char="•"/>
            </a:lvl4pPr>
            <a:lvl5pPr marL="2057400" indent="-228600">
              <a:lnSpc>
                <a:spcPct val="90000"/>
              </a:lnSpc>
              <a:spcBef>
                <a:spcPts val="500"/>
              </a:spcBef>
              <a:buFont typeface="Arial"/>
              <a:buChar cha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pPr marL="0" indent="0">
              <a:buNone/>
            </a:pPr>
            <a:r>
              <a:rPr lang="en-GB" sz="2000" dirty="0">
                <a:solidFill>
                  <a:srgbClr val="3C4070"/>
                </a:solidFill>
              </a:rPr>
              <a:t>“Action Plan” Report: </a:t>
            </a:r>
            <a:r>
              <a:rPr lang="en-GB" sz="2000" dirty="0" smtClean="0">
                <a:solidFill>
                  <a:srgbClr val="3C4070"/>
                </a:solidFill>
              </a:rPr>
              <a:t>Proposals </a:t>
            </a:r>
            <a:r>
              <a:rPr lang="en-GB" sz="2000" dirty="0" smtClean="0">
                <a:solidFill>
                  <a:srgbClr val="3C4070"/>
                </a:solidFill>
              </a:rPr>
              <a:t>- INTOSAI</a:t>
            </a:r>
            <a:endParaRPr lang="en-GB" sz="2000" dirty="0">
              <a:solidFill>
                <a:srgbClr val="3C4070"/>
              </a:solidFill>
            </a:endParaRPr>
          </a:p>
          <a:p>
            <a:pPr marL="0" indent="0">
              <a:buNone/>
            </a:pPr>
            <a:endParaRPr lang="en-GB" sz="2000" dirty="0">
              <a:solidFill>
                <a:srgbClr val="3C4070"/>
              </a:solidFill>
            </a:endParaRPr>
          </a:p>
        </p:txBody>
      </p:sp>
      <p:sp>
        <p:nvSpPr>
          <p:cNvPr id="8" name="Rechteck 7"/>
          <p:cNvSpPr/>
          <p:nvPr/>
        </p:nvSpPr>
        <p:spPr>
          <a:xfrm>
            <a:off x="6027486" y="0"/>
            <a:ext cx="3116513" cy="640846"/>
          </a:xfrm>
          <a:prstGeom prst="rect">
            <a:avLst/>
          </a:prstGeom>
          <a:solidFill>
            <a:srgbClr val="1B29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Wingdings" charset="0"/>
              <a:buChar char="è"/>
              <a:defRPr/>
            </a:pPr>
            <a:r>
              <a:rPr lang="en-AU" sz="2200" dirty="0" smtClean="0">
                <a:solidFill>
                  <a:srgbClr val="CECFCF"/>
                </a:solidFill>
                <a:latin typeface="Futura Condensed"/>
                <a:cs typeface="Futura Condensed"/>
              </a:rPr>
              <a:t>cooperation with legislature</a:t>
            </a:r>
            <a:endParaRPr lang="en-AU" sz="2200" dirty="0">
              <a:solidFill>
                <a:srgbClr val="CECFCF"/>
              </a:solidFill>
              <a:latin typeface="Futura Condensed"/>
              <a:cs typeface="Futura Condensed"/>
            </a:endParaRPr>
          </a:p>
        </p:txBody>
      </p:sp>
      <p:sp>
        <p:nvSpPr>
          <p:cNvPr id="9" name="Textfeld 8"/>
          <p:cNvSpPr txBox="1"/>
          <p:nvPr/>
        </p:nvSpPr>
        <p:spPr>
          <a:xfrm>
            <a:off x="198186" y="1915546"/>
            <a:ext cx="8945813" cy="3477875"/>
          </a:xfrm>
          <a:prstGeom prst="rect">
            <a:avLst/>
          </a:prstGeom>
          <a:noFill/>
        </p:spPr>
        <p:txBody>
          <a:bodyPr wrap="square" rtlCol="0">
            <a:spAutoFit/>
          </a:bodyPr>
          <a:lstStyle/>
          <a:p>
            <a:r>
              <a:rPr lang="en-GB" sz="2000" dirty="0" smtClean="0">
                <a:solidFill>
                  <a:srgbClr val="1B294F"/>
                </a:solidFill>
                <a:latin typeface="Futura Condensed Medium"/>
              </a:rPr>
              <a:t>Specifically highlighting e.g. :</a:t>
            </a:r>
            <a:endParaRPr lang="en-GB" sz="2000" dirty="0">
              <a:solidFill>
                <a:srgbClr val="1B294F"/>
              </a:solidFill>
              <a:latin typeface="Futura Condensed Medium"/>
            </a:endParaRPr>
          </a:p>
          <a:p>
            <a:r>
              <a:rPr lang="en-GB" sz="2000" dirty="0">
                <a:solidFill>
                  <a:srgbClr val="1B294F"/>
                </a:solidFill>
                <a:latin typeface="Futura Condensed Medium"/>
              </a:rPr>
              <a:t>•	a right to appeal to a supreme court in case of an interference, specified preferably in the Constitution,</a:t>
            </a:r>
          </a:p>
          <a:p>
            <a:r>
              <a:rPr lang="en-GB" sz="2000" dirty="0">
                <a:solidFill>
                  <a:srgbClr val="1B294F"/>
                </a:solidFill>
                <a:latin typeface="Futura Condensed Medium"/>
              </a:rPr>
              <a:t>•	legal provisions for an election and removal process and for the head of SAI and </a:t>
            </a:r>
            <a:r>
              <a:rPr lang="en-GB" sz="2000" dirty="0" smtClean="0">
                <a:solidFill>
                  <a:srgbClr val="1B294F"/>
                </a:solidFill>
                <a:latin typeface="Futura Condensed Medium"/>
              </a:rPr>
              <a:t>immunity </a:t>
            </a:r>
            <a:r>
              <a:rPr lang="en-GB" sz="2000" dirty="0">
                <a:solidFill>
                  <a:srgbClr val="1B294F"/>
                </a:solidFill>
                <a:latin typeface="Futura Condensed Medium"/>
              </a:rPr>
              <a:t>from criminal prosecution, specified preferably in the Constitution,</a:t>
            </a:r>
          </a:p>
          <a:p>
            <a:r>
              <a:rPr lang="en-GB" sz="2000" dirty="0">
                <a:solidFill>
                  <a:srgbClr val="1B294F"/>
                </a:solidFill>
                <a:latin typeface="Futura Condensed Medium"/>
              </a:rPr>
              <a:t>•	legal provisions for limited number of audit requests, which the SAI is obliged to follow,</a:t>
            </a:r>
          </a:p>
          <a:p>
            <a:r>
              <a:rPr lang="en-GB" sz="2000" dirty="0">
                <a:solidFill>
                  <a:srgbClr val="1B294F"/>
                </a:solidFill>
                <a:latin typeface="Futura Condensed Medium"/>
              </a:rPr>
              <a:t>•	legal provisions for unrestricted access to information and ensuring that that SAIs can publish their reports without limitations,</a:t>
            </a:r>
          </a:p>
          <a:p>
            <a:r>
              <a:rPr lang="en-GB" sz="2000" dirty="0">
                <a:solidFill>
                  <a:srgbClr val="1B294F"/>
                </a:solidFill>
                <a:latin typeface="Futura Condensed Medium"/>
              </a:rPr>
              <a:t>•	legal provisions for financial and managerial autonomy for SAIs and a right of direct appeal to Parliament or its commissions in budgetary matters, specified preferably in the Constitution,</a:t>
            </a:r>
          </a:p>
          <a:p>
            <a:r>
              <a:rPr lang="en-GB" sz="2000" dirty="0">
                <a:solidFill>
                  <a:srgbClr val="1B294F"/>
                </a:solidFill>
                <a:latin typeface="Futura Condensed Medium"/>
              </a:rPr>
              <a:t>•	that SAIs have the power to use their budgeted funds at their own discretion (budget as a “lump sum”)</a:t>
            </a:r>
          </a:p>
          <a:p>
            <a:endParaRPr lang="en-GB" sz="2000" dirty="0">
              <a:solidFill>
                <a:srgbClr val="1B294F"/>
              </a:solidFill>
              <a:latin typeface="Futura Condensed Medium"/>
            </a:endParaRPr>
          </a:p>
        </p:txBody>
      </p:sp>
    </p:spTree>
    <p:extLst>
      <p:ext uri="{BB962C8B-B14F-4D97-AF65-F5344CB8AC3E}">
        <p14:creationId xmlns:p14="http://schemas.microsoft.com/office/powerpoint/2010/main" val="3405037321"/>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0</TotalTime>
  <Words>2879</Words>
  <Application>Microsoft Macintosh PowerPoint</Application>
  <PresentationFormat>Bildschirmpräsentation (16:9)</PresentationFormat>
  <Paragraphs>197</Paragraphs>
  <Slides>15</Slides>
  <Notes>12</Notes>
  <HiddenSlides>0</HiddenSlides>
  <MMClips>0</MMClips>
  <ScaleCrop>false</ScaleCrop>
  <HeadingPairs>
    <vt:vector size="4" baseType="variant">
      <vt:variant>
        <vt:lpstr>Design</vt:lpstr>
      </vt:variant>
      <vt:variant>
        <vt:i4>1</vt:i4>
      </vt:variant>
      <vt:variant>
        <vt:lpstr>Folientitel</vt:lpstr>
      </vt:variant>
      <vt:variant>
        <vt:i4>15</vt:i4>
      </vt:variant>
    </vt:vector>
  </HeadingPairs>
  <TitlesOfParts>
    <vt:vector size="16" baseType="lpstr">
      <vt:lpstr>Office-Design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Manager/>
  <Company>Rechnungshof</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subject/>
  <dc:creator>Herbert Baumgartner</dc:creator>
  <cp:keywords/>
  <dc:description>Ich grüße dich. Geht´s gut? Na dann, weiterarbeiten. ;-)</dc:description>
  <cp:lastModifiedBy>Hannes Loimer</cp:lastModifiedBy>
  <cp:revision>139</cp:revision>
  <dcterms:created xsi:type="dcterms:W3CDTF">2017-10-16T07:58:19Z</dcterms:created>
  <dcterms:modified xsi:type="dcterms:W3CDTF">2017-11-27T16:36:03Z</dcterms:modified>
  <cp:category/>
</cp:coreProperties>
</file>