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313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9" r:id="rId20"/>
    <p:sldId id="330" r:id="rId21"/>
    <p:sldId id="34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41" r:id="rId30"/>
    <p:sldId id="338" r:id="rId31"/>
  </p:sldIdLst>
  <p:sldSz cx="12192000" cy="6858000"/>
  <p:notesSz cx="6858000" cy="987266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F3"/>
    <a:srgbClr val="BD2F27"/>
    <a:srgbClr val="BE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8"/>
    <p:restoredTop sz="94729"/>
  </p:normalViewPr>
  <p:slideViewPr>
    <p:cSldViewPr snapToGrid="0" snapToObjects="1">
      <p:cViewPr varScale="1">
        <p:scale>
          <a:sx n="105" d="100"/>
          <a:sy n="105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A19A8-EB4A-8843-B424-9097A33D82F1}" type="datetimeFigureOut">
              <a:rPr lang="es-PE" smtClean="0"/>
              <a:t>14/10/2021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2E2F6-3CDB-C544-83C9-FC92E0B4A57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624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E2F6-3CDB-C544-83C9-FC92E0B4A577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79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25EC9-EB8C-834F-8605-8060023B9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CFFCF-D0B3-5C40-A048-EFB52322B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464A3-014E-664B-A9A2-A280EEC2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A64D-822F-634F-9EC7-531411EE6A05}" type="datetimeFigureOut">
              <a:rPr lang="es-PE" smtClean="0"/>
              <a:t>14/10/2021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D49F6-CAB1-314D-B46C-EBCFFDCB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C91AC8-48F7-4549-A456-F10C7A79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370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05C97-3E58-A043-B878-6F3ACD03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4674BC-E582-C446-A2D1-097FE122C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36D959-F9B7-2C45-B222-D5105E86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A64D-822F-634F-9EC7-531411EE6A05}" type="datetimeFigureOut">
              <a:rPr lang="es-PE" smtClean="0"/>
              <a:t>14/10/2021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1B1546-C9D2-D743-93D3-F6331C14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0CBC3-B229-F144-AA29-18FFAF6B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692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BEBDC7-0006-5F4E-970A-789AC53AC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FF4250-3EF6-B444-A873-A09C858DD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F6D08-6490-214D-9480-DBC15DA0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A64D-822F-634F-9EC7-531411EE6A05}" type="datetimeFigureOut">
              <a:rPr lang="es-PE" smtClean="0"/>
              <a:t>14/10/2021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70B9E2-A863-4840-A6B4-96019DA5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5EE262-962C-BA49-BE02-80EAB79D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780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2C956-A3B2-9C49-B7EB-4EC8003D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5E2C30-4A16-7947-B467-3C1E3DB6B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479F93-E792-8C40-99C9-D322AB12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A64D-822F-634F-9EC7-531411EE6A05}" type="datetimeFigureOut">
              <a:rPr lang="es-PE" smtClean="0"/>
              <a:t>14/10/2021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A51993-B760-9143-8542-E4BB6359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9EE405-BD0D-6745-9310-4523F202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078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342AC-85C1-5A41-BCC1-F425E667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98F057-C751-6247-9A9D-26470ED05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4849B8-41F8-184C-8F96-4ADC4910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A64D-822F-634F-9EC7-531411EE6A05}" type="datetimeFigureOut">
              <a:rPr lang="es-PE" smtClean="0"/>
              <a:t>14/10/2021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D62ED5-BF0B-2047-880F-99278C6A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9B097-45A8-DF4C-A172-9941E339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03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E000A-DDE7-8246-92EB-4A052176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4FCED0-2DDE-A943-8C6E-5E0A80FE1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BC8007-B296-EE40-9A69-4F3AA3988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9CF199-5E7F-BA45-B812-C7924FE6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A64D-822F-634F-9EC7-531411EE6A05}" type="datetimeFigureOut">
              <a:rPr lang="es-PE" smtClean="0"/>
              <a:t>14/10/2021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C3AC08-8130-9B49-A128-C749C5FD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7F179-C206-364F-B710-1F893A04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667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7024D-1973-E840-831D-005D5D4B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A11FE9-44C2-2641-9B25-2ED947170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DD68EB-EDB7-C04F-B13A-85D401A6A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A8EF6D-9E68-A342-AC0C-EB4E841D3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F1488F-9F9F-3D48-BB43-FA603BD5B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19E05B-642B-5C4C-81A7-B7E530FC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A64D-822F-634F-9EC7-531411EE6A05}" type="datetimeFigureOut">
              <a:rPr lang="es-PE" smtClean="0"/>
              <a:t>14/10/2021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AB32F05-8060-9044-9ED2-9399766F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62FBAE-78F8-DE43-AF86-0612407D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132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A707A-100C-B640-B063-5EF5B121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9F153E-9E8A-704F-9E1B-0381B6DB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A64D-822F-634F-9EC7-531411EE6A05}" type="datetimeFigureOut">
              <a:rPr lang="es-PE" smtClean="0"/>
              <a:t>14/10/2021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5D4AB2-26B3-CF44-8BA1-6CF6E059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3252FA-287D-074D-9D85-8337EB13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304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265A9F-C2DA-0B41-95AC-1B768B7A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A64D-822F-634F-9EC7-531411EE6A05}" type="datetimeFigureOut">
              <a:rPr lang="es-PE" smtClean="0"/>
              <a:t>14/10/2021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76C84C-E45E-484A-8950-BB3EF1E2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F3E6A1-C3AD-4A4A-B832-EDE747F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581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DB9D8-E791-6942-A5EA-F4415D1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E5CFA1-D38E-6E45-B216-0EACCED94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39BF9E-3EC8-7A41-AEE7-C756AB57E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A80880-F031-0A41-B846-BA336CF3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A64D-822F-634F-9EC7-531411EE6A05}" type="datetimeFigureOut">
              <a:rPr lang="es-PE" smtClean="0"/>
              <a:t>14/10/2021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07D117-E3EE-1F47-9AD7-15E3C20C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6D9D9E-03F1-5C44-8424-D8AC974A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42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BCCE8-B88D-4142-80CF-1D868C80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69D21F-9216-904F-98E0-6C7097B90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2B01FC-2921-204E-89AD-BDE8B44E2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6C1020-2DF1-044D-B2FE-482D3D9E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A64D-822F-634F-9EC7-531411EE6A05}" type="datetimeFigureOut">
              <a:rPr lang="es-PE" smtClean="0"/>
              <a:t>14/10/2021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52E0C4-96BB-2C49-B425-C8B02C84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5AE185-D916-A549-864C-8A8E091B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090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1BEF16-1BF2-4A4A-9C27-AD1D97FDF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4BB53-7683-F74E-A54C-E0FB96ECF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4BBB0-65AF-914A-90DB-7FE971917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A64D-822F-634F-9EC7-531411EE6A05}" type="datetimeFigureOut">
              <a:rPr lang="es-PE" smtClean="0"/>
              <a:t>14/10/2021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D8C395-24D1-464D-9F1A-26575A51E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299940-5E57-D741-AD46-1C8596EAB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7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raloria.gob.p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9C544D-4287-CA4D-A4AC-B264111F8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58;p13">
            <a:extLst>
              <a:ext uri="{FF2B5EF4-FFF2-40B4-BE49-F238E27FC236}">
                <a16:creationId xmlns:a16="http://schemas.microsoft.com/office/drawing/2014/main" id="{53707564-FD5F-964D-8E77-3BE289803F6B}"/>
              </a:ext>
            </a:extLst>
          </p:cNvPr>
          <p:cNvSpPr txBox="1"/>
          <p:nvPr/>
        </p:nvSpPr>
        <p:spPr>
          <a:xfrm>
            <a:off x="3488976" y="5943316"/>
            <a:ext cx="4036398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Subgerencia de Políticas y Desarrollo Humano</a:t>
            </a:r>
            <a:endParaRPr sz="1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FDE52D-C890-4D22-868E-66220925BCE9}"/>
              </a:ext>
            </a:extLst>
          </p:cNvPr>
          <p:cNvSpPr txBox="1"/>
          <p:nvPr/>
        </p:nvSpPr>
        <p:spPr>
          <a:xfrm>
            <a:off x="742950" y="2141188"/>
            <a:ext cx="7192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INSTRUCTIVO </a:t>
            </a:r>
          </a:p>
          <a:p>
            <a:r>
              <a:rPr lang="es-PE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INSCRIPCIÓN VIRTUAL Y PRESENTACIÓN DE DOCUMENTOS SUSTENTATORIOS</a:t>
            </a:r>
          </a:p>
        </p:txBody>
      </p:sp>
      <p:sp>
        <p:nvSpPr>
          <p:cNvPr id="8" name="2 Rectángulo">
            <a:extLst>
              <a:ext uri="{FF2B5EF4-FFF2-40B4-BE49-F238E27FC236}">
                <a16:creationId xmlns:a16="http://schemas.microsoft.com/office/drawing/2014/main" id="{596B62FE-F44D-4B13-948C-E45EFB2C67F8}"/>
              </a:ext>
            </a:extLst>
          </p:cNvPr>
          <p:cNvSpPr/>
          <p:nvPr/>
        </p:nvSpPr>
        <p:spPr>
          <a:xfrm>
            <a:off x="742950" y="4978044"/>
            <a:ext cx="4381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CAS </a:t>
            </a:r>
            <a:r>
              <a:rPr lang="es-PE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N°</a:t>
            </a: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129 al 242-2021-CG</a:t>
            </a:r>
          </a:p>
        </p:txBody>
      </p:sp>
    </p:spTree>
    <p:extLst>
      <p:ext uri="{BB962C8B-B14F-4D97-AF65-F5344CB8AC3E}">
        <p14:creationId xmlns:p14="http://schemas.microsoft.com/office/powerpoint/2010/main" val="57036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A2895D-6066-4BEF-BA3C-6B25FE59FADF}"/>
              </a:ext>
            </a:extLst>
          </p:cNvPr>
          <p:cNvSpPr txBox="1"/>
          <p:nvPr/>
        </p:nvSpPr>
        <p:spPr>
          <a:xfrm>
            <a:off x="873578" y="913154"/>
            <a:ext cx="9861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lvl="1" indent="-176213" algn="just"/>
            <a:r>
              <a:rPr lang="es-PE" sz="1500" dirty="0"/>
              <a:t>6. Se mostrará una ventana emergente solicitando la confirmación del registro, después de verificada la información hacer clic en “</a:t>
            </a:r>
            <a:r>
              <a:rPr lang="es-PE" sz="1500" b="1" dirty="0"/>
              <a:t>Confirmar</a:t>
            </a:r>
            <a:r>
              <a:rPr lang="es-PE" sz="1500" dirty="0"/>
              <a:t>”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D3EC9DD-54A9-4952-81B3-53A50CD40D12}"/>
              </a:ext>
            </a:extLst>
          </p:cNvPr>
          <p:cNvGrpSpPr/>
          <p:nvPr/>
        </p:nvGrpSpPr>
        <p:grpSpPr>
          <a:xfrm>
            <a:off x="3255100" y="1679650"/>
            <a:ext cx="5495554" cy="4158442"/>
            <a:chOff x="1572604" y="1593085"/>
            <a:chExt cx="5495554" cy="415844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7E81295-524E-420B-BDCE-26125A5A90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3" t="10260" r="29375" b="34987"/>
            <a:stretch/>
          </p:blipFill>
          <p:spPr>
            <a:xfrm>
              <a:off x="1572604" y="1593085"/>
              <a:ext cx="5495554" cy="4158442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id="{CAB09FE9-B062-463B-A003-44BA457C7EC1}"/>
                </a:ext>
              </a:extLst>
            </p:cNvPr>
            <p:cNvSpPr/>
            <p:nvPr/>
          </p:nvSpPr>
          <p:spPr>
            <a:xfrm>
              <a:off x="3615186" y="4925727"/>
              <a:ext cx="711886" cy="32181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3CEE7322-02F8-4F90-A89C-6B7974650D4F}"/>
                </a:ext>
              </a:extLst>
            </p:cNvPr>
            <p:cNvCxnSpPr>
              <a:cxnSpLocks/>
            </p:cNvCxnSpPr>
            <p:nvPr/>
          </p:nvCxnSpPr>
          <p:spPr>
            <a:xfrm>
              <a:off x="3037114" y="5086350"/>
              <a:ext cx="5143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FB0CB67A-6F88-4223-BE00-70405694C58C}"/>
                </a:ext>
              </a:extLst>
            </p:cNvPr>
            <p:cNvSpPr/>
            <p:nvPr/>
          </p:nvSpPr>
          <p:spPr>
            <a:xfrm>
              <a:off x="2544307" y="4848838"/>
              <a:ext cx="492807" cy="475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800" b="1" dirty="0">
                  <a:solidFill>
                    <a:schemeClr val="bg2">
                      <a:lumMod val="25000"/>
                    </a:schemeClr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20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5CF35E-4BD2-4C29-976D-936EF739E0EE}"/>
              </a:ext>
            </a:extLst>
          </p:cNvPr>
          <p:cNvSpPr txBox="1"/>
          <p:nvPr/>
        </p:nvSpPr>
        <p:spPr>
          <a:xfrm>
            <a:off x="1047802" y="1194379"/>
            <a:ext cx="65451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es-PE" sz="1500" dirty="0"/>
              <a:t>7. Se desplegará la pantalla “</a:t>
            </a:r>
            <a:r>
              <a:rPr lang="es-PE" sz="1500" b="1" dirty="0"/>
              <a:t>Oportunidades Laborales</a:t>
            </a:r>
            <a:r>
              <a:rPr lang="es-PE" sz="1500" dirty="0"/>
              <a:t>”.</a:t>
            </a:r>
          </a:p>
          <a:p>
            <a:endParaRPr lang="es-PE" sz="1500" dirty="0"/>
          </a:p>
          <a:p>
            <a:pPr marL="628650" indent="-628650"/>
            <a:r>
              <a:rPr lang="es-PE" sz="1500" dirty="0"/>
              <a:t>8. Seleccionar la convocatoria CAS </a:t>
            </a:r>
            <a:r>
              <a:rPr lang="es-PE" sz="1500" dirty="0" err="1"/>
              <a:t>N°</a:t>
            </a:r>
            <a:r>
              <a:rPr lang="es-PE" sz="1500" dirty="0"/>
              <a:t> 129 al 242-2021-CG en curso.</a:t>
            </a:r>
            <a:endParaRPr lang="es-PE" sz="1500" b="1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66611DA-EA58-4414-B664-6B09920E17EB}"/>
              </a:ext>
            </a:extLst>
          </p:cNvPr>
          <p:cNvGrpSpPr/>
          <p:nvPr/>
        </p:nvGrpSpPr>
        <p:grpSpPr>
          <a:xfrm>
            <a:off x="2785637" y="2576808"/>
            <a:ext cx="6886575" cy="2790234"/>
            <a:chOff x="880596" y="2291312"/>
            <a:chExt cx="6886575" cy="2790234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97D603A-2C47-4560-BC0D-B79078B251EA}"/>
                </a:ext>
              </a:extLst>
            </p:cNvPr>
            <p:cNvGrpSpPr/>
            <p:nvPr/>
          </p:nvGrpSpPr>
          <p:grpSpPr>
            <a:xfrm>
              <a:off x="880596" y="2291312"/>
              <a:ext cx="6886575" cy="2428875"/>
              <a:chOff x="936360" y="1622032"/>
              <a:chExt cx="6886575" cy="2428875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8D2BC256-F74F-46EC-A836-D4756878B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6360" y="1622032"/>
                <a:ext cx="6886575" cy="2428875"/>
              </a:xfrm>
              <a:prstGeom prst="rect">
                <a:avLst/>
              </a:prstGeom>
              <a:ln w="635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FFF6D75-6302-468A-9250-E7C1939A276F}"/>
                  </a:ext>
                </a:extLst>
              </p:cNvPr>
              <p:cNvSpPr txBox="1"/>
              <p:nvPr/>
            </p:nvSpPr>
            <p:spPr>
              <a:xfrm>
                <a:off x="2605153" y="3706410"/>
                <a:ext cx="7620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900" b="1" dirty="0">
                    <a:solidFill>
                      <a:srgbClr val="989494"/>
                    </a:solidFill>
                    <a:latin typeface="Arial Narrow" panose="020B0606020202030204" pitchFamily="34" charset="0"/>
                  </a:rPr>
                  <a:t>151</a:t>
                </a:r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AD7B00B-CE1D-424F-8C3A-8F10DE8046DB}"/>
                  </a:ext>
                </a:extLst>
              </p:cNvPr>
              <p:cNvSpPr txBox="1"/>
              <p:nvPr/>
            </p:nvSpPr>
            <p:spPr>
              <a:xfrm>
                <a:off x="2935354" y="3706410"/>
                <a:ext cx="7620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900" b="1" dirty="0">
                    <a:solidFill>
                      <a:srgbClr val="989494"/>
                    </a:solidFill>
                    <a:latin typeface="Arial Narrow" panose="020B0606020202030204" pitchFamily="34" charset="0"/>
                  </a:rPr>
                  <a:t>994</a:t>
                </a:r>
              </a:p>
            </p:txBody>
          </p:sp>
        </p:grpSp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6B342F17-41CE-449F-9638-C105E42CB71B}"/>
                </a:ext>
              </a:extLst>
            </p:cNvPr>
            <p:cNvCxnSpPr/>
            <p:nvPr/>
          </p:nvCxnSpPr>
          <p:spPr>
            <a:xfrm flipV="1">
              <a:off x="1743733" y="4573226"/>
              <a:ext cx="427037" cy="2714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1CDC74-226A-4608-B587-183472A9FA94}"/>
                </a:ext>
              </a:extLst>
            </p:cNvPr>
            <p:cNvSpPr txBox="1"/>
            <p:nvPr/>
          </p:nvSpPr>
          <p:spPr>
            <a:xfrm>
              <a:off x="2233187" y="4377596"/>
              <a:ext cx="1921028" cy="2154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PE" sz="800" dirty="0"/>
                <a:t>CAS </a:t>
              </a:r>
              <a:r>
                <a:rPr lang="es-PE" sz="800" dirty="0" err="1"/>
                <a:t>N°</a:t>
              </a:r>
              <a:r>
                <a:rPr lang="es-PE" sz="800" dirty="0"/>
                <a:t> 129 al 242 -2021-CG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028171B4-2BBD-415C-9E12-3782B96B0C6F}"/>
                </a:ext>
              </a:extLst>
            </p:cNvPr>
            <p:cNvSpPr/>
            <p:nvPr/>
          </p:nvSpPr>
          <p:spPr>
            <a:xfrm>
              <a:off x="1250926" y="4606522"/>
              <a:ext cx="492807" cy="475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800" b="1" dirty="0">
                  <a:solidFill>
                    <a:schemeClr val="bg2">
                      <a:lumMod val="25000"/>
                    </a:schemeClr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67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7969F1-4DC9-4E2E-B5B5-00090AB90E69}"/>
              </a:ext>
            </a:extLst>
          </p:cNvPr>
          <p:cNvSpPr txBox="1"/>
          <p:nvPr/>
        </p:nvSpPr>
        <p:spPr>
          <a:xfrm>
            <a:off x="1197485" y="1160501"/>
            <a:ext cx="9875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/>
            <a:r>
              <a:rPr lang="es-PE" sz="1500" dirty="0"/>
              <a:t>9. En la pantalla “</a:t>
            </a:r>
            <a:r>
              <a:rPr lang="es-PE" sz="1500" b="1" dirty="0"/>
              <a:t>Listado de Procesos CAS</a:t>
            </a:r>
            <a:r>
              <a:rPr lang="es-PE" sz="1500" dirty="0"/>
              <a:t>” deberá seleccionar el número de proceso CAS al cual desea postular, tal como figura en el perfil de puesto publicado, posteriormente hacer clic en “</a:t>
            </a:r>
            <a:r>
              <a:rPr lang="es-PE" sz="1500" b="1" dirty="0"/>
              <a:t>Postular</a:t>
            </a:r>
            <a:r>
              <a:rPr lang="es-PE" sz="1500" dirty="0"/>
              <a:t>”.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31A590A-81AE-4E69-89FB-97907581670F}"/>
              </a:ext>
            </a:extLst>
          </p:cNvPr>
          <p:cNvGrpSpPr/>
          <p:nvPr/>
        </p:nvGrpSpPr>
        <p:grpSpPr>
          <a:xfrm>
            <a:off x="3011215" y="1985699"/>
            <a:ext cx="5918920" cy="3279501"/>
            <a:chOff x="1624881" y="1970298"/>
            <a:chExt cx="5918920" cy="3279501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A1DE153-839F-441A-B0B1-D82DF5D8D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159" t="10666" r="30009" b="50000"/>
            <a:stretch/>
          </p:blipFill>
          <p:spPr>
            <a:xfrm>
              <a:off x="1639615" y="1970298"/>
              <a:ext cx="5904186" cy="3279501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90E0CD2F-C040-47A4-AABD-5D982A74D53C}"/>
                </a:ext>
              </a:extLst>
            </p:cNvPr>
            <p:cNvSpPr/>
            <p:nvPr/>
          </p:nvSpPr>
          <p:spPr>
            <a:xfrm>
              <a:off x="2925066" y="3750921"/>
              <a:ext cx="822926" cy="261542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1481F098-6CF9-4C3D-8FC1-5C69F958C2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2954" y="3946427"/>
              <a:ext cx="753560" cy="33093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1B38BFA-9182-4F05-8E2E-350E8B2FEB10}"/>
                </a:ext>
              </a:extLst>
            </p:cNvPr>
            <p:cNvSpPr/>
            <p:nvPr/>
          </p:nvSpPr>
          <p:spPr>
            <a:xfrm>
              <a:off x="1624881" y="4039852"/>
              <a:ext cx="492807" cy="475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800" b="1" dirty="0">
                  <a:solidFill>
                    <a:schemeClr val="bg2">
                      <a:lumMod val="25000"/>
                    </a:schemeClr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16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37527A-4966-42AF-A4DA-7F4680EF4CB6}"/>
              </a:ext>
            </a:extLst>
          </p:cNvPr>
          <p:cNvSpPr txBox="1"/>
          <p:nvPr/>
        </p:nvSpPr>
        <p:spPr>
          <a:xfrm>
            <a:off x="690604" y="1087657"/>
            <a:ext cx="103736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266700" algn="just"/>
            <a:r>
              <a:rPr lang="es-PE" sz="1500" dirty="0"/>
              <a:t>10. Se mostrará una ventana con los datos de la Unidad Orgánica y del puesto, así como información sobre la ubicación geográfica. Después de verificar la información, hacer clic en “</a:t>
            </a:r>
            <a:r>
              <a:rPr lang="es-PE" sz="1500" b="1" dirty="0"/>
              <a:t>Postular</a:t>
            </a:r>
            <a:r>
              <a:rPr lang="es-PE" sz="1500" dirty="0"/>
              <a:t>”.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CBDFB7B-39F5-4268-BF58-3DDB7BAC0402}"/>
              </a:ext>
            </a:extLst>
          </p:cNvPr>
          <p:cNvGrpSpPr/>
          <p:nvPr/>
        </p:nvGrpSpPr>
        <p:grpSpPr>
          <a:xfrm>
            <a:off x="3108242" y="2044931"/>
            <a:ext cx="5836775" cy="3676262"/>
            <a:chOff x="1462322" y="1907771"/>
            <a:chExt cx="5836775" cy="367626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AEEEDE1-5CF8-414B-B5C6-E690616BA4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014" t="10423" r="30120" b="43533"/>
            <a:stretch/>
          </p:blipFill>
          <p:spPr>
            <a:xfrm>
              <a:off x="1640441" y="1907771"/>
              <a:ext cx="5658656" cy="3676262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96E3E387-CEFA-494C-86A7-CCC8248AF328}"/>
                </a:ext>
              </a:extLst>
            </p:cNvPr>
            <p:cNvSpPr/>
            <p:nvPr/>
          </p:nvSpPr>
          <p:spPr>
            <a:xfrm>
              <a:off x="2932048" y="5045497"/>
              <a:ext cx="692165" cy="26636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C87CE7F2-55E5-4CB9-B977-63584759EF7C}"/>
                </a:ext>
              </a:extLst>
            </p:cNvPr>
            <p:cNvCxnSpPr>
              <a:cxnSpLocks/>
            </p:cNvCxnSpPr>
            <p:nvPr/>
          </p:nvCxnSpPr>
          <p:spPr>
            <a:xfrm>
              <a:off x="2075161" y="5198480"/>
              <a:ext cx="809334" cy="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7EEAD01-92E2-41F4-982F-AD41F5AF0E0E}"/>
                </a:ext>
              </a:extLst>
            </p:cNvPr>
            <p:cNvSpPr/>
            <p:nvPr/>
          </p:nvSpPr>
          <p:spPr>
            <a:xfrm>
              <a:off x="1462322" y="4929609"/>
              <a:ext cx="612839" cy="5377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800" b="1" dirty="0">
                  <a:solidFill>
                    <a:schemeClr val="bg2">
                      <a:lumMod val="25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AE58A937-C49A-4666-B31A-74D761B0476B}"/>
              </a:ext>
            </a:extLst>
          </p:cNvPr>
          <p:cNvSpPr/>
          <p:nvPr/>
        </p:nvSpPr>
        <p:spPr>
          <a:xfrm>
            <a:off x="4681728" y="3429000"/>
            <a:ext cx="91440" cy="14630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es-PE" sz="11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71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0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42F68B-3CE8-40EE-9061-9D4BBE3D09F5}"/>
              </a:ext>
            </a:extLst>
          </p:cNvPr>
          <p:cNvSpPr txBox="1"/>
          <p:nvPr/>
        </p:nvSpPr>
        <p:spPr>
          <a:xfrm>
            <a:off x="718218" y="1119480"/>
            <a:ext cx="10336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lvl="1" indent="-357188" algn="just"/>
            <a:r>
              <a:rPr lang="es-PE" sz="1500" dirty="0"/>
              <a:t>11. Aparecerá una ventana emergente solicitando la confirmación de su postulación, posteriormente hacer clic en “</a:t>
            </a:r>
            <a:r>
              <a:rPr lang="es-PE" sz="1500" b="1" dirty="0"/>
              <a:t>Confirmar</a:t>
            </a:r>
            <a:r>
              <a:rPr lang="es-PE" sz="1500" dirty="0"/>
              <a:t>”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41295B0-795D-4674-A3B7-7473DC17E3EA}"/>
              </a:ext>
            </a:extLst>
          </p:cNvPr>
          <p:cNvGrpSpPr/>
          <p:nvPr/>
        </p:nvGrpSpPr>
        <p:grpSpPr>
          <a:xfrm>
            <a:off x="3375347" y="2235390"/>
            <a:ext cx="5022619" cy="3512902"/>
            <a:chOff x="1618309" y="1900535"/>
            <a:chExt cx="5022619" cy="351290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21417C4-6F2F-41D5-BE8D-F0FE556CE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930" t="22423" r="31488" b="36402"/>
            <a:stretch/>
          </p:blipFill>
          <p:spPr>
            <a:xfrm>
              <a:off x="1797578" y="1900535"/>
              <a:ext cx="4843350" cy="3066392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9D7A9B46-1E91-49CF-81AF-04670CB6A62F}"/>
                </a:ext>
              </a:extLst>
            </p:cNvPr>
            <p:cNvSpPr/>
            <p:nvPr/>
          </p:nvSpPr>
          <p:spPr>
            <a:xfrm>
              <a:off x="3507137" y="4279733"/>
              <a:ext cx="748036" cy="32826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87C75472-A5FD-40DC-B1B0-759AAAB2193D}"/>
                </a:ext>
              </a:extLst>
            </p:cNvPr>
            <p:cNvCxnSpPr/>
            <p:nvPr/>
          </p:nvCxnSpPr>
          <p:spPr>
            <a:xfrm flipV="1">
              <a:off x="2259495" y="4550847"/>
              <a:ext cx="1146628" cy="52311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76B9A3-8CCD-4ACB-B07E-2B4A75557F5A}"/>
                </a:ext>
              </a:extLst>
            </p:cNvPr>
            <p:cNvSpPr/>
            <p:nvPr/>
          </p:nvSpPr>
          <p:spPr>
            <a:xfrm>
              <a:off x="1618309" y="4890323"/>
              <a:ext cx="641186" cy="5231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800" b="1" dirty="0">
                  <a:solidFill>
                    <a:schemeClr val="bg2">
                      <a:lumMod val="25000"/>
                    </a:schemeClr>
                  </a:solidFill>
                </a:rPr>
                <a:t>11</a:t>
              </a: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A52D6044-53A4-4A74-9B2C-3841DB1C2E34}"/>
              </a:ext>
            </a:extLst>
          </p:cNvPr>
          <p:cNvSpPr/>
          <p:nvPr/>
        </p:nvSpPr>
        <p:spPr>
          <a:xfrm>
            <a:off x="6245352" y="3657600"/>
            <a:ext cx="82296" cy="137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es-PE" sz="11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545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DD2F02-F59E-4560-A621-5CA00DC53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C2205FD-085A-4671-9C48-F8EF113A71BC}"/>
              </a:ext>
            </a:extLst>
          </p:cNvPr>
          <p:cNvSpPr txBox="1"/>
          <p:nvPr/>
        </p:nvSpPr>
        <p:spPr>
          <a:xfrm>
            <a:off x="1138274" y="614780"/>
            <a:ext cx="10044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/>
            <a:r>
              <a:rPr lang="es-PE" sz="1400" dirty="0"/>
              <a:t>12. A continuación visualizará la pantalla </a:t>
            </a:r>
            <a:r>
              <a:rPr lang="es-PE" sz="1400" b="1" dirty="0"/>
              <a:t>“I. Datos Básicos” </a:t>
            </a:r>
            <a:r>
              <a:rPr lang="es-PE" sz="1400" dirty="0"/>
              <a:t>en donde deberá completar los </a:t>
            </a:r>
            <a:r>
              <a:rPr lang="es-PE" sz="1400" dirty="0">
                <a:solidFill>
                  <a:srgbClr val="C00000"/>
                </a:solidFill>
              </a:rPr>
              <a:t>campos obligatorios</a:t>
            </a:r>
            <a:r>
              <a:rPr lang="es-PE" sz="1400" dirty="0"/>
              <a:t> </a:t>
            </a:r>
            <a:r>
              <a:rPr lang="es-PE" sz="1400" b="1" dirty="0">
                <a:solidFill>
                  <a:srgbClr val="C00000"/>
                </a:solidFill>
              </a:rPr>
              <a:t>(*)</a:t>
            </a:r>
            <a:r>
              <a:rPr lang="es-PE" sz="1400" dirty="0">
                <a:solidFill>
                  <a:srgbClr val="C00000"/>
                </a:solidFill>
              </a:rPr>
              <a:t>. </a:t>
            </a:r>
          </a:p>
          <a:p>
            <a:pPr marL="265113" algn="just"/>
            <a:r>
              <a:rPr lang="es-PE" sz="1400" dirty="0"/>
              <a:t>Culminado el llenado de la información, hacer clic en </a:t>
            </a:r>
            <a:r>
              <a:rPr lang="es-PE" sz="1400" b="1" dirty="0"/>
              <a:t>“Siguiente”.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8B04C21-04FC-4143-BFBA-8216578DDCE0}"/>
              </a:ext>
            </a:extLst>
          </p:cNvPr>
          <p:cNvGrpSpPr/>
          <p:nvPr/>
        </p:nvGrpSpPr>
        <p:grpSpPr>
          <a:xfrm>
            <a:off x="2871680" y="1274523"/>
            <a:ext cx="5017304" cy="4851057"/>
            <a:chOff x="1345963" y="1260162"/>
            <a:chExt cx="5286820" cy="5133708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5621C21D-D21C-4237-9147-C648F278095E}"/>
                </a:ext>
              </a:extLst>
            </p:cNvPr>
            <p:cNvGrpSpPr/>
            <p:nvPr/>
          </p:nvGrpSpPr>
          <p:grpSpPr>
            <a:xfrm>
              <a:off x="1976882" y="1260162"/>
              <a:ext cx="4655901" cy="4970244"/>
              <a:chOff x="1847374" y="1795481"/>
              <a:chExt cx="4655901" cy="4641962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5092AF3C-4252-4DEA-BA4C-5534B94945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3769" t="18072" r="34663" b="9394"/>
              <a:stretch/>
            </p:blipFill>
            <p:spPr>
              <a:xfrm>
                <a:off x="2278116" y="1795481"/>
                <a:ext cx="4225159" cy="4641962"/>
              </a:xfrm>
              <a:prstGeom prst="rect">
                <a:avLst/>
              </a:prstGeom>
              <a:ln w="635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2EED258D-04BF-48EF-985D-BCA662BD1124}"/>
                  </a:ext>
                </a:extLst>
              </p:cNvPr>
              <p:cNvGrpSpPr/>
              <p:nvPr/>
            </p:nvGrpSpPr>
            <p:grpSpPr>
              <a:xfrm>
                <a:off x="1847374" y="2296039"/>
                <a:ext cx="4153300" cy="4129820"/>
                <a:chOff x="1847374" y="2296039"/>
                <a:chExt cx="4153300" cy="4129820"/>
              </a:xfrm>
            </p:grpSpPr>
            <p:sp>
              <p:nvSpPr>
                <p:cNvPr id="12" name="Rectángulo redondeado 3">
                  <a:extLst>
                    <a:ext uri="{FF2B5EF4-FFF2-40B4-BE49-F238E27FC236}">
                      <a16:creationId xmlns:a16="http://schemas.microsoft.com/office/drawing/2014/main" id="{FCC241B5-55B2-4825-B147-D56698973B83}"/>
                    </a:ext>
                  </a:extLst>
                </p:cNvPr>
                <p:cNvSpPr/>
                <p:nvPr/>
              </p:nvSpPr>
              <p:spPr>
                <a:xfrm>
                  <a:off x="2984836" y="2296039"/>
                  <a:ext cx="323850" cy="82550"/>
                </a:xfrm>
                <a:prstGeom prst="roundRect">
                  <a:avLst/>
                </a:prstGeom>
                <a:solidFill>
                  <a:srgbClr val="FEF5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3" name="Rectángulo redondeado 10">
                  <a:extLst>
                    <a:ext uri="{FF2B5EF4-FFF2-40B4-BE49-F238E27FC236}">
                      <a16:creationId xmlns:a16="http://schemas.microsoft.com/office/drawing/2014/main" id="{A435C91C-3885-4BCC-BA72-DAE7B4B507B2}"/>
                    </a:ext>
                  </a:extLst>
                </p:cNvPr>
                <p:cNvSpPr/>
                <p:nvPr/>
              </p:nvSpPr>
              <p:spPr>
                <a:xfrm>
                  <a:off x="2976953" y="2445356"/>
                  <a:ext cx="331734" cy="67244"/>
                </a:xfrm>
                <a:prstGeom prst="roundRect">
                  <a:avLst/>
                </a:prstGeom>
                <a:solidFill>
                  <a:srgbClr val="FEF5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4" name="Rectángulo redondeado 11">
                  <a:extLst>
                    <a:ext uri="{FF2B5EF4-FFF2-40B4-BE49-F238E27FC236}">
                      <a16:creationId xmlns:a16="http://schemas.microsoft.com/office/drawing/2014/main" id="{20607E19-34E6-4AF1-ABDC-36DC98890C4F}"/>
                    </a:ext>
                  </a:extLst>
                </p:cNvPr>
                <p:cNvSpPr/>
                <p:nvPr/>
              </p:nvSpPr>
              <p:spPr>
                <a:xfrm>
                  <a:off x="2983194" y="2539969"/>
                  <a:ext cx="323850" cy="81022"/>
                </a:xfrm>
                <a:prstGeom prst="roundRect">
                  <a:avLst/>
                </a:prstGeom>
                <a:solidFill>
                  <a:srgbClr val="FEF5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5" name="Rectángulo redondeado 12">
                  <a:extLst>
                    <a:ext uri="{FF2B5EF4-FFF2-40B4-BE49-F238E27FC236}">
                      <a16:creationId xmlns:a16="http://schemas.microsoft.com/office/drawing/2014/main" id="{69E578D2-8956-4CE7-AB38-FF60859FDF41}"/>
                    </a:ext>
                  </a:extLst>
                </p:cNvPr>
                <p:cNvSpPr/>
                <p:nvPr/>
              </p:nvSpPr>
              <p:spPr>
                <a:xfrm>
                  <a:off x="2975310" y="2691105"/>
                  <a:ext cx="649719" cy="81461"/>
                </a:xfrm>
                <a:prstGeom prst="roundRect">
                  <a:avLst/>
                </a:prstGeom>
                <a:solidFill>
                  <a:srgbClr val="FEF5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6" name="Rectángulo redondeado 23">
                  <a:extLst>
                    <a:ext uri="{FF2B5EF4-FFF2-40B4-BE49-F238E27FC236}">
                      <a16:creationId xmlns:a16="http://schemas.microsoft.com/office/drawing/2014/main" id="{E0DF3936-4F55-4443-A2DC-26CF36BF7783}"/>
                    </a:ext>
                  </a:extLst>
                </p:cNvPr>
                <p:cNvSpPr/>
                <p:nvPr/>
              </p:nvSpPr>
              <p:spPr>
                <a:xfrm>
                  <a:off x="2975310" y="3088334"/>
                  <a:ext cx="2971800" cy="79383"/>
                </a:xfrm>
                <a:prstGeom prst="roundRect">
                  <a:avLst/>
                </a:prstGeom>
                <a:solidFill>
                  <a:srgbClr val="FEF5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7" name="Rectángulo redondeado 24">
                  <a:extLst>
                    <a:ext uri="{FF2B5EF4-FFF2-40B4-BE49-F238E27FC236}">
                      <a16:creationId xmlns:a16="http://schemas.microsoft.com/office/drawing/2014/main" id="{AE490599-D85B-41E5-A3F2-BDF42307FE6F}"/>
                    </a:ext>
                  </a:extLst>
                </p:cNvPr>
                <p:cNvSpPr/>
                <p:nvPr/>
              </p:nvSpPr>
              <p:spPr>
                <a:xfrm>
                  <a:off x="2958841" y="3222201"/>
                  <a:ext cx="1345044" cy="80911"/>
                </a:xfrm>
                <a:prstGeom prst="roundRect">
                  <a:avLst/>
                </a:prstGeom>
                <a:solidFill>
                  <a:srgbClr val="FEF5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8" name="Rectángulo redondeado 16">
                  <a:extLst>
                    <a:ext uri="{FF2B5EF4-FFF2-40B4-BE49-F238E27FC236}">
                      <a16:creationId xmlns:a16="http://schemas.microsoft.com/office/drawing/2014/main" id="{571E57B6-BD2F-4CC1-A2D4-2D899D80121A}"/>
                    </a:ext>
                  </a:extLst>
                </p:cNvPr>
                <p:cNvSpPr/>
                <p:nvPr/>
              </p:nvSpPr>
              <p:spPr>
                <a:xfrm>
                  <a:off x="2976952" y="3491506"/>
                  <a:ext cx="1295400" cy="79383"/>
                </a:xfrm>
                <a:prstGeom prst="roundRect">
                  <a:avLst/>
                </a:prstGeom>
                <a:solidFill>
                  <a:srgbClr val="FEF5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9" name="Rectángulo redondeado 17">
                  <a:extLst>
                    <a:ext uri="{FF2B5EF4-FFF2-40B4-BE49-F238E27FC236}">
                      <a16:creationId xmlns:a16="http://schemas.microsoft.com/office/drawing/2014/main" id="{4449E52E-13C6-41A5-8095-5D799F709C29}"/>
                    </a:ext>
                  </a:extLst>
                </p:cNvPr>
                <p:cNvSpPr/>
                <p:nvPr/>
              </p:nvSpPr>
              <p:spPr>
                <a:xfrm>
                  <a:off x="2958841" y="3356278"/>
                  <a:ext cx="647700" cy="81188"/>
                </a:xfrm>
                <a:prstGeom prst="roundRect">
                  <a:avLst/>
                </a:prstGeom>
                <a:solidFill>
                  <a:srgbClr val="FEF5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20" name="Rectángulo redondeado 19">
                  <a:extLst>
                    <a:ext uri="{FF2B5EF4-FFF2-40B4-BE49-F238E27FC236}">
                      <a16:creationId xmlns:a16="http://schemas.microsoft.com/office/drawing/2014/main" id="{AF778890-C76C-444C-BDC1-2183CBE5C651}"/>
                    </a:ext>
                  </a:extLst>
                </p:cNvPr>
                <p:cNvSpPr/>
                <p:nvPr/>
              </p:nvSpPr>
              <p:spPr>
                <a:xfrm>
                  <a:off x="2985212" y="3752480"/>
                  <a:ext cx="2469719" cy="79383"/>
                </a:xfrm>
                <a:prstGeom prst="roundRect">
                  <a:avLst/>
                </a:prstGeom>
                <a:solidFill>
                  <a:srgbClr val="FEF5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22" name="Rectángulo redondeado 10">
                  <a:extLst>
                    <a:ext uri="{FF2B5EF4-FFF2-40B4-BE49-F238E27FC236}">
                      <a16:creationId xmlns:a16="http://schemas.microsoft.com/office/drawing/2014/main" id="{3D6D06F2-F048-4632-8ACF-BB1D4A669D13}"/>
                    </a:ext>
                  </a:extLst>
                </p:cNvPr>
                <p:cNvSpPr/>
                <p:nvPr/>
              </p:nvSpPr>
              <p:spPr>
                <a:xfrm>
                  <a:off x="5319635" y="2413652"/>
                  <a:ext cx="681039" cy="81022"/>
                </a:xfrm>
                <a:prstGeom prst="roundRect">
                  <a:avLst/>
                </a:prstGeom>
                <a:solidFill>
                  <a:srgbClr val="FEF5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23" name="Rectángulo redondeado 10">
                  <a:extLst>
                    <a:ext uri="{FF2B5EF4-FFF2-40B4-BE49-F238E27FC236}">
                      <a16:creationId xmlns:a16="http://schemas.microsoft.com/office/drawing/2014/main" id="{8E469521-2BD1-4BBC-A324-6331DA3B2C4E}"/>
                    </a:ext>
                  </a:extLst>
                </p:cNvPr>
                <p:cNvSpPr/>
                <p:nvPr/>
              </p:nvSpPr>
              <p:spPr>
                <a:xfrm>
                  <a:off x="5319635" y="2554983"/>
                  <a:ext cx="681039" cy="81022"/>
                </a:xfrm>
                <a:prstGeom prst="roundRect">
                  <a:avLst/>
                </a:prstGeom>
                <a:solidFill>
                  <a:srgbClr val="FEF5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24" name="Rectángulo redondeado 10">
                  <a:extLst>
                    <a:ext uri="{FF2B5EF4-FFF2-40B4-BE49-F238E27FC236}">
                      <a16:creationId xmlns:a16="http://schemas.microsoft.com/office/drawing/2014/main" id="{1C091A71-6C7E-475D-A500-35A068A8BC7A}"/>
                    </a:ext>
                  </a:extLst>
                </p:cNvPr>
                <p:cNvSpPr/>
                <p:nvPr/>
              </p:nvSpPr>
              <p:spPr>
                <a:xfrm>
                  <a:off x="5317068" y="2681695"/>
                  <a:ext cx="681039" cy="81022"/>
                </a:xfrm>
                <a:prstGeom prst="roundRect">
                  <a:avLst/>
                </a:prstGeom>
                <a:solidFill>
                  <a:srgbClr val="FEF5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25" name="Rectángulo redondeado 10">
                  <a:extLst>
                    <a:ext uri="{FF2B5EF4-FFF2-40B4-BE49-F238E27FC236}">
                      <a16:creationId xmlns:a16="http://schemas.microsoft.com/office/drawing/2014/main" id="{3AA51B5F-A796-4031-99C9-DC009B21576E}"/>
                    </a:ext>
                  </a:extLst>
                </p:cNvPr>
                <p:cNvSpPr/>
                <p:nvPr/>
              </p:nvSpPr>
              <p:spPr>
                <a:xfrm>
                  <a:off x="5303689" y="2818155"/>
                  <a:ext cx="681039" cy="81022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26" name="Rectángulo: esquinas redondeadas 25">
                  <a:extLst>
                    <a:ext uri="{FF2B5EF4-FFF2-40B4-BE49-F238E27FC236}">
                      <a16:creationId xmlns:a16="http://schemas.microsoft.com/office/drawing/2014/main" id="{18015DCB-BBEF-405A-8429-2BB58500CD52}"/>
                    </a:ext>
                  </a:extLst>
                </p:cNvPr>
                <p:cNvSpPr/>
                <p:nvPr/>
              </p:nvSpPr>
              <p:spPr>
                <a:xfrm>
                  <a:off x="3771433" y="6214767"/>
                  <a:ext cx="1229710" cy="211092"/>
                </a:xfrm>
                <a:prstGeom prst="roundRect">
                  <a:avLst/>
                </a:prstGeom>
                <a:noFill/>
                <a:ln>
                  <a:solidFill>
                    <a:srgbClr val="E2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cxnSp>
              <p:nvCxnSpPr>
                <p:cNvPr id="27" name="Conector recto de flecha 26">
                  <a:extLst>
                    <a:ext uri="{FF2B5EF4-FFF2-40B4-BE49-F238E27FC236}">
                      <a16:creationId xmlns:a16="http://schemas.microsoft.com/office/drawing/2014/main" id="{77B782F9-36EE-4201-A262-0FE24A41FA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47374" y="6326128"/>
                  <a:ext cx="1817480" cy="181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B9B09633-1821-433B-AE78-95A68A24A222}"/>
                </a:ext>
              </a:extLst>
            </p:cNvPr>
            <p:cNvSpPr/>
            <p:nvPr/>
          </p:nvSpPr>
          <p:spPr>
            <a:xfrm>
              <a:off x="1345963" y="5828568"/>
              <a:ext cx="630919" cy="5653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800" b="1" dirty="0">
                  <a:solidFill>
                    <a:schemeClr val="bg2">
                      <a:lumMod val="25000"/>
                    </a:schemeClr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804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7D52613C-715E-4054-B4F1-CB3CDFDE9C91}"/>
              </a:ext>
            </a:extLst>
          </p:cNvPr>
          <p:cNvSpPr txBox="1"/>
          <p:nvPr/>
        </p:nvSpPr>
        <p:spPr>
          <a:xfrm>
            <a:off x="1113992" y="982591"/>
            <a:ext cx="9964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tabLst>
                <a:tab pos="361950" algn="l"/>
              </a:tabLst>
            </a:pPr>
            <a:r>
              <a:rPr lang="es-PE" sz="1500" dirty="0"/>
              <a:t>13. Posteriormente procederá a completar la información requerida en la sección de </a:t>
            </a:r>
            <a:r>
              <a:rPr lang="es-PE" sz="1500" b="1" dirty="0"/>
              <a:t>“II. Requisitos mínimos del perfil del Puesto”.</a:t>
            </a:r>
            <a:endParaRPr lang="es-PE" sz="150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678BA6-D0FD-43C4-B7FE-9F23E24CC026}"/>
              </a:ext>
            </a:extLst>
          </p:cNvPr>
          <p:cNvGrpSpPr/>
          <p:nvPr/>
        </p:nvGrpSpPr>
        <p:grpSpPr>
          <a:xfrm>
            <a:off x="3495013" y="2081092"/>
            <a:ext cx="6190396" cy="3025000"/>
            <a:chOff x="1947571" y="1738400"/>
            <a:chExt cx="6190396" cy="3025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6B89576-D492-442A-AFEA-3FC3A1B8C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7" t="18369" r="34042" b="48894"/>
            <a:stretch/>
          </p:blipFill>
          <p:spPr>
            <a:xfrm>
              <a:off x="1947571" y="1738400"/>
              <a:ext cx="4745619" cy="30250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7F495531-BE75-400A-B17C-EBEC5A575FBC}"/>
                </a:ext>
              </a:extLst>
            </p:cNvPr>
            <p:cNvSpPr/>
            <p:nvPr/>
          </p:nvSpPr>
          <p:spPr>
            <a:xfrm>
              <a:off x="6041571" y="2421975"/>
              <a:ext cx="566727" cy="223166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AC4DBCA-362D-45E3-AD4B-93D5063EB891}"/>
                </a:ext>
              </a:extLst>
            </p:cNvPr>
            <p:cNvSpPr/>
            <p:nvPr/>
          </p:nvSpPr>
          <p:spPr>
            <a:xfrm>
              <a:off x="7404063" y="2831546"/>
              <a:ext cx="733904" cy="7165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800" b="1" dirty="0">
                  <a:solidFill>
                    <a:schemeClr val="tx1"/>
                  </a:solidFill>
                </a:rPr>
                <a:t>13</a:t>
              </a:r>
            </a:p>
          </p:txBody>
        </p: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0A311F45-4912-4FF9-875B-8FCA823E79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4905" y="3240087"/>
              <a:ext cx="769159" cy="108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uadroTexto 4">
            <a:extLst>
              <a:ext uri="{FF2B5EF4-FFF2-40B4-BE49-F238E27FC236}">
                <a16:creationId xmlns:a16="http://schemas.microsoft.com/office/drawing/2014/main" id="{4C879BC0-4074-49B6-BCFB-A2EB651C49C4}"/>
              </a:ext>
            </a:extLst>
          </p:cNvPr>
          <p:cNvSpPr txBox="1"/>
          <p:nvPr/>
        </p:nvSpPr>
        <p:spPr>
          <a:xfrm>
            <a:off x="2914357" y="5292101"/>
            <a:ext cx="6192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es-PE" sz="1500" dirty="0"/>
              <a:t>En relación al requisito de colegiatura y en caso, su carrera profesional no cuente con colegio profesional constituido, deberá marcar “Si”.</a:t>
            </a:r>
          </a:p>
        </p:txBody>
      </p:sp>
    </p:spTree>
    <p:extLst>
      <p:ext uri="{BB962C8B-B14F-4D97-AF65-F5344CB8AC3E}">
        <p14:creationId xmlns:p14="http://schemas.microsoft.com/office/powerpoint/2010/main" val="170714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56FE4725-7B25-4599-B098-7A2DF0202F4F}"/>
              </a:ext>
            </a:extLst>
          </p:cNvPr>
          <p:cNvSpPr txBox="1"/>
          <p:nvPr/>
        </p:nvSpPr>
        <p:spPr>
          <a:xfrm>
            <a:off x="1054667" y="1100988"/>
            <a:ext cx="9698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tabLst>
                <a:tab pos="361950" algn="l"/>
              </a:tabLst>
            </a:pPr>
            <a:r>
              <a:rPr lang="es-PE" sz="1500" dirty="0"/>
              <a:t>14. Luego deberá adjuntar el </a:t>
            </a:r>
            <a:r>
              <a:rPr lang="es-PE" sz="1500" b="1" dirty="0"/>
              <a:t>Anexo C- Ficha de Postulante Declaración Jurada de Datos Personales</a:t>
            </a:r>
            <a:r>
              <a:rPr lang="es-PE" sz="1500" dirty="0"/>
              <a:t>, de acuerdo a las especificaciones señaladas para cargar el archivo y hacer clic en “</a:t>
            </a:r>
            <a:r>
              <a:rPr lang="es-PE" sz="1500" b="1" dirty="0"/>
              <a:t>Guardar</a:t>
            </a:r>
            <a:r>
              <a:rPr lang="es-PE" sz="1500" dirty="0"/>
              <a:t>” .</a:t>
            </a:r>
          </a:p>
          <a:p>
            <a:pPr algn="just">
              <a:tabLst>
                <a:tab pos="361950" algn="l"/>
              </a:tabLst>
            </a:pPr>
            <a:endParaRPr lang="es-PE" sz="1500" dirty="0"/>
          </a:p>
          <a:p>
            <a:pPr marL="269875" indent="-269875" algn="just">
              <a:tabLst>
                <a:tab pos="361950" algn="l"/>
              </a:tabLst>
            </a:pPr>
            <a:r>
              <a:rPr lang="es-PE" sz="1500" dirty="0"/>
              <a:t>15. Al culminar el registro de la información deberá hacer clic en “</a:t>
            </a:r>
            <a:r>
              <a:rPr lang="es-PE" sz="1500" b="1" dirty="0"/>
              <a:t>Postular</a:t>
            </a:r>
            <a:r>
              <a:rPr lang="es-PE" sz="1500" dirty="0"/>
              <a:t>” para finalizar el registro respectivo.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6722B7B-612C-40C2-8D89-F50186EC78F7}"/>
              </a:ext>
            </a:extLst>
          </p:cNvPr>
          <p:cNvGrpSpPr/>
          <p:nvPr/>
        </p:nvGrpSpPr>
        <p:grpSpPr>
          <a:xfrm>
            <a:off x="2301398" y="2767612"/>
            <a:ext cx="6298967" cy="2481568"/>
            <a:chOff x="1104564" y="2392052"/>
            <a:chExt cx="6298967" cy="2481568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68CCFF4-C0AB-4A7A-9F84-7D670735B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37" t="51284" r="34042" b="25523"/>
            <a:stretch/>
          </p:blipFill>
          <p:spPr>
            <a:xfrm>
              <a:off x="2219102" y="2392052"/>
              <a:ext cx="5184429" cy="2341281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93EC7299-40A2-4137-AB9B-75BC9B40C9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7668" y="4610538"/>
              <a:ext cx="1863613" cy="44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8D738F0A-07BD-4C4A-8776-0263A5D47254}"/>
                </a:ext>
              </a:extLst>
            </p:cNvPr>
            <p:cNvCxnSpPr>
              <a:cxnSpLocks/>
            </p:cNvCxnSpPr>
            <p:nvPr/>
          </p:nvCxnSpPr>
          <p:spPr>
            <a:xfrm>
              <a:off x="1867668" y="3107179"/>
              <a:ext cx="101669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D0011A6-9DC0-400D-A142-4BC8118A40C3}"/>
                </a:ext>
              </a:extLst>
            </p:cNvPr>
            <p:cNvSpPr/>
            <p:nvPr/>
          </p:nvSpPr>
          <p:spPr>
            <a:xfrm>
              <a:off x="1104564" y="2903085"/>
              <a:ext cx="587387" cy="52616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800" b="1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B0FD1366-4A51-4A98-8EE7-1E040B65BD80}"/>
                </a:ext>
              </a:extLst>
            </p:cNvPr>
            <p:cNvSpPr/>
            <p:nvPr/>
          </p:nvSpPr>
          <p:spPr>
            <a:xfrm>
              <a:off x="1104564" y="4347456"/>
              <a:ext cx="587387" cy="52616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800" b="1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85C2C88A-222B-4186-A3C4-2E686C3459CB}"/>
                </a:ext>
              </a:extLst>
            </p:cNvPr>
            <p:cNvSpPr/>
            <p:nvPr/>
          </p:nvSpPr>
          <p:spPr>
            <a:xfrm>
              <a:off x="4212773" y="4416880"/>
              <a:ext cx="1314450" cy="37160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32854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29513D1A-47AD-4607-9FF6-F39C07234A7C}"/>
              </a:ext>
            </a:extLst>
          </p:cNvPr>
          <p:cNvSpPr txBox="1"/>
          <p:nvPr/>
        </p:nvSpPr>
        <p:spPr>
          <a:xfrm>
            <a:off x="1281051" y="890414"/>
            <a:ext cx="9636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tabLst>
                <a:tab pos="361950" algn="l"/>
              </a:tabLst>
            </a:pPr>
            <a:r>
              <a:rPr lang="es-PE" sz="1500" dirty="0"/>
              <a:t>16. Se mostrará un mensaje de confirmación de registro. Después de verificar la información registrada, hacer clic en “</a:t>
            </a:r>
            <a:r>
              <a:rPr lang="es-PE" sz="1500" b="1" dirty="0"/>
              <a:t>Confirmar</a:t>
            </a:r>
            <a:r>
              <a:rPr lang="es-PE" sz="1500" dirty="0"/>
              <a:t>”.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F97DD98-B949-4162-B672-57E49B54F360}"/>
              </a:ext>
            </a:extLst>
          </p:cNvPr>
          <p:cNvGrpSpPr/>
          <p:nvPr/>
        </p:nvGrpSpPr>
        <p:grpSpPr>
          <a:xfrm>
            <a:off x="3413447" y="1893253"/>
            <a:ext cx="4897205" cy="3731236"/>
            <a:chOff x="1871778" y="1953314"/>
            <a:chExt cx="4897205" cy="3731236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5185C26B-9585-4652-88C6-AAD309F37BA8}"/>
                </a:ext>
              </a:extLst>
            </p:cNvPr>
            <p:cNvGrpSpPr/>
            <p:nvPr/>
          </p:nvGrpSpPr>
          <p:grpSpPr>
            <a:xfrm>
              <a:off x="1871778" y="1953314"/>
              <a:ext cx="4897205" cy="3177240"/>
              <a:chOff x="2208671" y="1958096"/>
              <a:chExt cx="4223420" cy="2578443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15E83647-04A5-46C7-B1DE-1639B6159E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7136" t="33626" r="36875" b="38166"/>
              <a:stretch/>
            </p:blipFill>
            <p:spPr>
              <a:xfrm>
                <a:off x="2208671" y="1958096"/>
                <a:ext cx="4223420" cy="2578443"/>
              </a:xfrm>
              <a:prstGeom prst="rect">
                <a:avLst/>
              </a:prstGeom>
              <a:ln w="635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0" name="Rectángulo: esquinas redondeadas 9">
                <a:extLst>
                  <a:ext uri="{FF2B5EF4-FFF2-40B4-BE49-F238E27FC236}">
                    <a16:creationId xmlns:a16="http://schemas.microsoft.com/office/drawing/2014/main" id="{FF054232-7B3D-4C32-9086-6A0FA17B9B2E}"/>
                  </a:ext>
                </a:extLst>
              </p:cNvPr>
              <p:cNvSpPr/>
              <p:nvPr/>
            </p:nvSpPr>
            <p:spPr>
              <a:xfrm>
                <a:off x="3554737" y="3846388"/>
                <a:ext cx="759661" cy="331738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A30835EC-1520-4CAD-B43B-A675EA5F98EE}"/>
                  </a:ext>
                </a:extLst>
              </p:cNvPr>
              <p:cNvSpPr txBox="1"/>
              <p:nvPr/>
            </p:nvSpPr>
            <p:spPr>
              <a:xfrm rot="5400000" flipH="1">
                <a:off x="4297905" y="2822706"/>
                <a:ext cx="135464" cy="617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s-PE" dirty="0"/>
              </a:p>
            </p:txBody>
          </p:sp>
        </p:grpSp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AD4D9589-73B0-4EC1-A8E5-2A718A109F65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 flipV="1">
              <a:off x="4237266" y="4689526"/>
              <a:ext cx="658444" cy="7180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F376EB77-D528-48BC-BA6D-D2E176895F2C}"/>
                </a:ext>
              </a:extLst>
            </p:cNvPr>
            <p:cNvSpPr/>
            <p:nvPr/>
          </p:nvSpPr>
          <p:spPr>
            <a:xfrm>
              <a:off x="4895710" y="5130554"/>
              <a:ext cx="565277" cy="5539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b="1" dirty="0">
                  <a:solidFill>
                    <a:schemeClr val="tx1"/>
                  </a:solidFill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211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13" name="Rectángulo redondeado 5">
            <a:extLst>
              <a:ext uri="{FF2B5EF4-FFF2-40B4-BE49-F238E27FC236}">
                <a16:creationId xmlns:a16="http://schemas.microsoft.com/office/drawing/2014/main" id="{F2849532-BBDE-4212-9BCA-D5C126AD5382}"/>
              </a:ext>
            </a:extLst>
          </p:cNvPr>
          <p:cNvSpPr/>
          <p:nvPr/>
        </p:nvSpPr>
        <p:spPr>
          <a:xfrm>
            <a:off x="2925761" y="1883664"/>
            <a:ext cx="6157597" cy="29352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</a:t>
            </a:r>
          </a:p>
          <a:p>
            <a:pPr algn="ctr"/>
            <a:endParaRPr lang="es-PE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2000" dirty="0">
                <a:solidFill>
                  <a:schemeClr val="tx1"/>
                </a:solidFill>
              </a:rPr>
              <a:t>Deberá verificar que TODOS los ítems y la información del Anexo C - Ficha de Postulante Declaración Jurada de Datos Personales, estén correctamente llenados.</a:t>
            </a:r>
          </a:p>
          <a:p>
            <a:pPr algn="ctr"/>
            <a:r>
              <a:rPr lang="es-PE" sz="2000" dirty="0">
                <a:solidFill>
                  <a:schemeClr val="tx1"/>
                </a:solidFill>
              </a:rPr>
              <a:t>Luego de confirmar su postulación, no podrá modificarla ni eliminarla.</a:t>
            </a:r>
          </a:p>
          <a:p>
            <a:pPr algn="ctr"/>
            <a:endParaRPr lang="es-PE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2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C0C0C4D7-BBE8-E04F-BFFD-EA3896145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D7768F12-1A34-0841-9B82-CA241B7AEB7C}"/>
              </a:ext>
            </a:extLst>
          </p:cNvPr>
          <p:cNvSpPr txBox="1"/>
          <p:nvPr/>
        </p:nvSpPr>
        <p:spPr>
          <a:xfrm>
            <a:off x="675938" y="4260750"/>
            <a:ext cx="86835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360000"/>
            <a:r>
              <a:rPr lang="es-ES" sz="4400" b="1" dirty="0">
                <a:solidFill>
                  <a:schemeClr val="bg1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Inscripción Virtual</a:t>
            </a:r>
          </a:p>
        </p:txBody>
      </p:sp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4F401743-A1B6-0046-9CBF-F6CD9CA13FA9}"/>
              </a:ext>
            </a:extLst>
          </p:cNvPr>
          <p:cNvSpPr txBox="1"/>
          <p:nvPr/>
        </p:nvSpPr>
        <p:spPr>
          <a:xfrm>
            <a:off x="675938" y="2773265"/>
            <a:ext cx="264084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400" b="1" dirty="0">
                <a:solidFill>
                  <a:schemeClr val="bg1"/>
                </a:solidFill>
                <a:latin typeface="Century Gothic" panose="020B0502020202020204" pitchFamily="34" charset="0"/>
                <a:ea typeface="Roboto Black"/>
                <a:cs typeface="Arial" panose="020B0604020202020204" pitchFamily="34" charset="0"/>
                <a:sym typeface="Roboto Black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944386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BCA1216B-DE1A-44CC-B778-1F296F57A0A7}"/>
              </a:ext>
            </a:extLst>
          </p:cNvPr>
          <p:cNvSpPr txBox="1"/>
          <p:nvPr/>
        </p:nvSpPr>
        <p:spPr>
          <a:xfrm>
            <a:off x="1016788" y="727806"/>
            <a:ext cx="983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tabLst>
                <a:tab pos="361950" algn="l"/>
              </a:tabLst>
            </a:pPr>
            <a:r>
              <a:rPr lang="es-PE" sz="1500" dirty="0"/>
              <a:t>17. Se mostrará un mensaje de confirmación de su Inscripción Virtual. Asimismo recibirá un mensaje al correo electrónico consignado.</a:t>
            </a:r>
          </a:p>
          <a:p>
            <a:pPr marL="269875" indent="-269875" algn="just">
              <a:tabLst>
                <a:tab pos="361950" algn="l"/>
              </a:tabLst>
            </a:pPr>
            <a:endParaRPr lang="es-PE" sz="1500" dirty="0"/>
          </a:p>
          <a:p>
            <a:pPr marL="357188" indent="-357188" algn="just">
              <a:tabLst>
                <a:tab pos="361950" algn="l"/>
              </a:tabLst>
            </a:pPr>
            <a:r>
              <a:rPr lang="es-PE" sz="1500" dirty="0"/>
              <a:t>18. Si cuenta con los documentos respectivos, deberá hacer clic en “</a:t>
            </a:r>
            <a:r>
              <a:rPr lang="es-PE" sz="1500" b="1" dirty="0"/>
              <a:t>Registro de documentación </a:t>
            </a:r>
            <a:r>
              <a:rPr lang="es-PE" sz="1500" b="1" dirty="0" err="1"/>
              <a:t>sustentatoria</a:t>
            </a:r>
            <a:r>
              <a:rPr lang="es-PE" sz="1500" dirty="0"/>
              <a:t>”. Caso contrario, podrá registrarlo  posteriormente, mediante el enlace enviado al correo electrónico registrado.</a:t>
            </a:r>
          </a:p>
          <a:p>
            <a:pPr marL="269875" indent="-269875" algn="just">
              <a:tabLst>
                <a:tab pos="361950" algn="l"/>
              </a:tabLst>
            </a:pPr>
            <a:endParaRPr lang="es-PE" sz="150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ADBCC61-FE75-430F-A36B-64886CF12E50}"/>
              </a:ext>
            </a:extLst>
          </p:cNvPr>
          <p:cNvGrpSpPr/>
          <p:nvPr/>
        </p:nvGrpSpPr>
        <p:grpSpPr>
          <a:xfrm>
            <a:off x="1374212" y="2016508"/>
            <a:ext cx="4636818" cy="2120931"/>
            <a:chOff x="1703727" y="2929108"/>
            <a:chExt cx="5482752" cy="285284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8D9878C-E084-4263-8DEB-416B99B3F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895" t="38920" r="35854" b="37129"/>
            <a:stretch/>
          </p:blipFill>
          <p:spPr>
            <a:xfrm>
              <a:off x="1703727" y="2929108"/>
              <a:ext cx="5482752" cy="2614442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DCAED09B-BF5F-4CF6-8A19-A378AA13A187}"/>
                </a:ext>
              </a:extLst>
            </p:cNvPr>
            <p:cNvSpPr/>
            <p:nvPr/>
          </p:nvSpPr>
          <p:spPr>
            <a:xfrm>
              <a:off x="3837973" y="4563835"/>
              <a:ext cx="1616529" cy="38917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23EF24CF-953E-4DE8-B919-DBC06E38F1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76563" y="5050039"/>
              <a:ext cx="601295" cy="3762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C406218-8B3F-4CB4-9D08-EF85762644D4}"/>
                </a:ext>
              </a:extLst>
            </p:cNvPr>
            <p:cNvSpPr/>
            <p:nvPr/>
          </p:nvSpPr>
          <p:spPr>
            <a:xfrm>
              <a:off x="5977858" y="5227957"/>
              <a:ext cx="601294" cy="5539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b="1" dirty="0">
                  <a:solidFill>
                    <a:schemeClr val="tx1"/>
                  </a:solidFill>
                </a:rPr>
                <a:t>17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5A3CC79-D576-4C1B-B3E3-74C406431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147" y="4269711"/>
            <a:ext cx="6294504" cy="1131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F7F2E19-FDBF-4C28-A123-B519FAED0D52}"/>
              </a:ext>
            </a:extLst>
          </p:cNvPr>
          <p:cNvSpPr/>
          <p:nvPr/>
        </p:nvSpPr>
        <p:spPr>
          <a:xfrm>
            <a:off x="5414076" y="4739154"/>
            <a:ext cx="1037524" cy="21384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s-PE" sz="11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AC20DDF-838D-41DB-8CB4-7044A55EA462}"/>
              </a:ext>
            </a:extLst>
          </p:cNvPr>
          <p:cNvSpPr/>
          <p:nvPr/>
        </p:nvSpPr>
        <p:spPr>
          <a:xfrm>
            <a:off x="8483600" y="4877105"/>
            <a:ext cx="150495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es-PE" sz="11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D0BDBF5-6E23-4F10-9AD3-2391091EF03D}"/>
              </a:ext>
            </a:extLst>
          </p:cNvPr>
          <p:cNvCxnSpPr/>
          <p:nvPr/>
        </p:nvCxnSpPr>
        <p:spPr>
          <a:xfrm flipH="1">
            <a:off x="9305925" y="3725574"/>
            <a:ext cx="590550" cy="1151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8CD0769C-67B7-497F-B7FA-1F244D8F4007}"/>
              </a:ext>
            </a:extLst>
          </p:cNvPr>
          <p:cNvSpPr/>
          <p:nvPr/>
        </p:nvSpPr>
        <p:spPr>
          <a:xfrm>
            <a:off x="9723514" y="3321295"/>
            <a:ext cx="508520" cy="411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426135-9983-44B2-B44A-FFF081764575}"/>
              </a:ext>
            </a:extLst>
          </p:cNvPr>
          <p:cNvSpPr txBox="1"/>
          <p:nvPr/>
        </p:nvSpPr>
        <p:spPr>
          <a:xfrm>
            <a:off x="7844771" y="4291689"/>
            <a:ext cx="1344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Correo Electrónico</a:t>
            </a:r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008010EE-56F4-44AB-AECB-F83DB2B2548D}"/>
              </a:ext>
            </a:extLst>
          </p:cNvPr>
          <p:cNvSpPr txBox="1"/>
          <p:nvPr/>
        </p:nvSpPr>
        <p:spPr>
          <a:xfrm>
            <a:off x="1094980" y="5576461"/>
            <a:ext cx="983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es-PE" sz="1400" dirty="0"/>
              <a:t>El plazo máximo para este registro vence indefectiblemente en la fecha final establecida para la Inscripción Virtual de postulantes y presentación de documentos </a:t>
            </a:r>
            <a:r>
              <a:rPr lang="es-PE" sz="1400" dirty="0" err="1"/>
              <a:t>sustentatorios</a:t>
            </a:r>
            <a:r>
              <a:rPr lang="es-PE" sz="1400" dirty="0"/>
              <a:t>.</a:t>
            </a:r>
          </a:p>
          <a:p>
            <a:pPr marL="269875" indent="-269875" algn="just">
              <a:tabLst>
                <a:tab pos="361950" algn="l"/>
              </a:tabLst>
            </a:pP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315978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13" name="Rectángulo redondeado 5">
            <a:extLst>
              <a:ext uri="{FF2B5EF4-FFF2-40B4-BE49-F238E27FC236}">
                <a16:creationId xmlns:a16="http://schemas.microsoft.com/office/drawing/2014/main" id="{F2849532-BBDE-4212-9BCA-D5C126AD5382}"/>
              </a:ext>
            </a:extLst>
          </p:cNvPr>
          <p:cNvSpPr/>
          <p:nvPr/>
        </p:nvSpPr>
        <p:spPr>
          <a:xfrm>
            <a:off x="2925761" y="1883664"/>
            <a:ext cx="6157597" cy="29352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RECUERDE</a:t>
            </a:r>
          </a:p>
          <a:p>
            <a:pPr algn="ctr"/>
            <a:endParaRPr lang="es-PE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  <a:tabLst>
                <a:tab pos="630555" algn="l"/>
                <a:tab pos="900430" algn="l"/>
              </a:tabLst>
            </a:pPr>
            <a:r>
              <a:rPr lang="es-PE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finalizar su postulación, deberá registrar la documentación </a:t>
            </a:r>
            <a:r>
              <a:rPr lang="es-PE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sustentatoria</a:t>
            </a:r>
            <a:r>
              <a:rPr lang="es-PE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correspondiente, caso contrario su Inscripción Virtual no habrá culminado.</a:t>
            </a:r>
            <a:endParaRPr lang="es-PE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PE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C0C0C4D7-BBE8-E04F-BFFD-EA3896145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D7768F12-1A34-0841-9B82-CA241B7AEB7C}"/>
              </a:ext>
            </a:extLst>
          </p:cNvPr>
          <p:cNvSpPr txBox="1"/>
          <p:nvPr/>
        </p:nvSpPr>
        <p:spPr>
          <a:xfrm>
            <a:off x="675938" y="4260750"/>
            <a:ext cx="86835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360000"/>
            <a:r>
              <a:rPr lang="es-ES" sz="4000" b="1" dirty="0">
                <a:solidFill>
                  <a:schemeClr val="bg1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Presentación de documentos </a:t>
            </a:r>
            <a:r>
              <a:rPr lang="es-ES" sz="4000" b="1" dirty="0" err="1">
                <a:solidFill>
                  <a:schemeClr val="bg1"/>
                </a:solidFill>
                <a:latin typeface="Century Gothic" panose="020B0502020202020204" pitchFamily="34" charset="0"/>
                <a:ea typeface="Myriad Pro" charset="0"/>
                <a:cs typeface="Myriad Pro" charset="0"/>
              </a:rPr>
              <a:t>sustentatorios</a:t>
            </a:r>
            <a:endParaRPr lang="es-ES" sz="4000" b="1" dirty="0">
              <a:solidFill>
                <a:schemeClr val="bg1"/>
              </a:solidFill>
              <a:latin typeface="Century Gothic" panose="020B0502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4F401743-A1B6-0046-9CBF-F6CD9CA13FA9}"/>
              </a:ext>
            </a:extLst>
          </p:cNvPr>
          <p:cNvSpPr txBox="1"/>
          <p:nvPr/>
        </p:nvSpPr>
        <p:spPr>
          <a:xfrm>
            <a:off x="675938" y="2773265"/>
            <a:ext cx="264084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400" b="1" dirty="0">
                <a:solidFill>
                  <a:schemeClr val="bg1"/>
                </a:solidFill>
                <a:latin typeface="Century Gothic" panose="020B0502020202020204" pitchFamily="34" charset="0"/>
                <a:ea typeface="Roboto Black"/>
                <a:cs typeface="Arial" panose="020B0604020202020204" pitchFamily="34" charset="0"/>
                <a:sym typeface="Roboto Black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493365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Presentación de documentos </a:t>
            </a:r>
            <a:r>
              <a:rPr lang="es-MX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sustentatorios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  <a:sym typeface="Roboto Black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0A3BBB0-0AB7-4B2A-A7D7-61E2E6D6491E}"/>
              </a:ext>
            </a:extLst>
          </p:cNvPr>
          <p:cNvSpPr txBox="1"/>
          <p:nvPr/>
        </p:nvSpPr>
        <p:spPr>
          <a:xfrm>
            <a:off x="985410" y="1209743"/>
            <a:ext cx="10179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/>
            <a:r>
              <a:rPr lang="es-PE" sz="1500" dirty="0"/>
              <a:t>19. Para registrar la documentación </a:t>
            </a:r>
            <a:r>
              <a:rPr lang="es-PE" sz="1500" dirty="0" err="1"/>
              <a:t>sustentatoria</a:t>
            </a:r>
            <a:r>
              <a:rPr lang="es-PE" sz="1500" dirty="0"/>
              <a:t>, deberá ingresar el correo electrónico consignado y su contraseña creada para la Inscripción Virtual. Luego hacer clic en “</a:t>
            </a:r>
            <a:r>
              <a:rPr lang="es-PE" sz="1500" b="1" dirty="0"/>
              <a:t>Ingresar”.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DB311EB-DA20-46CC-98DC-1697D714F789}"/>
              </a:ext>
            </a:extLst>
          </p:cNvPr>
          <p:cNvGrpSpPr/>
          <p:nvPr/>
        </p:nvGrpSpPr>
        <p:grpSpPr>
          <a:xfrm>
            <a:off x="2784965" y="2242642"/>
            <a:ext cx="5984028" cy="2895798"/>
            <a:chOff x="1431653" y="2041474"/>
            <a:chExt cx="5984028" cy="2895798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590F9386-548E-4859-A94E-89F6BBDAF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60" t="29721" r="24878" b="13788"/>
            <a:stretch/>
          </p:blipFill>
          <p:spPr>
            <a:xfrm>
              <a:off x="1431653" y="2041474"/>
              <a:ext cx="5984028" cy="2895798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8709A0FF-0E17-4969-B205-20E225259C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2537" y="3489374"/>
              <a:ext cx="601295" cy="3762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389F3AC1-019C-42F2-85C1-070723253424}"/>
                </a:ext>
              </a:extLst>
            </p:cNvPr>
            <p:cNvSpPr/>
            <p:nvPr/>
          </p:nvSpPr>
          <p:spPr>
            <a:xfrm>
              <a:off x="4865913" y="3285116"/>
              <a:ext cx="701566" cy="30350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2E80587E-D535-47E0-9A29-A33F22668292}"/>
                </a:ext>
              </a:extLst>
            </p:cNvPr>
            <p:cNvSpPr/>
            <p:nvPr/>
          </p:nvSpPr>
          <p:spPr>
            <a:xfrm>
              <a:off x="6193832" y="3588621"/>
              <a:ext cx="565277" cy="5539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b="1" dirty="0">
                  <a:solidFill>
                    <a:schemeClr val="tx1"/>
                  </a:solidFill>
                </a:rPr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7048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Presentación de documentos </a:t>
            </a:r>
            <a:r>
              <a:rPr lang="es-MX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sustentatorios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  <a:sym typeface="Roboto Black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F92B877-1852-4C66-AAF3-AE24A3D9953F}"/>
              </a:ext>
            </a:extLst>
          </p:cNvPr>
          <p:cNvSpPr txBox="1"/>
          <p:nvPr/>
        </p:nvSpPr>
        <p:spPr>
          <a:xfrm>
            <a:off x="962710" y="866139"/>
            <a:ext cx="9987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/>
            <a:r>
              <a:rPr lang="es-PE" sz="1500" dirty="0"/>
              <a:t>20. En la ventana DOCUMENTOS DE POSTULACIÓN, visualizará la sección </a:t>
            </a:r>
            <a:r>
              <a:rPr lang="es-PE" sz="1500" b="1" dirty="0"/>
              <a:t>“Datos de postulación”, </a:t>
            </a:r>
            <a:r>
              <a:rPr lang="es-PE" sz="1500" dirty="0"/>
              <a:t>en donde podrá</a:t>
            </a:r>
            <a:r>
              <a:rPr lang="es-PE" sz="1500" b="1" dirty="0"/>
              <a:t> </a:t>
            </a:r>
            <a:r>
              <a:rPr lang="es-PE" sz="1500" dirty="0"/>
              <a:t>observar la/las convocatoria/s CAS a las que está postulando.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89393DB-C4A0-4F9C-8DAB-0346C03FFFA7}"/>
              </a:ext>
            </a:extLst>
          </p:cNvPr>
          <p:cNvSpPr txBox="1"/>
          <p:nvPr/>
        </p:nvSpPr>
        <p:spPr>
          <a:xfrm>
            <a:off x="1036053" y="1597692"/>
            <a:ext cx="9987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/>
            <a:r>
              <a:rPr lang="es-PE" sz="1500" dirty="0"/>
              <a:t>21. En la sección </a:t>
            </a:r>
            <a:r>
              <a:rPr lang="es-PE" sz="1500" b="1" dirty="0"/>
              <a:t>Anexos</a:t>
            </a:r>
            <a:r>
              <a:rPr lang="es-PE" sz="1500" dirty="0"/>
              <a:t> podrá adjuntar el archivo que contenga los Anexos 01, 02, 03, 04 y 05 (debidamente llenados y firmados), de acuerdo a lo indicado en las bases del concurso. Al culminar la carga del archivo, hacer clic en “</a:t>
            </a:r>
            <a:r>
              <a:rPr lang="es-PE" sz="1500" b="1" dirty="0"/>
              <a:t>guardar</a:t>
            </a:r>
            <a:r>
              <a:rPr lang="es-PE" sz="1500" dirty="0"/>
              <a:t>”.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57AA43A-A97F-4F47-BEFC-F19A4F244134}"/>
              </a:ext>
            </a:extLst>
          </p:cNvPr>
          <p:cNvGrpSpPr/>
          <p:nvPr/>
        </p:nvGrpSpPr>
        <p:grpSpPr>
          <a:xfrm>
            <a:off x="2929055" y="2434869"/>
            <a:ext cx="4640488" cy="3286500"/>
            <a:chOff x="1767767" y="2584449"/>
            <a:chExt cx="4640488" cy="3286500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738A749-1C12-4CC3-ACD2-D53C5CA8B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284" t="8361" r="30120" b="34582"/>
            <a:stretch/>
          </p:blipFill>
          <p:spPr>
            <a:xfrm>
              <a:off x="2723447" y="2584449"/>
              <a:ext cx="3684808" cy="3155629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1DC962D1-C28C-48A9-97C4-F101903AA429}"/>
                </a:ext>
              </a:extLst>
            </p:cNvPr>
            <p:cNvCxnSpPr>
              <a:cxnSpLocks/>
            </p:cNvCxnSpPr>
            <p:nvPr/>
          </p:nvCxnSpPr>
          <p:spPr>
            <a:xfrm>
              <a:off x="2366442" y="5593951"/>
              <a:ext cx="9890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6E987AD0-A268-4E84-A6B9-D9A535E0455E}"/>
                </a:ext>
              </a:extLst>
            </p:cNvPr>
            <p:cNvSpPr/>
            <p:nvPr/>
          </p:nvSpPr>
          <p:spPr>
            <a:xfrm>
              <a:off x="3355521" y="5465852"/>
              <a:ext cx="420676" cy="25551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4ABFC51A-511A-4B75-87A9-F564DFAC9C4A}"/>
                </a:ext>
              </a:extLst>
            </p:cNvPr>
            <p:cNvSpPr/>
            <p:nvPr/>
          </p:nvSpPr>
          <p:spPr>
            <a:xfrm>
              <a:off x="1767767" y="5316953"/>
              <a:ext cx="565277" cy="5539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b="1" dirty="0">
                  <a:solidFill>
                    <a:schemeClr val="tx1"/>
                  </a:solidFill>
                </a:rPr>
                <a:t>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2598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Presentación de documentos </a:t>
            </a:r>
            <a:r>
              <a:rPr lang="es-MX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sustentatorios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  <a:sym typeface="Roboto Black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E203B1-9B5D-492A-A9EA-281F32B1F57A}"/>
              </a:ext>
            </a:extLst>
          </p:cNvPr>
          <p:cNvSpPr txBox="1"/>
          <p:nvPr/>
        </p:nvSpPr>
        <p:spPr>
          <a:xfrm>
            <a:off x="951132" y="935006"/>
            <a:ext cx="100357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/>
            <a:r>
              <a:rPr lang="es-ES" sz="1500" b="0" i="0" dirty="0">
                <a:solidFill>
                  <a:srgbClr val="000000"/>
                </a:solidFill>
                <a:effectLst/>
              </a:rPr>
              <a:t>22. </a:t>
            </a:r>
            <a:r>
              <a:rPr lang="es-PE" sz="1500" dirty="0"/>
              <a:t>En la sección </a:t>
            </a:r>
            <a:r>
              <a:rPr lang="es-PE" sz="1500" b="1" dirty="0"/>
              <a:t>Documentos </a:t>
            </a:r>
            <a:r>
              <a:rPr lang="es-PE" sz="1500" b="1" dirty="0" err="1"/>
              <a:t>Sustentatorios</a:t>
            </a:r>
            <a:r>
              <a:rPr lang="es-PE" sz="1500" dirty="0"/>
              <a:t> podrá adjuntar los documentos </a:t>
            </a:r>
            <a:r>
              <a:rPr lang="es-ES" sz="1500" dirty="0"/>
              <a:t>que acrediten el cumplimiento de los requisitos mínimos y otros documentos que acrediten el puntaje adicional, de acuerdo a los parámetros establecidos en las bases del concurso</a:t>
            </a:r>
            <a:r>
              <a:rPr lang="es-PE" sz="1500" dirty="0"/>
              <a:t>. Al culminar la carga del archivo, hacer clic en “</a:t>
            </a:r>
            <a:r>
              <a:rPr lang="es-PE" sz="1500" b="1" dirty="0"/>
              <a:t>guardar</a:t>
            </a:r>
            <a:r>
              <a:rPr lang="es-PE" sz="1500" dirty="0"/>
              <a:t>”.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F435D0-3026-47A4-A812-3E82A59B456F}"/>
              </a:ext>
            </a:extLst>
          </p:cNvPr>
          <p:cNvSpPr txBox="1"/>
          <p:nvPr/>
        </p:nvSpPr>
        <p:spPr>
          <a:xfrm>
            <a:off x="937752" y="2008278"/>
            <a:ext cx="10049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/>
            <a:r>
              <a:rPr lang="es-PE" sz="1500" dirty="0"/>
              <a:t>23. Finalmente, para concluir con el registro de la documentación </a:t>
            </a:r>
            <a:r>
              <a:rPr lang="es-PE" sz="1500" dirty="0" err="1"/>
              <a:t>sustentatoria</a:t>
            </a:r>
            <a:r>
              <a:rPr lang="es-PE" sz="1500" dirty="0"/>
              <a:t>, hacer clic en “</a:t>
            </a:r>
            <a:r>
              <a:rPr lang="es-PE" sz="1500" b="1" dirty="0"/>
              <a:t>enviar</a:t>
            </a:r>
            <a:r>
              <a:rPr lang="es-PE" sz="1500" dirty="0"/>
              <a:t>”.</a:t>
            </a:r>
            <a:endParaRPr lang="es-PE" sz="1500" b="1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4A59770-64CF-48EC-9631-267F1766DC17}"/>
              </a:ext>
            </a:extLst>
          </p:cNvPr>
          <p:cNvGrpSpPr/>
          <p:nvPr/>
        </p:nvGrpSpPr>
        <p:grpSpPr>
          <a:xfrm>
            <a:off x="2245497" y="2666604"/>
            <a:ext cx="6932670" cy="2480015"/>
            <a:chOff x="681873" y="2510865"/>
            <a:chExt cx="6932670" cy="248001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C0EF278-DB3D-474F-97AB-434CE0D09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16" t="69128" r="30120" b="4108"/>
            <a:stretch/>
          </p:blipFill>
          <p:spPr>
            <a:xfrm>
              <a:off x="1355271" y="2510865"/>
              <a:ext cx="6259272" cy="2346886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20E7EE21-9EE1-41BA-8B12-9AD62D2E0E14}"/>
                </a:ext>
              </a:extLst>
            </p:cNvPr>
            <p:cNvCxnSpPr>
              <a:cxnSpLocks/>
            </p:cNvCxnSpPr>
            <p:nvPr/>
          </p:nvCxnSpPr>
          <p:spPr>
            <a:xfrm>
              <a:off x="2410687" y="4694845"/>
              <a:ext cx="1338658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B162F36C-793C-4EFE-9095-6F2A16A85B77}"/>
                </a:ext>
              </a:extLst>
            </p:cNvPr>
            <p:cNvSpPr/>
            <p:nvPr/>
          </p:nvSpPr>
          <p:spPr>
            <a:xfrm>
              <a:off x="3749345" y="4482192"/>
              <a:ext cx="1338942" cy="42530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4A4C01C3-B2CC-492F-A8CD-285D91811C47}"/>
                </a:ext>
              </a:extLst>
            </p:cNvPr>
            <p:cNvSpPr/>
            <p:nvPr/>
          </p:nvSpPr>
          <p:spPr>
            <a:xfrm>
              <a:off x="2343149" y="3655879"/>
              <a:ext cx="734785" cy="26425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DDEA0822-5B1D-4386-8DE7-468C9E0BD3B2}"/>
                </a:ext>
              </a:extLst>
            </p:cNvPr>
            <p:cNvCxnSpPr>
              <a:cxnSpLocks/>
            </p:cNvCxnSpPr>
            <p:nvPr/>
          </p:nvCxnSpPr>
          <p:spPr>
            <a:xfrm>
              <a:off x="1265115" y="3788007"/>
              <a:ext cx="862934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7FA5F2CB-148E-45B6-BF47-BDCA074F9344}"/>
                </a:ext>
              </a:extLst>
            </p:cNvPr>
            <p:cNvSpPr/>
            <p:nvPr/>
          </p:nvSpPr>
          <p:spPr>
            <a:xfrm>
              <a:off x="681873" y="3511009"/>
              <a:ext cx="565277" cy="5539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b="1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581A97B9-1A1A-437C-BFB1-6AF671F4DAE3}"/>
                </a:ext>
              </a:extLst>
            </p:cNvPr>
            <p:cNvSpPr/>
            <p:nvPr/>
          </p:nvSpPr>
          <p:spPr>
            <a:xfrm>
              <a:off x="1845410" y="4436884"/>
              <a:ext cx="565277" cy="5539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b="1" dirty="0">
                  <a:solidFill>
                    <a:schemeClr val="tx1"/>
                  </a:solidFill>
                </a:rPr>
                <a:t>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412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Presentación de documentos </a:t>
            </a:r>
            <a:r>
              <a:rPr lang="es-MX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sustentatorios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  <a:sym typeface="Roboto Black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CE91AE-9F67-4A84-BD5F-D65E85B49E54}"/>
              </a:ext>
            </a:extLst>
          </p:cNvPr>
          <p:cNvSpPr txBox="1"/>
          <p:nvPr/>
        </p:nvSpPr>
        <p:spPr>
          <a:xfrm>
            <a:off x="1055720" y="1266127"/>
            <a:ext cx="9965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/>
            <a:r>
              <a:rPr lang="es-PE" sz="1500" dirty="0"/>
              <a:t>24. Luego aparecerá la ventana emergente “Confirmación de la Presentación Curricular”, para el envío de la información  hacer clic en “</a:t>
            </a:r>
            <a:r>
              <a:rPr lang="es-PE" sz="1500" b="1" dirty="0"/>
              <a:t>confirmar</a:t>
            </a:r>
            <a:r>
              <a:rPr lang="es-PE" sz="1500" dirty="0"/>
              <a:t>”.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3108DA5-00AC-4782-A7A2-B5B63F134526}"/>
              </a:ext>
            </a:extLst>
          </p:cNvPr>
          <p:cNvGrpSpPr/>
          <p:nvPr/>
        </p:nvGrpSpPr>
        <p:grpSpPr>
          <a:xfrm>
            <a:off x="2889165" y="2230967"/>
            <a:ext cx="5574054" cy="2269670"/>
            <a:chOff x="1307253" y="2286000"/>
            <a:chExt cx="5574054" cy="2269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8D51A45-DDA2-43AB-A749-3A532978E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418" t="37901" r="34403" b="36157"/>
            <a:stretch/>
          </p:blipFill>
          <p:spPr>
            <a:xfrm>
              <a:off x="2031722" y="2286000"/>
              <a:ext cx="4849585" cy="226967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AF7A2D3F-D60B-4FF4-8D79-4B55BC8C43E1}"/>
                </a:ext>
              </a:extLst>
            </p:cNvPr>
            <p:cNvCxnSpPr>
              <a:cxnSpLocks/>
            </p:cNvCxnSpPr>
            <p:nvPr/>
          </p:nvCxnSpPr>
          <p:spPr>
            <a:xfrm>
              <a:off x="1872530" y="3633488"/>
              <a:ext cx="1674853" cy="93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6835EBA-5349-43CD-B733-AC5BC1721C39}"/>
                </a:ext>
              </a:extLst>
            </p:cNvPr>
            <p:cNvSpPr/>
            <p:nvPr/>
          </p:nvSpPr>
          <p:spPr>
            <a:xfrm>
              <a:off x="3608613" y="3453493"/>
              <a:ext cx="916338" cy="35999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41031F96-18B9-4DCA-860D-C0A04B283B5A}"/>
                </a:ext>
              </a:extLst>
            </p:cNvPr>
            <p:cNvSpPr/>
            <p:nvPr/>
          </p:nvSpPr>
          <p:spPr>
            <a:xfrm>
              <a:off x="1307253" y="3365802"/>
              <a:ext cx="565277" cy="5539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b="1" dirty="0">
                  <a:solidFill>
                    <a:schemeClr val="tx1"/>
                  </a:solidFill>
                </a:rPr>
                <a:t>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398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Presentación de documentos </a:t>
            </a:r>
            <a:r>
              <a:rPr lang="es-MX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sustentatorios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  <a:sym typeface="Roboto Black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3C10D2-9204-4B23-AF11-9C8E9EDAC20A}"/>
              </a:ext>
            </a:extLst>
          </p:cNvPr>
          <p:cNvSpPr txBox="1"/>
          <p:nvPr/>
        </p:nvSpPr>
        <p:spPr>
          <a:xfrm>
            <a:off x="1068598" y="1188803"/>
            <a:ext cx="7076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500" dirty="0"/>
              <a:t>25. Finalmente aparecerá un mensaje confirmando el registro satisfactorio.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2E83D9D-BC8B-4F83-BB28-0B1135632F97}"/>
              </a:ext>
            </a:extLst>
          </p:cNvPr>
          <p:cNvGrpSpPr/>
          <p:nvPr/>
        </p:nvGrpSpPr>
        <p:grpSpPr>
          <a:xfrm>
            <a:off x="2570741" y="2053543"/>
            <a:ext cx="6195871" cy="2606888"/>
            <a:chOff x="1615945" y="2451671"/>
            <a:chExt cx="6195871" cy="260688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E6B4E1A-3DAE-4189-9574-0214395829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2" t="8361" r="30029" b="61683"/>
            <a:stretch/>
          </p:blipFill>
          <p:spPr>
            <a:xfrm>
              <a:off x="1615945" y="2451671"/>
              <a:ext cx="6195871" cy="2606888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8E93A09-51B4-46E0-95EE-C4EB3157C99B}"/>
                </a:ext>
              </a:extLst>
            </p:cNvPr>
            <p:cNvSpPr/>
            <p:nvPr/>
          </p:nvSpPr>
          <p:spPr>
            <a:xfrm>
              <a:off x="2940272" y="3476297"/>
              <a:ext cx="1440000" cy="1196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C254A23-0CFB-48B9-A258-7FAEEA0D7859}"/>
                </a:ext>
              </a:extLst>
            </p:cNvPr>
            <p:cNvSpPr/>
            <p:nvPr/>
          </p:nvSpPr>
          <p:spPr>
            <a:xfrm>
              <a:off x="1828331" y="3031384"/>
              <a:ext cx="1403131" cy="11962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78526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Presentación de documentos </a:t>
            </a:r>
            <a:r>
              <a:rPr lang="es-MX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sustentatorios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  <a:sym typeface="Roboto Black"/>
            </a:endParaRPr>
          </a:p>
        </p:txBody>
      </p:sp>
      <p:sp>
        <p:nvSpPr>
          <p:cNvPr id="4" name="Rectángulo redondeado 5">
            <a:extLst>
              <a:ext uri="{FF2B5EF4-FFF2-40B4-BE49-F238E27FC236}">
                <a16:creationId xmlns:a16="http://schemas.microsoft.com/office/drawing/2014/main" id="{DFF7B5FE-2765-4C65-BDFA-7581436753B7}"/>
              </a:ext>
            </a:extLst>
          </p:cNvPr>
          <p:cNvSpPr/>
          <p:nvPr/>
        </p:nvSpPr>
        <p:spPr>
          <a:xfrm>
            <a:off x="3017201" y="2176777"/>
            <a:ext cx="6157597" cy="25044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5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RECUERDE</a:t>
            </a:r>
          </a:p>
          <a:p>
            <a:pPr algn="ctr"/>
            <a:endParaRPr lang="es-PE" sz="2000" u="sng" dirty="0">
              <a:solidFill>
                <a:srgbClr val="FF0000"/>
              </a:solidFill>
            </a:endParaRPr>
          </a:p>
          <a:p>
            <a:pPr algn="ctr"/>
            <a:r>
              <a:rPr lang="es-PE" sz="2000" dirty="0">
                <a:solidFill>
                  <a:schemeClr val="tx1"/>
                </a:solidFill>
              </a:rPr>
              <a:t>Los documentos </a:t>
            </a:r>
            <a:r>
              <a:rPr lang="es-PE" sz="2000" dirty="0" err="1">
                <a:solidFill>
                  <a:schemeClr val="tx1"/>
                </a:solidFill>
              </a:rPr>
              <a:t>sustentatorios</a:t>
            </a:r>
            <a:r>
              <a:rPr lang="es-PE" sz="2000" dirty="0">
                <a:solidFill>
                  <a:schemeClr val="tx1"/>
                </a:solidFill>
              </a:rPr>
              <a:t> podrán ser modificados y remitidos únicamente durante las fechas establecidas en el cronograma para la etapa de Inscripción Virtual de postulantes y presentación de documentos </a:t>
            </a:r>
            <a:r>
              <a:rPr lang="es-PE" sz="2000" dirty="0" err="1">
                <a:solidFill>
                  <a:schemeClr val="tx1"/>
                </a:solidFill>
              </a:rPr>
              <a:t>sustentatorios</a:t>
            </a:r>
            <a:endParaRPr lang="es-PE" sz="2000" dirty="0">
              <a:solidFill>
                <a:schemeClr val="tx1"/>
              </a:solidFill>
            </a:endParaRPr>
          </a:p>
          <a:p>
            <a:pPr algn="ctr"/>
            <a:endParaRPr lang="es-PE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87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Presentación de documentos </a:t>
            </a:r>
            <a:r>
              <a:rPr lang="es-MX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sustentatorios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  <a:sym typeface="Roboto Black"/>
            </a:endParaRPr>
          </a:p>
        </p:txBody>
      </p:sp>
      <p:sp>
        <p:nvSpPr>
          <p:cNvPr id="4" name="Rectángulo redondeado 5">
            <a:extLst>
              <a:ext uri="{FF2B5EF4-FFF2-40B4-BE49-F238E27FC236}">
                <a16:creationId xmlns:a16="http://schemas.microsoft.com/office/drawing/2014/main" id="{DFF7B5FE-2765-4C65-BDFA-7581436753B7}"/>
              </a:ext>
            </a:extLst>
          </p:cNvPr>
          <p:cNvSpPr/>
          <p:nvPr/>
        </p:nvSpPr>
        <p:spPr>
          <a:xfrm>
            <a:off x="3017201" y="2176777"/>
            <a:ext cx="6157597" cy="25044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5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</a:t>
            </a:r>
          </a:p>
          <a:p>
            <a:pPr algn="ctr"/>
            <a:endParaRPr lang="es-PE" sz="2000" u="sng" dirty="0">
              <a:solidFill>
                <a:srgbClr val="FF0000"/>
              </a:solidFill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  <a:tabLst>
                <a:tab pos="630555" algn="l"/>
                <a:tab pos="900430" algn="l"/>
              </a:tabLst>
            </a:pPr>
            <a:r>
              <a:rPr lang="es-PE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Habiendo completado el registro y envío de la documentación </a:t>
            </a:r>
            <a:r>
              <a:rPr lang="es-PE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sustentatoria</a:t>
            </a:r>
            <a:r>
              <a:rPr lang="es-PE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habrá culminado su postulación</a:t>
            </a:r>
            <a:endParaRPr lang="es-PE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PE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4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9C5B4D7-F124-4982-A104-182B446943C5}"/>
              </a:ext>
            </a:extLst>
          </p:cNvPr>
          <p:cNvSpPr txBox="1"/>
          <p:nvPr/>
        </p:nvSpPr>
        <p:spPr>
          <a:xfrm>
            <a:off x="1021612" y="941958"/>
            <a:ext cx="9909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/>
            <a:r>
              <a:rPr lang="es-PE" sz="1500" dirty="0"/>
              <a:t>1. Para iniciar su registro, deberá ingresar al portal de la Contraloría General de la República </a:t>
            </a:r>
            <a:r>
              <a:rPr lang="es-PE" sz="1500" dirty="0">
                <a:hlinkClick r:id="rId3"/>
              </a:rPr>
              <a:t>www.contraloria.gob.pe</a:t>
            </a:r>
            <a:r>
              <a:rPr lang="es-PE" sz="1500" dirty="0"/>
              <a:t> sección Únete a nuestro equipo/Convocatorias del Estado/CAS/Convocatorias Vigentes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18F29F7-F58E-4F54-A929-08A8DED15D68}"/>
              </a:ext>
            </a:extLst>
          </p:cNvPr>
          <p:cNvGrpSpPr/>
          <p:nvPr/>
        </p:nvGrpSpPr>
        <p:grpSpPr>
          <a:xfrm>
            <a:off x="2120598" y="1901468"/>
            <a:ext cx="7038792" cy="4009864"/>
            <a:chOff x="683284" y="1739540"/>
            <a:chExt cx="7038792" cy="4009864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9836DBAA-CF1F-4BC4-840B-11A1ECE8E35A}"/>
                </a:ext>
              </a:extLst>
            </p:cNvPr>
            <p:cNvSpPr/>
            <p:nvPr/>
          </p:nvSpPr>
          <p:spPr>
            <a:xfrm>
              <a:off x="722737" y="2987730"/>
              <a:ext cx="755086" cy="7614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000" b="1" dirty="0">
                  <a:solidFill>
                    <a:schemeClr val="tx1"/>
                  </a:solidFill>
                </a:rPr>
                <a:t>B</a:t>
              </a: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79D909FE-63CA-4D78-A1FF-4EAC475DC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932" t="13863" r="19695" b="74835"/>
            <a:stretch/>
          </p:blipFill>
          <p:spPr>
            <a:xfrm>
              <a:off x="2294396" y="1754591"/>
              <a:ext cx="1574862" cy="69622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869721E6-1790-48B9-8864-A264276D452A}"/>
                </a:ext>
              </a:extLst>
            </p:cNvPr>
            <p:cNvSpPr/>
            <p:nvPr/>
          </p:nvSpPr>
          <p:spPr>
            <a:xfrm>
              <a:off x="683284" y="1739540"/>
              <a:ext cx="733904" cy="7614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000" b="1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40EAB2AD-8B51-4776-AED2-4B348516133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417188" y="2102701"/>
              <a:ext cx="87720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80E190C6-5174-4398-8993-12DDF17E61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692" r="1292" b="50000"/>
            <a:stretch/>
          </p:blipFill>
          <p:spPr>
            <a:xfrm>
              <a:off x="2307098" y="2709379"/>
              <a:ext cx="5414978" cy="1283993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42FD758A-53FF-4056-A56C-EA271AF3EB82}"/>
                </a:ext>
              </a:extLst>
            </p:cNvPr>
            <p:cNvCxnSpPr>
              <a:cxnSpLocks/>
            </p:cNvCxnSpPr>
            <p:nvPr/>
          </p:nvCxnSpPr>
          <p:spPr>
            <a:xfrm>
              <a:off x="1484455" y="3397403"/>
              <a:ext cx="343044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FF03CB1-9A52-40B0-B5FE-1510B7B1C905}"/>
                </a:ext>
              </a:extLst>
            </p:cNvPr>
            <p:cNvSpPr/>
            <p:nvPr/>
          </p:nvSpPr>
          <p:spPr>
            <a:xfrm>
              <a:off x="755633" y="4678795"/>
              <a:ext cx="733904" cy="7614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000" b="1" dirty="0">
                  <a:solidFill>
                    <a:schemeClr val="tx1"/>
                  </a:solidFill>
                </a:rPr>
                <a:t>C</a:t>
              </a:r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872BB628-01FC-4B2F-AF75-B179B4C78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336" b="34982"/>
            <a:stretch/>
          </p:blipFill>
          <p:spPr>
            <a:xfrm>
              <a:off x="2336668" y="4232052"/>
              <a:ext cx="4845884" cy="1517352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B4B7D3CE-6207-46CD-AAE2-7791238BA8A4}"/>
                </a:ext>
              </a:extLst>
            </p:cNvPr>
            <p:cNvCxnSpPr>
              <a:cxnSpLocks/>
            </p:cNvCxnSpPr>
            <p:nvPr/>
          </p:nvCxnSpPr>
          <p:spPr>
            <a:xfrm>
              <a:off x="1500223" y="5064707"/>
              <a:ext cx="183418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7937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Presentación de documentos </a:t>
            </a:r>
            <a:r>
              <a:rPr lang="es-MX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sustentatorios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  <a:sym typeface="Roboto Black"/>
            </a:endParaRP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EC6C7B71-A272-4273-806D-7A4CBA300E75}"/>
              </a:ext>
            </a:extLst>
          </p:cNvPr>
          <p:cNvSpPr txBox="1"/>
          <p:nvPr/>
        </p:nvSpPr>
        <p:spPr>
          <a:xfrm>
            <a:off x="3331346" y="2835541"/>
            <a:ext cx="6032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/>
              <a:t>Las consultas serán atendidas por la Subgerencia de Políticas y Desarrollo Humano a través del </a:t>
            </a:r>
            <a:r>
              <a:rPr lang="es-ES" dirty="0"/>
              <a:t>anexo 6590, 6595 o a través del </a:t>
            </a:r>
            <a:r>
              <a:rPr lang="es-ES" sz="1800" dirty="0"/>
              <a:t>correo seleccioncas@contraloria.gob.pe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352019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72D0E8-EF6E-49DF-95F9-EEB4A61E2FF5}"/>
              </a:ext>
            </a:extLst>
          </p:cNvPr>
          <p:cNvSpPr txBox="1"/>
          <p:nvPr/>
        </p:nvSpPr>
        <p:spPr>
          <a:xfrm>
            <a:off x="1195178" y="1077618"/>
            <a:ext cx="6295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358775" indent="-358775" algn="just">
              <a:defRPr sz="1500"/>
            </a:lvl1pPr>
          </a:lstStyle>
          <a:p>
            <a:r>
              <a:rPr lang="es-PE" dirty="0"/>
              <a:t>2. Seleccione el enlace para iniciar el registro de su inscripción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AE310A2-065D-4DDD-8837-CBEE3B020F7A}"/>
              </a:ext>
            </a:extLst>
          </p:cNvPr>
          <p:cNvGrpSpPr/>
          <p:nvPr/>
        </p:nvGrpSpPr>
        <p:grpSpPr>
          <a:xfrm>
            <a:off x="2181340" y="1715009"/>
            <a:ext cx="7482207" cy="3915624"/>
            <a:chOff x="1198878" y="1535264"/>
            <a:chExt cx="7482207" cy="391562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23763ED-88C8-41AB-BCB8-680EE1B29A3D}"/>
                </a:ext>
              </a:extLst>
            </p:cNvPr>
            <p:cNvSpPr/>
            <p:nvPr/>
          </p:nvSpPr>
          <p:spPr>
            <a:xfrm>
              <a:off x="1198878" y="3858271"/>
              <a:ext cx="7482207" cy="1592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AA7880E-8CD6-457F-9AFC-C78AEADA129E}"/>
                </a:ext>
              </a:extLst>
            </p:cNvPr>
            <p:cNvGrpSpPr/>
            <p:nvPr/>
          </p:nvGrpSpPr>
          <p:grpSpPr>
            <a:xfrm>
              <a:off x="4906548" y="4007108"/>
              <a:ext cx="1651749" cy="797320"/>
              <a:chOff x="5599767" y="3235591"/>
              <a:chExt cx="1099691" cy="600433"/>
            </a:xfrm>
          </p:grpSpPr>
          <p:cxnSp>
            <p:nvCxnSpPr>
              <p:cNvPr id="35" name="Conector recto de flecha 34">
                <a:extLst>
                  <a:ext uri="{FF2B5EF4-FFF2-40B4-BE49-F238E27FC236}">
                    <a16:creationId xmlns:a16="http://schemas.microsoft.com/office/drawing/2014/main" id="{5B734ADA-8D02-409C-A4EC-63B71E3DD6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07511" y="3708014"/>
                <a:ext cx="791947" cy="0"/>
              </a:xfrm>
              <a:prstGeom prst="straightConnector1">
                <a:avLst/>
              </a:prstGeom>
              <a:ln w="28575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upo 35">
                <a:extLst>
                  <a:ext uri="{FF2B5EF4-FFF2-40B4-BE49-F238E27FC236}">
                    <a16:creationId xmlns:a16="http://schemas.microsoft.com/office/drawing/2014/main" id="{DA1FF027-C61A-4B63-9458-FE1C36B21060}"/>
                  </a:ext>
                </a:extLst>
              </p:cNvPr>
              <p:cNvGrpSpPr/>
              <p:nvPr/>
            </p:nvGrpSpPr>
            <p:grpSpPr>
              <a:xfrm>
                <a:off x="5653902" y="3580003"/>
                <a:ext cx="244058" cy="256021"/>
                <a:chOff x="4360993" y="3501800"/>
                <a:chExt cx="317500" cy="334736"/>
              </a:xfrm>
            </p:grpSpPr>
            <p:pic>
              <p:nvPicPr>
                <p:cNvPr id="39" name="Imagen 38">
                  <a:extLst>
                    <a:ext uri="{FF2B5EF4-FFF2-40B4-BE49-F238E27FC236}">
                      <a16:creationId xmlns:a16="http://schemas.microsoft.com/office/drawing/2014/main" id="{948792A3-D6E9-4C22-911D-0B8472A9E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5507" b="84767" l="16844" r="73582"/>
                          </a14:imgEffect>
                        </a14:imgLayer>
                      </a14:imgProps>
                    </a:ext>
                  </a:extLst>
                </a:blip>
                <a:srcRect l="9752" t="40599" r="19326" b="10326"/>
                <a:stretch/>
              </p:blipFill>
              <p:spPr>
                <a:xfrm>
                  <a:off x="4360993" y="3520569"/>
                  <a:ext cx="317500" cy="280540"/>
                </a:xfrm>
                <a:prstGeom prst="rect">
                  <a:avLst/>
                </a:prstGeom>
                <a:ln w="6350" cap="sq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40" name="Rectángulo: esquinas redondeadas 39">
                  <a:extLst>
                    <a:ext uri="{FF2B5EF4-FFF2-40B4-BE49-F238E27FC236}">
                      <a16:creationId xmlns:a16="http://schemas.microsoft.com/office/drawing/2014/main" id="{3A3FF34A-C902-4C05-9E76-31F7DF5EE2E9}"/>
                    </a:ext>
                  </a:extLst>
                </p:cNvPr>
                <p:cNvSpPr/>
                <p:nvPr/>
              </p:nvSpPr>
              <p:spPr>
                <a:xfrm>
                  <a:off x="4360993" y="3501800"/>
                  <a:ext cx="313300" cy="334736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pic>
            <p:nvPicPr>
              <p:cNvPr id="37" name="Imagen 36">
                <a:extLst>
                  <a:ext uri="{FF2B5EF4-FFF2-40B4-BE49-F238E27FC236}">
                    <a16:creationId xmlns:a16="http://schemas.microsoft.com/office/drawing/2014/main" id="{BE727071-C9B3-495E-9896-80362F03D5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4872" y="3235591"/>
                <a:ext cx="124428" cy="152806"/>
              </a:xfrm>
              <a:prstGeom prst="rect">
                <a:avLst/>
              </a:prstGeom>
              <a:ln w="635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3658B962-CD1C-4291-9CF9-B4BC553AA4DF}"/>
                  </a:ext>
                </a:extLst>
              </p:cNvPr>
              <p:cNvSpPr txBox="1"/>
              <p:nvPr/>
            </p:nvSpPr>
            <p:spPr>
              <a:xfrm>
                <a:off x="5599767" y="3399562"/>
                <a:ext cx="589930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PE" sz="500" dirty="0"/>
                  <a:t>Instructivo</a:t>
                </a:r>
              </a:p>
            </p:txBody>
          </p:sp>
        </p:grp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0DCD866-43DC-47F7-8BA3-3232FB470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1330" y="3989320"/>
              <a:ext cx="249354" cy="306223"/>
            </a:xfrm>
            <a:prstGeom prst="rect">
              <a:avLst/>
            </a:prstGeom>
            <a:ln w="635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817C8514-2B0C-499F-A012-D6DE01C56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1029" y="4000498"/>
              <a:ext cx="249354" cy="306223"/>
            </a:xfrm>
            <a:prstGeom prst="rect">
              <a:avLst/>
            </a:prstGeom>
            <a:ln w="635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E80B73F3-2C3E-4AD7-B630-308587698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8878" y="1535264"/>
              <a:ext cx="7482207" cy="2331096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920E7AA2-692D-4161-A9C0-93227D55C425}"/>
                </a:ext>
              </a:extLst>
            </p:cNvPr>
            <p:cNvSpPr txBox="1"/>
            <p:nvPr/>
          </p:nvSpPr>
          <p:spPr>
            <a:xfrm>
              <a:off x="1679039" y="4095488"/>
              <a:ext cx="883575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PE" sz="700" dirty="0"/>
                <a:t>CAS </a:t>
              </a:r>
              <a:r>
                <a:rPr lang="es-PE" sz="700" dirty="0" err="1"/>
                <a:t>N°</a:t>
              </a:r>
              <a:r>
                <a:rPr lang="es-PE" sz="700" dirty="0"/>
                <a:t> 39-2021-CG</a:t>
              </a:r>
            </a:p>
          </p:txBody>
        </p:sp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C3AB7CC-CF38-4C61-B39B-C76479C3E1A7}"/>
              </a:ext>
            </a:extLst>
          </p:cNvPr>
          <p:cNvSpPr/>
          <p:nvPr/>
        </p:nvSpPr>
        <p:spPr>
          <a:xfrm>
            <a:off x="512064" y="3813048"/>
            <a:ext cx="1600721" cy="1719072"/>
          </a:xfrm>
          <a:prstGeom prst="roundRect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es-PE" sz="11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F76815A-B0BA-48D4-A918-0DA095CB918A}"/>
              </a:ext>
            </a:extLst>
          </p:cNvPr>
          <p:cNvSpPr/>
          <p:nvPr/>
        </p:nvSpPr>
        <p:spPr>
          <a:xfrm>
            <a:off x="5697284" y="4610805"/>
            <a:ext cx="886082" cy="455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b="1" dirty="0">
              <a:solidFill>
                <a:schemeClr val="tx1"/>
              </a:solidFill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8DC11D3-56AF-4BAF-BAB8-8CF625418A38}"/>
              </a:ext>
            </a:extLst>
          </p:cNvPr>
          <p:cNvCxnSpPr>
            <a:cxnSpLocks/>
          </p:cNvCxnSpPr>
          <p:nvPr/>
        </p:nvCxnSpPr>
        <p:spPr>
          <a:xfrm flipV="1">
            <a:off x="5207430" y="4967768"/>
            <a:ext cx="571165" cy="339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58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D0F8786-0CF6-4EF0-8E17-A9F408D37028}"/>
              </a:ext>
            </a:extLst>
          </p:cNvPr>
          <p:cNvSpPr txBox="1"/>
          <p:nvPr/>
        </p:nvSpPr>
        <p:spPr>
          <a:xfrm>
            <a:off x="1106276" y="1086011"/>
            <a:ext cx="9028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/>
            <a:r>
              <a:rPr lang="es-PE" sz="1500" dirty="0"/>
              <a:t>3. En la siguiente pantalla usted deberá seleccionar la opción “</a:t>
            </a:r>
            <a:r>
              <a:rPr lang="es-PE" sz="1500" b="1" dirty="0"/>
              <a:t>REGISTRARSE”</a:t>
            </a:r>
            <a:endParaRPr lang="es-PE" sz="15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AC4A281-441F-4895-AF8C-135992C1294E}"/>
              </a:ext>
            </a:extLst>
          </p:cNvPr>
          <p:cNvGrpSpPr/>
          <p:nvPr/>
        </p:nvGrpSpPr>
        <p:grpSpPr>
          <a:xfrm>
            <a:off x="3233391" y="2074834"/>
            <a:ext cx="5725218" cy="3159071"/>
            <a:chOff x="2047182" y="2062153"/>
            <a:chExt cx="4801633" cy="2902226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68AB5C0-D4BD-4211-A1C6-1F9AA2BD1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778" t="14131" r="22652" b="26129"/>
            <a:stretch/>
          </p:blipFill>
          <p:spPr>
            <a:xfrm>
              <a:off x="2047182" y="2062153"/>
              <a:ext cx="4801633" cy="2902226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84F0FDC3-5327-413F-B4AB-82C2579856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9493" y="3929206"/>
              <a:ext cx="56511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7593E5A8-08B9-4774-8430-5773C1E3ABA5}"/>
                </a:ext>
              </a:extLst>
            </p:cNvPr>
            <p:cNvSpPr/>
            <p:nvPr/>
          </p:nvSpPr>
          <p:spPr>
            <a:xfrm>
              <a:off x="2879002" y="3793402"/>
              <a:ext cx="760491" cy="26255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8EC07C76-0115-49B0-A61A-56110368EEFC}"/>
                </a:ext>
              </a:extLst>
            </p:cNvPr>
            <p:cNvSpPr/>
            <p:nvPr/>
          </p:nvSpPr>
          <p:spPr>
            <a:xfrm>
              <a:off x="4204606" y="3656105"/>
              <a:ext cx="492807" cy="475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800" b="1" dirty="0">
                  <a:solidFill>
                    <a:schemeClr val="bg2">
                      <a:lumMod val="25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66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A4C5BA-C641-449F-95BE-C5BCF0F569CD}"/>
              </a:ext>
            </a:extLst>
          </p:cNvPr>
          <p:cNvSpPr txBox="1"/>
          <p:nvPr/>
        </p:nvSpPr>
        <p:spPr>
          <a:xfrm>
            <a:off x="692979" y="890414"/>
            <a:ext cx="71215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5780" lvl="1" indent="-342900" algn="just">
              <a:buFont typeface="+mj-lt"/>
              <a:buAutoNum type="alphaLcParenR"/>
            </a:pPr>
            <a:r>
              <a:rPr lang="es-PE" sz="1500" dirty="0"/>
              <a:t>En caso cuente con Documento Nacional de Identidad (DNI), usted deberá :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0CA267D-A871-4B9F-A222-77D441E63183}"/>
              </a:ext>
            </a:extLst>
          </p:cNvPr>
          <p:cNvGrpSpPr/>
          <p:nvPr/>
        </p:nvGrpSpPr>
        <p:grpSpPr>
          <a:xfrm>
            <a:off x="1679285" y="1442465"/>
            <a:ext cx="7140841" cy="4557596"/>
            <a:chOff x="580759" y="1507657"/>
            <a:chExt cx="7140841" cy="4557596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4A20C0C4-CBBF-4C9E-AAA0-0A0EF76CBAA0}"/>
                </a:ext>
              </a:extLst>
            </p:cNvPr>
            <p:cNvGrpSpPr/>
            <p:nvPr/>
          </p:nvGrpSpPr>
          <p:grpSpPr>
            <a:xfrm>
              <a:off x="580759" y="1507657"/>
              <a:ext cx="7140841" cy="4368844"/>
              <a:chOff x="580759" y="1507657"/>
              <a:chExt cx="7140841" cy="4368844"/>
            </a:xfrm>
          </p:grpSpPr>
          <p:pic>
            <p:nvPicPr>
              <p:cNvPr id="10" name="13 Imagen">
                <a:extLst>
                  <a:ext uri="{FF2B5EF4-FFF2-40B4-BE49-F238E27FC236}">
                    <a16:creationId xmlns:a16="http://schemas.microsoft.com/office/drawing/2014/main" id="{F264D5E7-2128-4C4A-BDAD-E0B0B4A23A3C}"/>
                  </a:ext>
                </a:extLst>
              </p:cNvPr>
              <p:cNvPicPr/>
              <p:nvPr/>
            </p:nvPicPr>
            <p:blipFill rotWithShape="1">
              <a:blip r:embed="rId3"/>
              <a:srcRect l="20531" t="9314" r="22110" b="24836"/>
              <a:stretch/>
            </p:blipFill>
            <p:spPr>
              <a:xfrm>
                <a:off x="1839440" y="1507657"/>
                <a:ext cx="5882160" cy="4368844"/>
              </a:xfrm>
              <a:prstGeom prst="rect">
                <a:avLst/>
              </a:prstGeom>
              <a:ln w="635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70E2261-781F-4BBE-ACC5-72E8782D0A34}"/>
                  </a:ext>
                </a:extLst>
              </p:cNvPr>
              <p:cNvSpPr txBox="1"/>
              <p:nvPr/>
            </p:nvSpPr>
            <p:spPr>
              <a:xfrm>
                <a:off x="580759" y="2895952"/>
                <a:ext cx="1621851" cy="1413153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ü"/>
                </a:pPr>
                <a:r>
                  <a:rPr lang="es-PE" sz="1100" dirty="0"/>
                  <a:t>Seleccionar el tipo de documento -DNI.</a:t>
                </a:r>
              </a:p>
              <a:p>
                <a:pPr marL="228600" indent="-228600">
                  <a:buFont typeface="Wingdings" panose="05000000000000000000" pitchFamily="2" charset="2"/>
                  <a:buChar char="ü"/>
                </a:pPr>
                <a:r>
                  <a:rPr lang="es-PE" sz="1100" dirty="0"/>
                  <a:t>Registrar los datos requeridos en la Ficha de Inscripción Virtual.</a:t>
                </a:r>
              </a:p>
            </p:txBody>
          </p:sp>
          <p:sp>
            <p:nvSpPr>
              <p:cNvPr id="13" name="CuadroTexto 2">
                <a:extLst>
                  <a:ext uri="{FF2B5EF4-FFF2-40B4-BE49-F238E27FC236}">
                    <a16:creationId xmlns:a16="http://schemas.microsoft.com/office/drawing/2014/main" id="{1777A378-6C1B-47C4-A0B6-704BD34F435B}"/>
                  </a:ext>
                </a:extLst>
              </p:cNvPr>
              <p:cNvSpPr txBox="1"/>
              <p:nvPr/>
            </p:nvSpPr>
            <p:spPr>
              <a:xfrm>
                <a:off x="636869" y="5039583"/>
                <a:ext cx="1602513" cy="664012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ü"/>
                </a:pPr>
                <a:r>
                  <a:rPr lang="es-PE" sz="1100" dirty="0"/>
                  <a:t>Ingresar los caracteres  que muestra el sistema.</a:t>
                </a:r>
              </a:p>
            </p:txBody>
          </p:sp>
          <p:cxnSp>
            <p:nvCxnSpPr>
              <p:cNvPr id="14" name="Conector recto de flecha 6">
                <a:extLst>
                  <a:ext uri="{FF2B5EF4-FFF2-40B4-BE49-F238E27FC236}">
                    <a16:creationId xmlns:a16="http://schemas.microsoft.com/office/drawing/2014/main" id="{96955422-FE33-4F39-9CA2-8F0858870E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0615" y="5019559"/>
                <a:ext cx="1737558" cy="35203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" name="Elipse 6">
                <a:extLst>
                  <a:ext uri="{FF2B5EF4-FFF2-40B4-BE49-F238E27FC236}">
                    <a16:creationId xmlns:a16="http://schemas.microsoft.com/office/drawing/2014/main" id="{4911982C-B1CD-4138-9A67-A940FBDF4B40}"/>
                  </a:ext>
                </a:extLst>
              </p:cNvPr>
              <p:cNvSpPr/>
              <p:nvPr/>
            </p:nvSpPr>
            <p:spPr>
              <a:xfrm>
                <a:off x="4006715" y="4823712"/>
                <a:ext cx="686343" cy="320844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 dirty="0"/>
              </a:p>
            </p:txBody>
          </p:sp>
          <p:sp>
            <p:nvSpPr>
              <p:cNvPr id="16" name="Abrir llave 15">
                <a:extLst>
                  <a:ext uri="{FF2B5EF4-FFF2-40B4-BE49-F238E27FC236}">
                    <a16:creationId xmlns:a16="http://schemas.microsoft.com/office/drawing/2014/main" id="{0FE8E6A6-0235-42EF-B47F-8D29B3E08D61}"/>
                  </a:ext>
                </a:extLst>
              </p:cNvPr>
              <p:cNvSpPr/>
              <p:nvPr/>
            </p:nvSpPr>
            <p:spPr>
              <a:xfrm>
                <a:off x="2202610" y="2902345"/>
                <a:ext cx="165100" cy="1579467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7" name="CuadroTexto 2">
              <a:extLst>
                <a:ext uri="{FF2B5EF4-FFF2-40B4-BE49-F238E27FC236}">
                  <a16:creationId xmlns:a16="http://schemas.microsoft.com/office/drawing/2014/main" id="{5B542B46-3F8D-4CCF-92F6-6B292E31E779}"/>
                </a:ext>
              </a:extLst>
            </p:cNvPr>
            <p:cNvSpPr txBox="1"/>
            <p:nvPr/>
          </p:nvSpPr>
          <p:spPr>
            <a:xfrm>
              <a:off x="5835596" y="5213956"/>
              <a:ext cx="1602513" cy="851297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s-PE" sz="1100" dirty="0"/>
                <a:t>Hacer clic en “Registrar”, para continuar con el proceso. </a:t>
              </a:r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532F4F98-5891-4853-B02A-591F35AA0D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29803" y="5371589"/>
              <a:ext cx="1305794" cy="3490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redondeado 6">
              <a:extLst>
                <a:ext uri="{FF2B5EF4-FFF2-40B4-BE49-F238E27FC236}">
                  <a16:creationId xmlns:a16="http://schemas.microsoft.com/office/drawing/2014/main" id="{6A7355DC-09D6-47DD-801E-082C3B5CCC32}"/>
                </a:ext>
              </a:extLst>
            </p:cNvPr>
            <p:cNvSpPr/>
            <p:nvPr/>
          </p:nvSpPr>
          <p:spPr>
            <a:xfrm>
              <a:off x="3869876" y="5174655"/>
              <a:ext cx="807300" cy="32181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0070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C4F769-0627-40E2-AC07-345B255D4358}"/>
              </a:ext>
            </a:extLst>
          </p:cNvPr>
          <p:cNvSpPr txBox="1"/>
          <p:nvPr/>
        </p:nvSpPr>
        <p:spPr>
          <a:xfrm>
            <a:off x="787157" y="890414"/>
            <a:ext cx="66834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5780" lvl="1" indent="-342900" algn="just">
              <a:buFont typeface="+mj-lt"/>
              <a:buAutoNum type="alphaLcParenR" startAt="2"/>
            </a:pPr>
            <a:r>
              <a:rPr lang="es-PE" sz="1500" dirty="0"/>
              <a:t>En caso cuente con Carnet de extranjería, usted deberá :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279D944-7ABE-47F6-80C2-CA0C61042370}"/>
              </a:ext>
            </a:extLst>
          </p:cNvPr>
          <p:cNvGrpSpPr/>
          <p:nvPr/>
        </p:nvGrpSpPr>
        <p:grpSpPr>
          <a:xfrm>
            <a:off x="1951063" y="1578604"/>
            <a:ext cx="6712305" cy="3808483"/>
            <a:chOff x="840655" y="1895112"/>
            <a:chExt cx="6712305" cy="3808483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8DBA07E-1131-49CD-89FA-D8D089429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250" t="15481" r="19750" b="20205"/>
            <a:stretch/>
          </p:blipFill>
          <p:spPr>
            <a:xfrm>
              <a:off x="2195769" y="1895112"/>
              <a:ext cx="5357191" cy="3124447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90191FB-4A09-4EE8-9ECB-73F2D24D9DFB}"/>
                </a:ext>
              </a:extLst>
            </p:cNvPr>
            <p:cNvSpPr txBox="1"/>
            <p:nvPr/>
          </p:nvSpPr>
          <p:spPr>
            <a:xfrm>
              <a:off x="840655" y="2676877"/>
              <a:ext cx="1621851" cy="1772096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s-PE" sz="1100" dirty="0"/>
                <a:t>Seleccionar el tipo de documento-Carnet de extranjería.</a:t>
              </a:r>
            </a:p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s-PE" sz="1100" dirty="0"/>
                <a:t>Registrar los datos requeridos en la Ficha de Inscripción Virtual.</a:t>
              </a:r>
            </a:p>
          </p:txBody>
        </p:sp>
        <p:sp>
          <p:nvSpPr>
            <p:cNvPr id="8" name="Abrir llave 7">
              <a:extLst>
                <a:ext uri="{FF2B5EF4-FFF2-40B4-BE49-F238E27FC236}">
                  <a16:creationId xmlns:a16="http://schemas.microsoft.com/office/drawing/2014/main" id="{D7EAFB48-0461-489C-A2A4-5058C00F0400}"/>
                </a:ext>
              </a:extLst>
            </p:cNvPr>
            <p:cNvSpPr/>
            <p:nvPr/>
          </p:nvSpPr>
          <p:spPr>
            <a:xfrm>
              <a:off x="2472031" y="2902345"/>
              <a:ext cx="165100" cy="1334035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CuadroTexto 2">
              <a:extLst>
                <a:ext uri="{FF2B5EF4-FFF2-40B4-BE49-F238E27FC236}">
                  <a16:creationId xmlns:a16="http://schemas.microsoft.com/office/drawing/2014/main" id="{1A48410E-1787-4F1C-ACC5-2668FF38C1BE}"/>
                </a:ext>
              </a:extLst>
            </p:cNvPr>
            <p:cNvSpPr txBox="1"/>
            <p:nvPr/>
          </p:nvSpPr>
          <p:spPr>
            <a:xfrm>
              <a:off x="906290" y="5039583"/>
              <a:ext cx="1602513" cy="664012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s-PE" sz="1100" dirty="0"/>
                <a:t>Ingresar los caracteres  que muestra el sistema.</a:t>
              </a:r>
            </a:p>
          </p:txBody>
        </p:sp>
        <p:cxnSp>
          <p:nvCxnSpPr>
            <p:cNvPr id="10" name="Conector recto de flecha 6">
              <a:extLst>
                <a:ext uri="{FF2B5EF4-FFF2-40B4-BE49-F238E27FC236}">
                  <a16:creationId xmlns:a16="http://schemas.microsoft.com/office/drawing/2014/main" id="{BD3A2C50-9D21-4D22-AB40-0D6798D46C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0036" y="4546899"/>
              <a:ext cx="1620835" cy="82469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Elipse 6">
              <a:extLst>
                <a:ext uri="{FF2B5EF4-FFF2-40B4-BE49-F238E27FC236}">
                  <a16:creationId xmlns:a16="http://schemas.microsoft.com/office/drawing/2014/main" id="{60AC23B9-A805-40A5-95EC-A649B091FC7B}"/>
                </a:ext>
              </a:extLst>
            </p:cNvPr>
            <p:cNvSpPr/>
            <p:nvPr/>
          </p:nvSpPr>
          <p:spPr>
            <a:xfrm>
              <a:off x="4166721" y="4475474"/>
              <a:ext cx="686343" cy="22227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3" name="CuadroTexto 2">
              <a:extLst>
                <a:ext uri="{FF2B5EF4-FFF2-40B4-BE49-F238E27FC236}">
                  <a16:creationId xmlns:a16="http://schemas.microsoft.com/office/drawing/2014/main" id="{C5B37477-80B5-4590-AA68-723F4B67CE29}"/>
                </a:ext>
              </a:extLst>
            </p:cNvPr>
            <p:cNvSpPr txBox="1"/>
            <p:nvPr/>
          </p:nvSpPr>
          <p:spPr>
            <a:xfrm>
              <a:off x="5868086" y="4795754"/>
              <a:ext cx="1602513" cy="851297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ü"/>
              </a:pPr>
              <a:r>
                <a:rPr lang="es-PE" sz="1100" dirty="0"/>
                <a:t>Hacer clic en “Registrar”, para continuar con el proceso. </a:t>
              </a:r>
            </a:p>
          </p:txBody>
        </p: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91448942-38A1-4DAE-8A5E-9117E5D548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2293" y="4953387"/>
              <a:ext cx="1305794" cy="3490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ángulo redondeado 6">
              <a:extLst>
                <a:ext uri="{FF2B5EF4-FFF2-40B4-BE49-F238E27FC236}">
                  <a16:creationId xmlns:a16="http://schemas.microsoft.com/office/drawing/2014/main" id="{8BDBBC80-95CA-4A54-94A7-4E90617A6D0A}"/>
                </a:ext>
              </a:extLst>
            </p:cNvPr>
            <p:cNvSpPr/>
            <p:nvPr/>
          </p:nvSpPr>
          <p:spPr>
            <a:xfrm>
              <a:off x="4000500" y="4733782"/>
              <a:ext cx="807300" cy="32181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1089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52226D-E882-4831-A618-330FD0967DBE}"/>
              </a:ext>
            </a:extLst>
          </p:cNvPr>
          <p:cNvSpPr txBox="1"/>
          <p:nvPr/>
        </p:nvSpPr>
        <p:spPr>
          <a:xfrm>
            <a:off x="1099682" y="1004914"/>
            <a:ext cx="10028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/>
            <a:r>
              <a:rPr lang="es-PE" sz="1500" dirty="0"/>
              <a:t>4. Para continuar con el proceso, deberá ingresar el código de confirmación, el cual será remitido al correo electrónico registrado (revisar bandeja de entrada o bandeja de correos no deseados).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F36FDB8-F018-4525-8F2D-47D7C14470C5}"/>
              </a:ext>
            </a:extLst>
          </p:cNvPr>
          <p:cNvGrpSpPr/>
          <p:nvPr/>
        </p:nvGrpSpPr>
        <p:grpSpPr>
          <a:xfrm>
            <a:off x="3829759" y="1794095"/>
            <a:ext cx="4603531" cy="3630375"/>
            <a:chOff x="2088931" y="1978905"/>
            <a:chExt cx="4603531" cy="3630375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EFAB95CE-EFEB-4449-A13F-CDA2A30AF9EA}"/>
                </a:ext>
              </a:extLst>
            </p:cNvPr>
            <p:cNvGrpSpPr/>
            <p:nvPr/>
          </p:nvGrpSpPr>
          <p:grpSpPr>
            <a:xfrm>
              <a:off x="2088931" y="1978905"/>
              <a:ext cx="4603531" cy="3630375"/>
              <a:chOff x="2088931" y="1612311"/>
              <a:chExt cx="4603531" cy="3803144"/>
            </a:xfrm>
          </p:grpSpPr>
          <p:grpSp>
            <p:nvGrpSpPr>
              <p:cNvPr id="6" name="Grupo 5">
                <a:extLst>
                  <a:ext uri="{FF2B5EF4-FFF2-40B4-BE49-F238E27FC236}">
                    <a16:creationId xmlns:a16="http://schemas.microsoft.com/office/drawing/2014/main" id="{D3E8B2FA-B6D9-4915-8DDB-D8AF6DEB0E98}"/>
                  </a:ext>
                </a:extLst>
              </p:cNvPr>
              <p:cNvGrpSpPr/>
              <p:nvPr/>
            </p:nvGrpSpPr>
            <p:grpSpPr>
              <a:xfrm>
                <a:off x="2088931" y="1612311"/>
                <a:ext cx="4603531" cy="3803144"/>
                <a:chOff x="2159876" y="939881"/>
                <a:chExt cx="4603531" cy="3803144"/>
              </a:xfrm>
            </p:grpSpPr>
            <p:pic>
              <p:nvPicPr>
                <p:cNvPr id="9" name="Imagen 8">
                  <a:extLst>
                    <a:ext uri="{FF2B5EF4-FFF2-40B4-BE49-F238E27FC236}">
                      <a16:creationId xmlns:a16="http://schemas.microsoft.com/office/drawing/2014/main" id="{830DD50E-EC3A-434E-8AAE-4AA805D8BB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197" t="9773" r="30027" b="39801"/>
                <a:stretch/>
              </p:blipFill>
              <p:spPr>
                <a:xfrm>
                  <a:off x="2159876" y="939881"/>
                  <a:ext cx="4603531" cy="3803144"/>
                </a:xfrm>
                <a:prstGeom prst="rect">
                  <a:avLst/>
                </a:prstGeom>
                <a:ln w="635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AF46F4EF-4B04-4280-9206-5B85229BE8B0}"/>
                    </a:ext>
                  </a:extLst>
                </p:cNvPr>
                <p:cNvSpPr/>
                <p:nvPr/>
              </p:nvSpPr>
              <p:spPr>
                <a:xfrm>
                  <a:off x="3888825" y="2556644"/>
                  <a:ext cx="346841" cy="1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2" name="Rectángulo 11">
                  <a:extLst>
                    <a:ext uri="{FF2B5EF4-FFF2-40B4-BE49-F238E27FC236}">
                      <a16:creationId xmlns:a16="http://schemas.microsoft.com/office/drawing/2014/main" id="{702AB4AF-DE35-4100-83DA-8068F8C7A175}"/>
                    </a:ext>
                  </a:extLst>
                </p:cNvPr>
                <p:cNvSpPr/>
                <p:nvPr/>
              </p:nvSpPr>
              <p:spPr>
                <a:xfrm>
                  <a:off x="3888828" y="2930891"/>
                  <a:ext cx="346841" cy="1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5E1C41C4-A014-438B-B0C2-D17E26E90818}"/>
                    </a:ext>
                  </a:extLst>
                </p:cNvPr>
                <p:cNvSpPr/>
                <p:nvPr/>
              </p:nvSpPr>
              <p:spPr>
                <a:xfrm>
                  <a:off x="3886200" y="2824658"/>
                  <a:ext cx="1103586" cy="630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4" name="Rectángulo 13">
                  <a:extLst>
                    <a:ext uri="{FF2B5EF4-FFF2-40B4-BE49-F238E27FC236}">
                      <a16:creationId xmlns:a16="http://schemas.microsoft.com/office/drawing/2014/main" id="{319FCF67-ADFC-45AC-A675-CCD0FC3244AE}"/>
                    </a:ext>
                  </a:extLst>
                </p:cNvPr>
                <p:cNvSpPr/>
                <p:nvPr/>
              </p:nvSpPr>
              <p:spPr>
                <a:xfrm>
                  <a:off x="3875628" y="3100047"/>
                  <a:ext cx="1103586" cy="1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5" name="Rectángulo 14">
                  <a:extLst>
                    <a:ext uri="{FF2B5EF4-FFF2-40B4-BE49-F238E27FC236}">
                      <a16:creationId xmlns:a16="http://schemas.microsoft.com/office/drawing/2014/main" id="{00EF9894-2278-4B6D-B8EA-A63E692129D0}"/>
                    </a:ext>
                  </a:extLst>
                </p:cNvPr>
                <p:cNvSpPr/>
                <p:nvPr/>
              </p:nvSpPr>
              <p:spPr>
                <a:xfrm>
                  <a:off x="3886200" y="3458977"/>
                  <a:ext cx="698938" cy="1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16" name="Rectángulo 15">
                  <a:extLst>
                    <a:ext uri="{FF2B5EF4-FFF2-40B4-BE49-F238E27FC236}">
                      <a16:creationId xmlns:a16="http://schemas.microsoft.com/office/drawing/2014/main" id="{2D14099C-8285-47FF-AD2C-B7D85FA13A9F}"/>
                    </a:ext>
                  </a:extLst>
                </p:cNvPr>
                <p:cNvSpPr/>
                <p:nvPr/>
              </p:nvSpPr>
              <p:spPr>
                <a:xfrm>
                  <a:off x="3888823" y="3631329"/>
                  <a:ext cx="627993" cy="1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400CFD71-93F2-4852-AB5C-85BAD8F9A3C0}"/>
                  </a:ext>
                </a:extLst>
              </p:cNvPr>
              <p:cNvSpPr/>
              <p:nvPr/>
            </p:nvSpPr>
            <p:spPr>
              <a:xfrm>
                <a:off x="3815255" y="3932627"/>
                <a:ext cx="1103586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AC6DF163-413F-4B66-87BF-C578C834EE96}"/>
                  </a:ext>
                </a:extLst>
              </p:cNvPr>
              <p:cNvSpPr/>
              <p:nvPr/>
            </p:nvSpPr>
            <p:spPr>
              <a:xfrm>
                <a:off x="3815255" y="3399755"/>
                <a:ext cx="346841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18F2B69-4A64-4BCA-9AC2-F3903B395CA0}"/>
                </a:ext>
              </a:extLst>
            </p:cNvPr>
            <p:cNvSpPr/>
            <p:nvPr/>
          </p:nvSpPr>
          <p:spPr>
            <a:xfrm>
              <a:off x="2668178" y="2963024"/>
              <a:ext cx="3249385" cy="29791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FA010570-9109-4304-9B3C-49049DFE5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7079" y="3111983"/>
              <a:ext cx="50618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18CCE4F-481E-4EB8-8412-310B6032A7DD}"/>
              </a:ext>
            </a:extLst>
          </p:cNvPr>
          <p:cNvSpPr/>
          <p:nvPr/>
        </p:nvSpPr>
        <p:spPr>
          <a:xfrm>
            <a:off x="5579709" y="2812182"/>
            <a:ext cx="756000" cy="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477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1BEB9B6B-941C-45C3-A841-021F924D6E25}"/>
              </a:ext>
            </a:extLst>
          </p:cNvPr>
          <p:cNvSpPr txBox="1"/>
          <p:nvPr/>
        </p:nvSpPr>
        <p:spPr>
          <a:xfrm>
            <a:off x="2120598" y="230671"/>
            <a:ext cx="91819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Inscripción Virtual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E89079-B0E9-4573-8EBD-5418D6DDC77F}"/>
              </a:ext>
            </a:extLst>
          </p:cNvPr>
          <p:cNvSpPr txBox="1"/>
          <p:nvPr/>
        </p:nvSpPr>
        <p:spPr>
          <a:xfrm>
            <a:off x="823885" y="1219467"/>
            <a:ext cx="100117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PE" sz="1500" dirty="0"/>
              <a:t>5. Posteriormente, deberá colocar el código de confirmación y hacer clic en “</a:t>
            </a:r>
            <a:r>
              <a:rPr lang="es-PE" sz="1500" b="1" dirty="0"/>
              <a:t>Registrar”</a:t>
            </a:r>
            <a:r>
              <a:rPr lang="es-PE" sz="1500" dirty="0"/>
              <a:t>.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1A2B8F9-740E-4502-93ED-065A1B3096E4}"/>
              </a:ext>
            </a:extLst>
          </p:cNvPr>
          <p:cNvGrpSpPr/>
          <p:nvPr/>
        </p:nvGrpSpPr>
        <p:grpSpPr>
          <a:xfrm>
            <a:off x="2754690" y="2235107"/>
            <a:ext cx="6452418" cy="2528917"/>
            <a:chOff x="1408187" y="1852629"/>
            <a:chExt cx="6452418" cy="2528917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88F8C08-8D3D-44C4-BA18-827A84F9B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553" t="53327" r="33202" b="18528"/>
            <a:stretch/>
          </p:blipFill>
          <p:spPr>
            <a:xfrm>
              <a:off x="1408187" y="1987165"/>
              <a:ext cx="5892800" cy="2317968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071722C7-2989-4D7B-81D0-FAB2A784DB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1356" y="2467447"/>
              <a:ext cx="1083373" cy="7574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CE319D2-67A0-4F36-BF1E-5E96EF9C342D}"/>
                </a:ext>
              </a:extLst>
            </p:cNvPr>
            <p:cNvSpPr txBox="1"/>
            <p:nvPr/>
          </p:nvSpPr>
          <p:spPr>
            <a:xfrm>
              <a:off x="6071056" y="1852629"/>
              <a:ext cx="1789549" cy="1123712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rabicPeriod" startAt="5"/>
              </a:pPr>
              <a:r>
                <a:rPr lang="es-PE" sz="1200" dirty="0"/>
                <a:t>Ingresar el código remitido a su correo electrónico para continuar con el registro.</a:t>
              </a:r>
            </a:p>
          </p:txBody>
        </p:sp>
        <p:sp>
          <p:nvSpPr>
            <p:cNvPr id="9" name="Rectángulo redondeado 6">
              <a:extLst>
                <a:ext uri="{FF2B5EF4-FFF2-40B4-BE49-F238E27FC236}">
                  <a16:creationId xmlns:a16="http://schemas.microsoft.com/office/drawing/2014/main" id="{7834A37B-D418-4059-AD32-E13180CE4B8F}"/>
                </a:ext>
              </a:extLst>
            </p:cNvPr>
            <p:cNvSpPr/>
            <p:nvPr/>
          </p:nvSpPr>
          <p:spPr>
            <a:xfrm>
              <a:off x="3509050" y="3766395"/>
              <a:ext cx="1061641" cy="32181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E6020AC5-0783-4DAC-98C6-52604B5AA2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6233" y="3962736"/>
              <a:ext cx="1135260" cy="4188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7756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1100" b="1" cap="none" spc="0" dirty="0" smtClean="0">
            <a:ln w="9525">
              <a:solidFill>
                <a:schemeClr val="bg1"/>
              </a:solidFill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{1E280AB3-F26B-7247-8B04-7E5F04441C08}tf16401369</Template>
  <TotalTime>3424</TotalTime>
  <Words>1126</Words>
  <Application>Microsoft Office PowerPoint</Application>
  <PresentationFormat>Panorámica</PresentationFormat>
  <Paragraphs>119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Century Gothic</vt:lpstr>
      <vt:lpstr>Franklin Gothic Medium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estephanirojasb@gmail.com</dc:creator>
  <cp:lastModifiedBy>Claudia Viviana Palacios Ruiz</cp:lastModifiedBy>
  <cp:revision>131</cp:revision>
  <cp:lastPrinted>2021-09-24T21:47:57Z</cp:lastPrinted>
  <dcterms:created xsi:type="dcterms:W3CDTF">2021-03-15T16:55:55Z</dcterms:created>
  <dcterms:modified xsi:type="dcterms:W3CDTF">2021-10-15T00:00:59Z</dcterms:modified>
</cp:coreProperties>
</file>